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6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4825-7124-4341-B698-F75AB7A8E5AB}" type="datetimeFigureOut">
              <a:rPr lang="ru-RU" smtClean="0"/>
              <a:t>22.07.2015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179FD-F407-4D33-97CC-7863E28DE8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4825-7124-4341-B698-F75AB7A8E5AB}" type="datetimeFigureOut">
              <a:rPr lang="ru-RU" smtClean="0"/>
              <a:t>22.07.2015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179FD-F407-4D33-97CC-7863E28DE8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4825-7124-4341-B698-F75AB7A8E5AB}" type="datetimeFigureOut">
              <a:rPr lang="ru-RU" smtClean="0"/>
              <a:t>22.07.2015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179FD-F407-4D33-97CC-7863E28DE8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4825-7124-4341-B698-F75AB7A8E5AB}" type="datetimeFigureOut">
              <a:rPr lang="ru-RU" smtClean="0"/>
              <a:t>22.07.2015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179FD-F407-4D33-97CC-7863E28DE8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4825-7124-4341-B698-F75AB7A8E5AB}" type="datetimeFigureOut">
              <a:rPr lang="ru-RU" smtClean="0"/>
              <a:t>22.07.2015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179FD-F407-4D33-97CC-7863E28DE8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4825-7124-4341-B698-F75AB7A8E5AB}" type="datetimeFigureOut">
              <a:rPr lang="ru-RU" smtClean="0"/>
              <a:t>22.07.2015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179FD-F407-4D33-97CC-7863E28DE8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4825-7124-4341-B698-F75AB7A8E5AB}" type="datetimeFigureOut">
              <a:rPr lang="ru-RU" smtClean="0"/>
              <a:t>22.07.2015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179FD-F407-4D33-97CC-7863E28DE8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4825-7124-4341-B698-F75AB7A8E5AB}" type="datetimeFigureOut">
              <a:rPr lang="ru-RU" smtClean="0"/>
              <a:t>22.07.2015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179FD-F407-4D33-97CC-7863E28DE8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4825-7124-4341-B698-F75AB7A8E5AB}" type="datetimeFigureOut">
              <a:rPr lang="ru-RU" smtClean="0"/>
              <a:t>22.07.2015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179FD-F407-4D33-97CC-7863E28DE8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4825-7124-4341-B698-F75AB7A8E5AB}" type="datetimeFigureOut">
              <a:rPr lang="ru-RU" smtClean="0"/>
              <a:t>22.07.2015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179FD-F407-4D33-97CC-7863E28DE8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4825-7124-4341-B698-F75AB7A8E5AB}" type="datetimeFigureOut">
              <a:rPr lang="ru-RU" smtClean="0"/>
              <a:t>22.07.2015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179FD-F407-4D33-97CC-7863E28DE87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E94825-7124-4341-B698-F75AB7A8E5AB}" type="datetimeFigureOut">
              <a:rPr lang="ru-RU" smtClean="0"/>
              <a:t>22.07.2015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179FD-F407-4D33-97CC-7863E28DE87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785786" y="214290"/>
            <a:ext cx="8229600" cy="642942"/>
          </a:xfrm>
          <a:prstGeom prst="rect">
            <a:avLst/>
          </a:prstGeom>
        </p:spPr>
        <p:txBody>
          <a:bodyPr anchor="b">
            <a:normAutofit fontScale="92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Этап 1. Структуризация размера платы за 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СиР</a:t>
            </a:r>
            <a:endParaRPr lang="ru-RU" sz="2800" b="1" dirty="0">
              <a:solidFill>
                <a:srgbClr val="C000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178777" y="2060575"/>
            <a:ext cx="2809143" cy="316865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dirty="0">
                <a:solidFill>
                  <a:schemeClr val="tx1"/>
                </a:solidFill>
              </a:rPr>
              <a:t>I. Работы, необходимые для надлежащего содержания</a:t>
            </a:r>
          </a:p>
          <a:p>
            <a:pPr>
              <a:defRPr/>
            </a:pPr>
            <a:r>
              <a:rPr lang="ru-RU" sz="1400" dirty="0">
                <a:solidFill>
                  <a:schemeClr val="tx1"/>
                </a:solidFill>
              </a:rPr>
              <a:t>несущих конструкций (фундаментов, стен, колонн и столбов,</a:t>
            </a:r>
          </a:p>
          <a:p>
            <a:pPr>
              <a:defRPr/>
            </a:pPr>
            <a:r>
              <a:rPr lang="ru-RU" sz="1400" dirty="0">
                <a:solidFill>
                  <a:schemeClr val="tx1"/>
                </a:solidFill>
              </a:rPr>
              <a:t>перекрытий и покрытий, балок, ригелей, лестниц, несущих</a:t>
            </a:r>
          </a:p>
          <a:p>
            <a:pPr>
              <a:defRPr/>
            </a:pPr>
            <a:r>
              <a:rPr lang="ru-RU" sz="1400" dirty="0">
                <a:solidFill>
                  <a:schemeClr val="tx1"/>
                </a:solidFill>
              </a:rPr>
              <a:t>элементов крыш) и ненесущих конструкций (перегородок,</a:t>
            </a:r>
          </a:p>
          <a:p>
            <a:pPr>
              <a:defRPr/>
            </a:pPr>
            <a:r>
              <a:rPr lang="ru-RU" sz="1400" dirty="0">
                <a:solidFill>
                  <a:schemeClr val="tx1"/>
                </a:solidFill>
              </a:rPr>
              <a:t>внутренней отделки, полов)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131528" y="2060575"/>
            <a:ext cx="2809142" cy="316865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dirty="0">
                <a:solidFill>
                  <a:schemeClr val="tx1"/>
                </a:solidFill>
              </a:rPr>
              <a:t>II. Работы, необходимые для надлежащего содержания</a:t>
            </a:r>
          </a:p>
          <a:p>
            <a:pPr>
              <a:defRPr/>
            </a:pPr>
            <a:r>
              <a:rPr lang="ru-RU" sz="1400" dirty="0">
                <a:solidFill>
                  <a:schemeClr val="tx1"/>
                </a:solidFill>
              </a:rPr>
              <a:t>оборудования и систем инженерно-технического обеспечения,</a:t>
            </a:r>
          </a:p>
          <a:p>
            <a:pPr>
              <a:defRPr/>
            </a:pPr>
            <a:r>
              <a:rPr lang="ru-RU" sz="1400" dirty="0">
                <a:solidFill>
                  <a:schemeClr val="tx1"/>
                </a:solidFill>
              </a:rPr>
              <a:t>входящих в состав общего имущества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084277" y="2060575"/>
            <a:ext cx="2809143" cy="31686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dirty="0">
                <a:solidFill>
                  <a:schemeClr val="tx1"/>
                </a:solidFill>
              </a:rPr>
              <a:t>III. Работы и услуги по содержанию иного общего имущества</a:t>
            </a:r>
          </a:p>
        </p:txBody>
      </p:sp>
      <p:cxnSp>
        <p:nvCxnSpPr>
          <p:cNvPr id="43" name="Shape 24"/>
          <p:cNvCxnSpPr>
            <a:stCxn id="48" idx="2"/>
            <a:endCxn id="88" idx="0"/>
          </p:cNvCxnSpPr>
          <p:nvPr/>
        </p:nvCxnSpPr>
        <p:spPr>
          <a:xfrm flipH="1">
            <a:off x="1584082" y="1773239"/>
            <a:ext cx="2951285" cy="287337"/>
          </a:xfrm>
          <a:prstGeom prst="straightConnector1">
            <a:avLst/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hape 24"/>
          <p:cNvCxnSpPr>
            <a:stCxn id="48" idx="2"/>
            <a:endCxn id="16" idx="0"/>
          </p:cNvCxnSpPr>
          <p:nvPr/>
        </p:nvCxnSpPr>
        <p:spPr>
          <a:xfrm flipH="1">
            <a:off x="4535366" y="1773239"/>
            <a:ext cx="0" cy="287337"/>
          </a:xfrm>
          <a:prstGeom prst="straightConnector1">
            <a:avLst/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hape 24"/>
          <p:cNvCxnSpPr>
            <a:stCxn id="48" idx="2"/>
            <a:endCxn id="17" idx="0"/>
          </p:cNvCxnSpPr>
          <p:nvPr/>
        </p:nvCxnSpPr>
        <p:spPr>
          <a:xfrm>
            <a:off x="4535366" y="1773239"/>
            <a:ext cx="2952750" cy="287337"/>
          </a:xfrm>
          <a:prstGeom prst="straightConnector1">
            <a:avLst/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Скругленный прямоугольник 47"/>
          <p:cNvSpPr/>
          <p:nvPr/>
        </p:nvSpPr>
        <p:spPr>
          <a:xfrm>
            <a:off x="178777" y="1052514"/>
            <a:ext cx="8714643" cy="7207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dirty="0">
                <a:solidFill>
                  <a:schemeClr val="tx1"/>
                </a:solidFill>
              </a:rPr>
              <a:t>Постановление Правительства РФ от 03.04.2013 N 290 "О минимальном перечне услуг и работ, необходимых для обеспечения надлежащего содержания общего имущества в многоквартирном доме, и порядке их оказания и выполнения"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785786" y="214290"/>
            <a:ext cx="8229600" cy="642942"/>
          </a:xfrm>
          <a:prstGeom prst="rect">
            <a:avLst/>
          </a:prstGeom>
        </p:spPr>
        <p:txBody>
          <a:bodyPr anchor="b">
            <a:normAutofit fontScale="92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Этап 1. Структуризация размера платы за 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СиР</a:t>
            </a:r>
            <a:endParaRPr lang="ru-RU" sz="2800" b="1" dirty="0">
              <a:solidFill>
                <a:srgbClr val="C000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3203331" y="1125538"/>
            <a:ext cx="2737338" cy="4318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</a:rPr>
              <a:t>Виды оказываемых услуг</a:t>
            </a:r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178777" y="1916114"/>
            <a:ext cx="2593731" cy="504825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</a:rPr>
              <a:t>Содержание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916116" y="1916114"/>
            <a:ext cx="2735874" cy="50482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</a:rPr>
              <a:t>Ремонт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795597" y="1916114"/>
            <a:ext cx="3097823" cy="5048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</a:rPr>
              <a:t>Плата за управление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78777" y="4221164"/>
            <a:ext cx="8714643" cy="28733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</a:rPr>
              <a:t>Разбивка на «группы» работ</a:t>
            </a:r>
          </a:p>
        </p:txBody>
      </p:sp>
      <p:cxnSp>
        <p:nvCxnSpPr>
          <p:cNvPr id="43" name="Shape 24"/>
          <p:cNvCxnSpPr>
            <a:stCxn id="88" idx="2"/>
            <a:endCxn id="48" idx="0"/>
          </p:cNvCxnSpPr>
          <p:nvPr/>
        </p:nvCxnSpPr>
        <p:spPr>
          <a:xfrm>
            <a:off x="1477108" y="2420939"/>
            <a:ext cx="1439008" cy="287337"/>
          </a:xfrm>
          <a:prstGeom prst="straightConnector1">
            <a:avLst/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68" idx="2"/>
            <a:endCxn id="88" idx="0"/>
          </p:cNvCxnSpPr>
          <p:nvPr/>
        </p:nvCxnSpPr>
        <p:spPr>
          <a:xfrm flipH="1">
            <a:off x="1477108" y="1557339"/>
            <a:ext cx="3094892" cy="358775"/>
          </a:xfrm>
          <a:prstGeom prst="straightConnector1">
            <a:avLst/>
          </a:prstGeom>
          <a:ln w="3175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stCxn id="68" idx="2"/>
            <a:endCxn id="16" idx="0"/>
          </p:cNvCxnSpPr>
          <p:nvPr/>
        </p:nvCxnSpPr>
        <p:spPr>
          <a:xfrm flipH="1">
            <a:off x="4284785" y="1557339"/>
            <a:ext cx="287215" cy="358775"/>
          </a:xfrm>
          <a:prstGeom prst="straightConnector1">
            <a:avLst/>
          </a:prstGeom>
          <a:ln w="3175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68" idx="2"/>
            <a:endCxn id="17" idx="0"/>
          </p:cNvCxnSpPr>
          <p:nvPr/>
        </p:nvCxnSpPr>
        <p:spPr>
          <a:xfrm>
            <a:off x="4572000" y="1557339"/>
            <a:ext cx="2773974" cy="358775"/>
          </a:xfrm>
          <a:prstGeom prst="straightConnector1">
            <a:avLst/>
          </a:prstGeom>
          <a:ln w="3175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Скругленный прямоугольник 64"/>
          <p:cNvSpPr/>
          <p:nvPr/>
        </p:nvSpPr>
        <p:spPr>
          <a:xfrm>
            <a:off x="178777" y="5876926"/>
            <a:ext cx="8714643" cy="5048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</a:rPr>
              <a:t>Присвоение каждому виду работ уникального кода</a:t>
            </a:r>
          </a:p>
        </p:txBody>
      </p:sp>
      <p:cxnSp>
        <p:nvCxnSpPr>
          <p:cNvPr id="35" name="Shape 24"/>
          <p:cNvCxnSpPr>
            <a:stCxn id="16" idx="2"/>
            <a:endCxn id="48" idx="0"/>
          </p:cNvCxnSpPr>
          <p:nvPr/>
        </p:nvCxnSpPr>
        <p:spPr>
          <a:xfrm flipH="1">
            <a:off x="2916116" y="2420939"/>
            <a:ext cx="1368669" cy="287337"/>
          </a:xfrm>
          <a:prstGeom prst="straightConnector1">
            <a:avLst/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hape 24"/>
          <p:cNvCxnSpPr>
            <a:stCxn id="17" idx="2"/>
          </p:cNvCxnSpPr>
          <p:nvPr/>
        </p:nvCxnSpPr>
        <p:spPr>
          <a:xfrm flipH="1">
            <a:off x="7309339" y="2420939"/>
            <a:ext cx="36635" cy="287337"/>
          </a:xfrm>
          <a:prstGeom prst="straightConnector1">
            <a:avLst/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Скругленный прямоугольник 47"/>
          <p:cNvSpPr/>
          <p:nvPr/>
        </p:nvSpPr>
        <p:spPr>
          <a:xfrm>
            <a:off x="178777" y="2708276"/>
            <a:ext cx="5473212" cy="11525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dirty="0">
                <a:solidFill>
                  <a:schemeClr val="tx1"/>
                </a:solidFill>
              </a:rPr>
              <a:t>Постановление Правительства РФ от 03.04.2013 N 290 "О минимальном перечне услуг и работ, необходимых для обеспечения надлежащего содержания общего имущества в многоквартирном доме, и порядке их оказания и выполнения"</a:t>
            </a:r>
          </a:p>
        </p:txBody>
      </p:sp>
      <p:cxnSp>
        <p:nvCxnSpPr>
          <p:cNvPr id="50" name="Shape 24"/>
          <p:cNvCxnSpPr>
            <a:stCxn id="63" idx="2"/>
            <a:endCxn id="65" idx="0"/>
          </p:cNvCxnSpPr>
          <p:nvPr/>
        </p:nvCxnSpPr>
        <p:spPr>
          <a:xfrm>
            <a:off x="1475643" y="5302251"/>
            <a:ext cx="3061188" cy="574675"/>
          </a:xfrm>
          <a:prstGeom prst="straightConnector1">
            <a:avLst/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Скругленный прямоугольник 50"/>
          <p:cNvSpPr/>
          <p:nvPr/>
        </p:nvSpPr>
        <p:spPr>
          <a:xfrm>
            <a:off x="5795597" y="2708276"/>
            <a:ext cx="3097823" cy="11525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dirty="0">
                <a:solidFill>
                  <a:schemeClr val="tx1"/>
                </a:solidFill>
              </a:rPr>
              <a:t>Постановление Правительства РФ от 15.05.2013 N 416</a:t>
            </a:r>
          </a:p>
          <a:p>
            <a:pPr algn="just">
              <a:defRPr/>
            </a:pPr>
            <a:r>
              <a:rPr lang="ru-RU" sz="1400" dirty="0">
                <a:solidFill>
                  <a:schemeClr val="tx1"/>
                </a:solidFill>
              </a:rPr>
              <a:t>"О порядке осуществления деятельности по управлению многоквартирными домами"</a:t>
            </a: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178777" y="4797426"/>
            <a:ext cx="2593731" cy="504825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</a:rPr>
              <a:t>Содержание (код 02)</a:t>
            </a: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2916116" y="4797426"/>
            <a:ext cx="2735874" cy="50482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</a:rPr>
              <a:t>Ремонт (код 03)</a:t>
            </a: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5795597" y="4797426"/>
            <a:ext cx="3097823" cy="5048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</a:rPr>
              <a:t>Плата за управление (код 04)</a:t>
            </a:r>
          </a:p>
        </p:txBody>
      </p:sp>
      <p:cxnSp>
        <p:nvCxnSpPr>
          <p:cNvPr id="67" name="Прямая со стрелкой 66"/>
          <p:cNvCxnSpPr>
            <a:stCxn id="21" idx="2"/>
            <a:endCxn id="63" idx="0"/>
          </p:cNvCxnSpPr>
          <p:nvPr/>
        </p:nvCxnSpPr>
        <p:spPr>
          <a:xfrm flipH="1">
            <a:off x="1475643" y="4508501"/>
            <a:ext cx="3061188" cy="288925"/>
          </a:xfrm>
          <a:prstGeom prst="straightConnector1">
            <a:avLst/>
          </a:prstGeom>
          <a:ln w="3175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>
            <a:stCxn id="21" idx="2"/>
            <a:endCxn id="64" idx="0"/>
          </p:cNvCxnSpPr>
          <p:nvPr/>
        </p:nvCxnSpPr>
        <p:spPr>
          <a:xfrm flipH="1">
            <a:off x="4284785" y="4508501"/>
            <a:ext cx="252046" cy="288925"/>
          </a:xfrm>
          <a:prstGeom prst="straightConnector1">
            <a:avLst/>
          </a:prstGeom>
          <a:ln w="3175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>
            <a:stCxn id="21" idx="2"/>
            <a:endCxn id="66" idx="0"/>
          </p:cNvCxnSpPr>
          <p:nvPr/>
        </p:nvCxnSpPr>
        <p:spPr>
          <a:xfrm>
            <a:off x="4536831" y="4508501"/>
            <a:ext cx="2809143" cy="288925"/>
          </a:xfrm>
          <a:prstGeom prst="straightConnector1">
            <a:avLst/>
          </a:prstGeom>
          <a:ln w="3175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hape 24"/>
          <p:cNvCxnSpPr>
            <a:stCxn id="64" idx="2"/>
            <a:endCxn id="65" idx="0"/>
          </p:cNvCxnSpPr>
          <p:nvPr/>
        </p:nvCxnSpPr>
        <p:spPr>
          <a:xfrm>
            <a:off x="4284785" y="5302251"/>
            <a:ext cx="252046" cy="574675"/>
          </a:xfrm>
          <a:prstGeom prst="straightConnector1">
            <a:avLst/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hape 24"/>
          <p:cNvCxnSpPr>
            <a:stCxn id="66" idx="2"/>
            <a:endCxn id="65" idx="0"/>
          </p:cNvCxnSpPr>
          <p:nvPr/>
        </p:nvCxnSpPr>
        <p:spPr>
          <a:xfrm flipH="1">
            <a:off x="4536831" y="5302251"/>
            <a:ext cx="2809143" cy="574675"/>
          </a:xfrm>
          <a:prstGeom prst="straightConnector1">
            <a:avLst/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785786" y="214290"/>
            <a:ext cx="8229600" cy="642942"/>
          </a:xfrm>
          <a:prstGeom prst="rect">
            <a:avLst/>
          </a:prstGeom>
        </p:spPr>
        <p:txBody>
          <a:bodyPr anchor="b">
            <a:normAutofit fontScale="92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Этап 2. Структуризация размера платы за 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СиР</a:t>
            </a:r>
            <a:endParaRPr lang="ru-RU" sz="2800" b="1" dirty="0">
              <a:solidFill>
                <a:srgbClr val="C000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39261" y="935038"/>
            <a:ext cx="7561385" cy="62230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I. Работы, необходимые для надлежащего содержания несущих конструкций (фундаментов, стен, колонн и столбов, перекрытий и покрытий, балок, лестниц, несущих элементов крыш) и ненесущих конструкций (перегородок, внутренней отделки, полов) МКД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39261" y="1684339"/>
            <a:ext cx="7561385" cy="287337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1. Работы, выполняемые в отношении всех видов фундаментов</a:t>
            </a:r>
          </a:p>
        </p:txBody>
      </p:sp>
      <p:cxnSp>
        <p:nvCxnSpPr>
          <p:cNvPr id="41" name="Shape 24"/>
          <p:cNvCxnSpPr>
            <a:stCxn id="88" idx="1"/>
            <a:endCxn id="21" idx="1"/>
          </p:cNvCxnSpPr>
          <p:nvPr/>
        </p:nvCxnSpPr>
        <p:spPr>
          <a:xfrm rot="10800000" flipV="1">
            <a:off x="539262" y="1246189"/>
            <a:ext cx="13189" cy="581025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Скругленный прямоугольник 21"/>
          <p:cNvSpPr/>
          <p:nvPr/>
        </p:nvSpPr>
        <p:spPr>
          <a:xfrm>
            <a:off x="539261" y="2043114"/>
            <a:ext cx="7561385" cy="287337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Работы, выполняемые в зданиях с подвалами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39261" y="6121401"/>
            <a:ext cx="7561385" cy="403225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13. Работы, выполняемые в целях надлежащего содержания оконных и дверных заполнений помещений, относящихся к общему имуществу</a:t>
            </a:r>
          </a:p>
        </p:txBody>
      </p:sp>
      <p:cxnSp>
        <p:nvCxnSpPr>
          <p:cNvPr id="24" name="Shape 24"/>
          <p:cNvCxnSpPr>
            <a:stCxn id="88" idx="1"/>
            <a:endCxn id="22" idx="1"/>
          </p:cNvCxnSpPr>
          <p:nvPr/>
        </p:nvCxnSpPr>
        <p:spPr>
          <a:xfrm rot="10800000" flipV="1">
            <a:off x="539262" y="1246189"/>
            <a:ext cx="13189" cy="941387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hape 24"/>
          <p:cNvCxnSpPr>
            <a:stCxn id="88" idx="1"/>
            <a:endCxn id="37" idx="1"/>
          </p:cNvCxnSpPr>
          <p:nvPr/>
        </p:nvCxnSpPr>
        <p:spPr>
          <a:xfrm rot="10800000" flipV="1">
            <a:off x="539262" y="1246188"/>
            <a:ext cx="13189" cy="1301750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Скругленный прямоугольник 36"/>
          <p:cNvSpPr/>
          <p:nvPr/>
        </p:nvSpPr>
        <p:spPr>
          <a:xfrm>
            <a:off x="539261" y="2403476"/>
            <a:ext cx="7561385" cy="288925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 Работы, выполняемые для надлежащего содержания стен МКД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539261" y="2763839"/>
            <a:ext cx="7561385" cy="287337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4. Работы, выполняемые в целях надлежащего содержания перекрытий и покрытий МКД</a:t>
            </a:r>
          </a:p>
        </p:txBody>
      </p:sp>
      <p:cxnSp>
        <p:nvCxnSpPr>
          <p:cNvPr id="47" name="Shape 24"/>
          <p:cNvCxnSpPr>
            <a:stCxn id="88" idx="1"/>
            <a:endCxn id="38" idx="1"/>
          </p:cNvCxnSpPr>
          <p:nvPr/>
        </p:nvCxnSpPr>
        <p:spPr>
          <a:xfrm rot="10800000" flipV="1">
            <a:off x="539262" y="1246189"/>
            <a:ext cx="13189" cy="1660525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Скругленный прямоугольник 62"/>
          <p:cNvSpPr/>
          <p:nvPr/>
        </p:nvSpPr>
        <p:spPr>
          <a:xfrm>
            <a:off x="539261" y="3124200"/>
            <a:ext cx="7561385" cy="287338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Работы, выполняемые в целях надлежащего содержания колонн и столбов</a:t>
            </a: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539261" y="3482975"/>
            <a:ext cx="7561385" cy="287338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6. Работы, выполняемые в целях надлежащего содержания балок перекрытий и покрытий</a:t>
            </a: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539261" y="3843339"/>
            <a:ext cx="7561385" cy="288925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7. Работы, выполняемые в целях надлежащего содержания крыш </a:t>
            </a: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539261" y="4203701"/>
            <a:ext cx="7573108" cy="288925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8. Работы, выполняемые в целях надлежащего содержания лестниц </a:t>
            </a: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539261" y="4564064"/>
            <a:ext cx="7561385" cy="287337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9. Работы, выполняемые в целях надлежащего содержания фасадов</a:t>
            </a: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539261" y="4924425"/>
            <a:ext cx="7561385" cy="287338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10. Работы, выполняемые в целях надлежащего содержания перегородок</a:t>
            </a:r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539261" y="5283201"/>
            <a:ext cx="7561385" cy="288925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11. Работы, выполняемые в целях надлежащего содержания внутренней отделки</a:t>
            </a: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539261" y="5643563"/>
            <a:ext cx="7561385" cy="404812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12. Работы, выполняемые в целях надлежащего содержания полов помещений, относящихся к общему имуществу </a:t>
            </a:r>
          </a:p>
        </p:txBody>
      </p:sp>
      <p:cxnSp>
        <p:nvCxnSpPr>
          <p:cNvPr id="75" name="Shape 24"/>
          <p:cNvCxnSpPr>
            <a:stCxn id="88" idx="1"/>
            <a:endCxn id="63" idx="1"/>
          </p:cNvCxnSpPr>
          <p:nvPr/>
        </p:nvCxnSpPr>
        <p:spPr>
          <a:xfrm rot="10800000" flipV="1">
            <a:off x="539262" y="1246189"/>
            <a:ext cx="13189" cy="2020887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hape 24"/>
          <p:cNvCxnSpPr>
            <a:stCxn id="88" idx="1"/>
            <a:endCxn id="64" idx="1"/>
          </p:cNvCxnSpPr>
          <p:nvPr/>
        </p:nvCxnSpPr>
        <p:spPr>
          <a:xfrm rot="10800000" flipV="1">
            <a:off x="539262" y="1246188"/>
            <a:ext cx="13189" cy="2381250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hape 24"/>
          <p:cNvCxnSpPr>
            <a:stCxn id="88" idx="1"/>
            <a:endCxn id="65" idx="1"/>
          </p:cNvCxnSpPr>
          <p:nvPr/>
        </p:nvCxnSpPr>
        <p:spPr>
          <a:xfrm rot="10800000" flipV="1">
            <a:off x="539262" y="1246188"/>
            <a:ext cx="13189" cy="2741612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hape 24"/>
          <p:cNvCxnSpPr>
            <a:stCxn id="88" idx="1"/>
            <a:endCxn id="66" idx="1"/>
          </p:cNvCxnSpPr>
          <p:nvPr/>
        </p:nvCxnSpPr>
        <p:spPr>
          <a:xfrm rot="10800000" flipV="1">
            <a:off x="539262" y="1246189"/>
            <a:ext cx="13189" cy="3101975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hape 24"/>
          <p:cNvCxnSpPr>
            <a:stCxn id="88" idx="1"/>
            <a:endCxn id="67" idx="1"/>
          </p:cNvCxnSpPr>
          <p:nvPr/>
        </p:nvCxnSpPr>
        <p:spPr>
          <a:xfrm rot="10800000" flipV="1">
            <a:off x="539262" y="1246189"/>
            <a:ext cx="13189" cy="3462337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hape 24"/>
          <p:cNvCxnSpPr>
            <a:stCxn id="88" idx="1"/>
            <a:endCxn id="68" idx="1"/>
          </p:cNvCxnSpPr>
          <p:nvPr/>
        </p:nvCxnSpPr>
        <p:spPr>
          <a:xfrm rot="10800000" flipV="1">
            <a:off x="539262" y="1246188"/>
            <a:ext cx="13189" cy="3822700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hape 24"/>
          <p:cNvCxnSpPr>
            <a:stCxn id="88" idx="1"/>
            <a:endCxn id="69" idx="1"/>
          </p:cNvCxnSpPr>
          <p:nvPr/>
        </p:nvCxnSpPr>
        <p:spPr>
          <a:xfrm rot="10800000" flipV="1">
            <a:off x="539262" y="1246189"/>
            <a:ext cx="13189" cy="4181475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hape 24"/>
          <p:cNvCxnSpPr>
            <a:stCxn id="88" idx="1"/>
            <a:endCxn id="70" idx="1"/>
          </p:cNvCxnSpPr>
          <p:nvPr/>
        </p:nvCxnSpPr>
        <p:spPr>
          <a:xfrm rot="10800000" flipV="1">
            <a:off x="539262" y="1246189"/>
            <a:ext cx="13189" cy="4598987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hape 24"/>
          <p:cNvCxnSpPr>
            <a:stCxn id="88" idx="1"/>
            <a:endCxn id="23" idx="1"/>
          </p:cNvCxnSpPr>
          <p:nvPr/>
        </p:nvCxnSpPr>
        <p:spPr>
          <a:xfrm rot="10800000" flipV="1">
            <a:off x="539262" y="1246188"/>
            <a:ext cx="13189" cy="5076825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Скругленный прямоугольник 71"/>
          <p:cNvSpPr/>
          <p:nvPr/>
        </p:nvSpPr>
        <p:spPr>
          <a:xfrm>
            <a:off x="8143143" y="1684339"/>
            <a:ext cx="605203" cy="287337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01</a:t>
            </a: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8143143" y="2062164"/>
            <a:ext cx="605203" cy="287337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02</a:t>
            </a: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8143143" y="2420939"/>
            <a:ext cx="605203" cy="287337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03</a:t>
            </a: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8143143" y="2781300"/>
            <a:ext cx="605203" cy="287338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04</a:t>
            </a:r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8143143" y="3141664"/>
            <a:ext cx="605203" cy="287337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05</a:t>
            </a:r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8143143" y="3860800"/>
            <a:ext cx="605203" cy="287338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07</a:t>
            </a:r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8143143" y="3502025"/>
            <a:ext cx="605203" cy="287338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06</a:t>
            </a:r>
          </a:p>
        </p:txBody>
      </p:sp>
      <p:sp>
        <p:nvSpPr>
          <p:cNvPr id="82" name="Скругленный прямоугольник 81"/>
          <p:cNvSpPr/>
          <p:nvPr/>
        </p:nvSpPr>
        <p:spPr>
          <a:xfrm>
            <a:off x="8143143" y="4222750"/>
            <a:ext cx="605203" cy="287338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08</a:t>
            </a:r>
          </a:p>
        </p:txBody>
      </p:sp>
      <p:sp>
        <p:nvSpPr>
          <p:cNvPr id="83" name="Скругленный прямоугольник 82"/>
          <p:cNvSpPr/>
          <p:nvPr/>
        </p:nvSpPr>
        <p:spPr>
          <a:xfrm>
            <a:off x="8143143" y="4581525"/>
            <a:ext cx="605203" cy="287338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09</a:t>
            </a:r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8143143" y="5302250"/>
            <a:ext cx="605203" cy="287338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11</a:t>
            </a:r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8143143" y="4941889"/>
            <a:ext cx="605203" cy="287337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8143143" y="5661026"/>
            <a:ext cx="605203" cy="360363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12</a:t>
            </a: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8143143" y="6165851"/>
            <a:ext cx="605203" cy="358775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13</a:t>
            </a:r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8172451" y="935038"/>
            <a:ext cx="647700" cy="6223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785786" y="214290"/>
            <a:ext cx="8229600" cy="642942"/>
          </a:xfrm>
          <a:prstGeom prst="rect">
            <a:avLst/>
          </a:prstGeom>
        </p:spPr>
        <p:txBody>
          <a:bodyPr anchor="b">
            <a:normAutofit fontScale="92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Этап 2. Структуризация размера платы за 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СиР</a:t>
            </a:r>
            <a:endParaRPr lang="ru-RU" sz="2800" b="1" dirty="0">
              <a:solidFill>
                <a:srgbClr val="C000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39262" y="935038"/>
            <a:ext cx="8354158" cy="62230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I. Работы, необходимые для надлежащего содержания несущих конструкций (фундаментов, стен, колонн и столбов, перекрытий и покрытий, балок, лестниц, несущих элементов крыш) и ненесущих конструкций (перегородок, внутренней отделки, полов) МКД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39262" y="1844676"/>
            <a:ext cx="7633189" cy="288925"/>
          </a:xfrm>
          <a:prstGeom prst="roundRect">
            <a:avLst/>
          </a:prstGeom>
          <a:solidFill>
            <a:schemeClr val="bg1"/>
          </a:soli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1. Работы, выполняемые в отношении всех видов фундаментов</a:t>
            </a:r>
          </a:p>
        </p:txBody>
      </p:sp>
      <p:cxnSp>
        <p:nvCxnSpPr>
          <p:cNvPr id="41" name="Shape 24"/>
          <p:cNvCxnSpPr>
            <a:stCxn id="88" idx="1"/>
            <a:endCxn id="21" idx="1"/>
          </p:cNvCxnSpPr>
          <p:nvPr/>
        </p:nvCxnSpPr>
        <p:spPr>
          <a:xfrm rot="10800000" flipV="1">
            <a:off x="539262" y="1246188"/>
            <a:ext cx="13189" cy="742950"/>
          </a:xfrm>
          <a:prstGeom prst="bentConnector3">
            <a:avLst>
              <a:gd name="adj1" fmla="val 1800000"/>
            </a:avLst>
          </a:prstGeom>
          <a:ln w="3492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Скругленный прямоугольник 21"/>
          <p:cNvSpPr/>
          <p:nvPr/>
        </p:nvSpPr>
        <p:spPr>
          <a:xfrm>
            <a:off x="826477" y="2420938"/>
            <a:ext cx="7633189" cy="4318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проверка соответствия параметров вертикальной планировки территории вокруг здания проектным параметрам. Устранение выявленных нарушений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826477" y="5616576"/>
            <a:ext cx="7633189" cy="404813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проверка состояния гидроизоляции фундаментов и систем водоотвода фундамента. При выявлении нарушений - восстановление их работоспособности</a:t>
            </a: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826477" y="2924175"/>
            <a:ext cx="7633189" cy="433388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проверка технического состояния видимых частей конструкций с выявлением признаков неравномерных осадок фундаментов всех типов</a:t>
            </a: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826477" y="3429000"/>
            <a:ext cx="7633189" cy="4318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коррозии арматуры, расслаивания, трещин, выпучивания, отклонения от вертикали в домах с бетонными, железобетонными и каменными фундаментами</a:t>
            </a: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826477" y="3933825"/>
            <a:ext cx="7633189" cy="414338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поражения гнилью и частичного разрушения деревянного основания в домах со столбчатыми или свайными деревянными фундаментами</a:t>
            </a: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826477" y="4419601"/>
            <a:ext cx="7633189" cy="665163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 выявлении нарушений - разработка контрольных шурфов в местах обнаружения дефектов, детальное обследование и составление плана мероприятий по устранению причин нарушения и восстановлению эксплуатационных свойств конструкций</a:t>
            </a: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826477" y="5140326"/>
            <a:ext cx="7633189" cy="404813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определение и документальное фиксирование температуры вечномерзлых грунтов для фундаментов в условиях вечномерзлых грунтов</a:t>
            </a:r>
          </a:p>
        </p:txBody>
      </p:sp>
      <p:cxnSp>
        <p:nvCxnSpPr>
          <p:cNvPr id="52" name="Shape 24"/>
          <p:cNvCxnSpPr>
            <a:stCxn id="21" idx="3"/>
            <a:endCxn id="22" idx="3"/>
          </p:cNvCxnSpPr>
          <p:nvPr/>
        </p:nvCxnSpPr>
        <p:spPr>
          <a:xfrm>
            <a:off x="8172451" y="1989138"/>
            <a:ext cx="287215" cy="647700"/>
          </a:xfrm>
          <a:prstGeom prst="bentConnector3">
            <a:avLst>
              <a:gd name="adj1" fmla="val 179366"/>
            </a:avLst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hape 24"/>
          <p:cNvCxnSpPr>
            <a:stCxn id="21" idx="3"/>
          </p:cNvCxnSpPr>
          <p:nvPr/>
        </p:nvCxnSpPr>
        <p:spPr>
          <a:xfrm>
            <a:off x="8172451" y="1989138"/>
            <a:ext cx="287215" cy="1439862"/>
          </a:xfrm>
          <a:prstGeom prst="bentConnector3">
            <a:avLst>
              <a:gd name="adj1" fmla="val 179366"/>
            </a:avLst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hape 24"/>
          <p:cNvCxnSpPr>
            <a:stCxn id="21" idx="3"/>
            <a:endCxn id="64" idx="3"/>
          </p:cNvCxnSpPr>
          <p:nvPr/>
        </p:nvCxnSpPr>
        <p:spPr>
          <a:xfrm>
            <a:off x="8172451" y="1989138"/>
            <a:ext cx="287215" cy="1655762"/>
          </a:xfrm>
          <a:prstGeom prst="bentConnector3">
            <a:avLst>
              <a:gd name="adj1" fmla="val 179558"/>
            </a:avLst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hape 24"/>
          <p:cNvCxnSpPr>
            <a:stCxn id="21" idx="3"/>
            <a:endCxn id="67" idx="3"/>
          </p:cNvCxnSpPr>
          <p:nvPr/>
        </p:nvCxnSpPr>
        <p:spPr>
          <a:xfrm>
            <a:off x="8172451" y="1989138"/>
            <a:ext cx="287215" cy="2152650"/>
          </a:xfrm>
          <a:prstGeom prst="bentConnector3">
            <a:avLst>
              <a:gd name="adj1" fmla="val 179558"/>
            </a:avLst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hape 24"/>
          <p:cNvCxnSpPr>
            <a:stCxn id="21" idx="3"/>
            <a:endCxn id="68" idx="3"/>
          </p:cNvCxnSpPr>
          <p:nvPr/>
        </p:nvCxnSpPr>
        <p:spPr>
          <a:xfrm>
            <a:off x="8172451" y="1989139"/>
            <a:ext cx="287215" cy="2763837"/>
          </a:xfrm>
          <a:prstGeom prst="bentConnector3">
            <a:avLst>
              <a:gd name="adj1" fmla="val 179558"/>
            </a:avLst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hape 24"/>
          <p:cNvCxnSpPr>
            <a:stCxn id="21" idx="3"/>
            <a:endCxn id="70" idx="3"/>
          </p:cNvCxnSpPr>
          <p:nvPr/>
        </p:nvCxnSpPr>
        <p:spPr>
          <a:xfrm>
            <a:off x="8172451" y="1989139"/>
            <a:ext cx="287215" cy="3354387"/>
          </a:xfrm>
          <a:prstGeom prst="bentConnector3">
            <a:avLst>
              <a:gd name="adj1" fmla="val 179558"/>
            </a:avLst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hape 24"/>
          <p:cNvCxnSpPr>
            <a:stCxn id="21" idx="3"/>
            <a:endCxn id="63" idx="3"/>
          </p:cNvCxnSpPr>
          <p:nvPr/>
        </p:nvCxnSpPr>
        <p:spPr>
          <a:xfrm>
            <a:off x="8172451" y="1989139"/>
            <a:ext cx="287215" cy="1150937"/>
          </a:xfrm>
          <a:prstGeom prst="bentConnector3">
            <a:avLst>
              <a:gd name="adj1" fmla="val 179558"/>
            </a:avLst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hape 24"/>
          <p:cNvCxnSpPr>
            <a:stCxn id="21" idx="3"/>
            <a:endCxn id="23" idx="3"/>
          </p:cNvCxnSpPr>
          <p:nvPr/>
        </p:nvCxnSpPr>
        <p:spPr>
          <a:xfrm>
            <a:off x="8172451" y="1989139"/>
            <a:ext cx="287215" cy="3830637"/>
          </a:xfrm>
          <a:prstGeom prst="bentConnector3">
            <a:avLst>
              <a:gd name="adj1" fmla="val 179558"/>
            </a:avLst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Скругленный прямоугольник 27"/>
          <p:cNvSpPr/>
          <p:nvPr/>
        </p:nvSpPr>
        <p:spPr>
          <a:xfrm>
            <a:off x="178777" y="2420938"/>
            <a:ext cx="577362" cy="4318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01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178777" y="2925763"/>
            <a:ext cx="577362" cy="4318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02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178777" y="3429000"/>
            <a:ext cx="577362" cy="4318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03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178777" y="3933825"/>
            <a:ext cx="577362" cy="4318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04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178777" y="4437063"/>
            <a:ext cx="577362" cy="6477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05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178777" y="5157789"/>
            <a:ext cx="577362" cy="358775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06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178777" y="5589588"/>
            <a:ext cx="577362" cy="4318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785786" y="214290"/>
            <a:ext cx="8229600" cy="642942"/>
          </a:xfrm>
          <a:prstGeom prst="rect">
            <a:avLst/>
          </a:prstGeom>
        </p:spPr>
        <p:txBody>
          <a:bodyPr anchor="b">
            <a:normAutofit fontScale="92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Этап 3. Структуризация размера платы за </a:t>
            </a:r>
            <a:r>
              <a:rPr lang="ru-RU" sz="2800" b="1" dirty="0" err="1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СиР</a:t>
            </a:r>
            <a:endParaRPr lang="ru-RU" sz="2800" b="1" dirty="0">
              <a:solidFill>
                <a:srgbClr val="C000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388" name="TextBox 24"/>
          <p:cNvSpPr txBox="1">
            <a:spLocks noChangeArrowheads="1"/>
          </p:cNvSpPr>
          <p:nvPr/>
        </p:nvSpPr>
        <p:spPr bwMode="auto">
          <a:xfrm>
            <a:off x="323851" y="936626"/>
            <a:ext cx="8424496" cy="486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1500" dirty="0"/>
              <a:t>В результате «кодирования» затрат получаем следующее:</a:t>
            </a:r>
          </a:p>
          <a:p>
            <a:pPr algn="just">
              <a:defRPr/>
            </a:pPr>
            <a:endParaRPr lang="ru-RU" sz="1500" dirty="0"/>
          </a:p>
          <a:p>
            <a:pPr algn="just">
              <a:defRPr/>
            </a:pPr>
            <a:r>
              <a:rPr lang="ru-RU" sz="1500" dirty="0">
                <a:solidFill>
                  <a:srgbClr val="FF0000"/>
                </a:solidFill>
              </a:rPr>
              <a:t>Вид работ:</a:t>
            </a:r>
          </a:p>
          <a:p>
            <a:pPr algn="just">
              <a:defRPr/>
            </a:pPr>
            <a:r>
              <a:rPr lang="ru-RU" sz="1500" b="1" dirty="0"/>
              <a:t>Выполнение гидроизоляции фундамента МКД</a:t>
            </a:r>
          </a:p>
          <a:p>
            <a:pPr algn="just">
              <a:defRPr/>
            </a:pPr>
            <a:endParaRPr lang="ru-RU" sz="1500" b="1" dirty="0"/>
          </a:p>
          <a:p>
            <a:pPr algn="just">
              <a:defRPr/>
            </a:pPr>
            <a:r>
              <a:rPr lang="ru-RU" sz="1500" b="1" dirty="0"/>
              <a:t>Кодировка в учете 03.1.01.07</a:t>
            </a:r>
          </a:p>
          <a:p>
            <a:pPr algn="just">
              <a:defRPr/>
            </a:pPr>
            <a:endParaRPr lang="ru-RU" sz="1500" b="1" dirty="0"/>
          </a:p>
          <a:p>
            <a:pPr algn="just">
              <a:defRPr/>
            </a:pPr>
            <a:r>
              <a:rPr lang="ru-RU" sz="1500" b="1" dirty="0"/>
              <a:t>Где:</a:t>
            </a:r>
          </a:p>
          <a:p>
            <a:pPr algn="just">
              <a:defRPr/>
            </a:pPr>
            <a:r>
              <a:rPr lang="ru-RU" sz="1500" b="1" dirty="0"/>
              <a:t>03 – Ремонт общего имущества МКД</a:t>
            </a:r>
          </a:p>
          <a:p>
            <a:pPr marL="360363" algn="just">
              <a:defRPr/>
            </a:pPr>
            <a:endParaRPr lang="ru-RU" sz="1500" b="1" dirty="0"/>
          </a:p>
          <a:p>
            <a:pPr marL="360363" algn="just">
              <a:defRPr/>
            </a:pPr>
            <a:r>
              <a:rPr lang="ru-RU" sz="1500" b="1" dirty="0"/>
              <a:t>1 -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Работы, необходимые для надлежащего содержания несущих конструкций (фундаментов, стен, колонн и столбов, перекрытий и покрытий, балок, лестниц, несущих элементов крыш) и ненесущих конструкций (перегородок, внутренней отделки, полов) МКД</a:t>
            </a:r>
          </a:p>
          <a:p>
            <a:pPr marL="720725" algn="just">
              <a:defRPr/>
            </a:pPr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pPr marL="720725" algn="just"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01 - Работы, выполняемые в отношении всех видов фундаментов</a:t>
            </a:r>
          </a:p>
          <a:p>
            <a:pPr marL="1073150" algn="just">
              <a:defRPr/>
            </a:pPr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pPr marL="1073150" algn="just"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07 - Проверка состояния гидроизоляции фундаментов и систем водоотвода фундамента. При выявлении нарушений - восстановление их работоспособности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722</Words>
  <Application>Microsoft Office PowerPoint</Application>
  <PresentationFormat>Экран (4:3)</PresentationFormat>
  <Paragraphs>86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</cp:revision>
  <dcterms:created xsi:type="dcterms:W3CDTF">2015-07-22T04:00:09Z</dcterms:created>
  <dcterms:modified xsi:type="dcterms:W3CDTF">2015-07-22T04:01:35Z</dcterms:modified>
</cp:coreProperties>
</file>