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93" r:id="rId5"/>
    <p:sldId id="294" r:id="rId6"/>
    <p:sldId id="298" r:id="rId7"/>
    <p:sldId id="288" r:id="rId8"/>
    <p:sldId id="292" r:id="rId9"/>
    <p:sldId id="291" r:id="rId10"/>
    <p:sldId id="290" r:id="rId11"/>
    <p:sldId id="289" r:id="rId12"/>
    <p:sldId id="312" r:id="rId13"/>
    <p:sldId id="301" r:id="rId14"/>
    <p:sldId id="300" r:id="rId15"/>
    <p:sldId id="30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  <a:srgbClr val="EC4C20"/>
    <a:srgbClr val="D8560E"/>
    <a:srgbClr val="EA0000"/>
    <a:srgbClr val="BFF9EE"/>
    <a:srgbClr val="FCCEBC"/>
    <a:srgbClr val="FF0000"/>
    <a:srgbClr val="007A37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180DDE-299F-4C31-B9B6-C7706223676F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C89E7-CD21-4473-A283-84C4F6A76C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9528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1.png"/><Relationship Id="rId7" Type="http://schemas.openxmlformats.org/officeDocument/2006/relationships/image" Target="../media/image33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13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1196752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Двухступенчатая схема присоединения водоподогревателей </a:t>
            </a:r>
            <a:r>
              <a:rPr lang="ru-RU" sz="1600" dirty="0" smtClean="0"/>
              <a:t>горячего водоснабжения с </a:t>
            </a:r>
            <a:r>
              <a:rPr lang="ru-RU" sz="1600" dirty="0"/>
              <a:t>независимым присоединением систем отопления в ЦТП и ИТП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0" y="1628800"/>
            <a:ext cx="744855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459279" y="5517232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1.</a:t>
            </a:r>
            <a:r>
              <a:rPr lang="ru-RU" sz="1200" i="1" dirty="0" smtClean="0"/>
              <a:t> ВВП ГВС 2-я, 1-я ступени.   </a:t>
            </a:r>
            <a:r>
              <a:rPr lang="ru-RU" sz="1200" b="1" i="1" dirty="0" smtClean="0"/>
              <a:t>2.</a:t>
            </a:r>
            <a:r>
              <a:rPr lang="ru-RU" sz="1200" i="1" dirty="0" smtClean="0"/>
              <a:t> Насос Ц.ГВС.   </a:t>
            </a:r>
            <a:r>
              <a:rPr lang="ru-RU" sz="1200" b="1" i="1" dirty="0" smtClean="0"/>
              <a:t>3.</a:t>
            </a:r>
            <a:r>
              <a:rPr lang="ru-RU" sz="1200" i="1" dirty="0" smtClean="0"/>
              <a:t> Регулятор (КЗР).   </a:t>
            </a:r>
            <a:r>
              <a:rPr lang="ru-RU" sz="1200" b="1" i="1" dirty="0" smtClean="0"/>
              <a:t>5.</a:t>
            </a:r>
            <a:r>
              <a:rPr lang="ru-RU" sz="1200" i="1" dirty="0" smtClean="0"/>
              <a:t> Фильтр ХВС на подогрев.   </a:t>
            </a:r>
            <a:r>
              <a:rPr lang="ru-RU" sz="1200" b="1" i="1" dirty="0" smtClean="0"/>
              <a:t>6.</a:t>
            </a:r>
            <a:r>
              <a:rPr lang="ru-RU" sz="1200" i="1" dirty="0" smtClean="0"/>
              <a:t> Контроллер регулировки температуры.   </a:t>
            </a:r>
            <a:r>
              <a:rPr lang="ru-RU" sz="1200" b="1" i="1" dirty="0" smtClean="0"/>
              <a:t>7.</a:t>
            </a:r>
            <a:r>
              <a:rPr lang="ru-RU" sz="1200" i="1" dirty="0" smtClean="0"/>
              <a:t> Обратный клапан.   </a:t>
            </a:r>
            <a:r>
              <a:rPr lang="ru-RU" sz="1200" b="1" i="1" dirty="0" smtClean="0"/>
              <a:t>9.</a:t>
            </a:r>
            <a:r>
              <a:rPr lang="ru-RU" sz="1200" i="1" dirty="0" smtClean="0"/>
              <a:t> Контроллер узла учета.  </a:t>
            </a:r>
            <a:r>
              <a:rPr lang="ru-RU" sz="1200" b="1" i="1" dirty="0" smtClean="0"/>
              <a:t>10.</a:t>
            </a:r>
            <a:r>
              <a:rPr lang="ru-RU" sz="1200" i="1" dirty="0" smtClean="0"/>
              <a:t> Термопара.   </a:t>
            </a:r>
            <a:r>
              <a:rPr lang="ru-RU" sz="1200" b="1" i="1" dirty="0" smtClean="0"/>
              <a:t>11.</a:t>
            </a:r>
            <a:r>
              <a:rPr lang="ru-RU" sz="1200" i="1" dirty="0" smtClean="0"/>
              <a:t> Расходомер.   </a:t>
            </a:r>
            <a:r>
              <a:rPr lang="ru-RU" sz="1200" b="1" i="1" dirty="0" smtClean="0"/>
              <a:t>12.</a:t>
            </a:r>
            <a:r>
              <a:rPr lang="ru-RU" sz="1200" i="1" dirty="0" smtClean="0"/>
              <a:t> Линии связи (сигналы управления).   </a:t>
            </a:r>
            <a:r>
              <a:rPr lang="ru-RU" sz="1200" b="1" i="1" dirty="0" smtClean="0"/>
              <a:t>16.</a:t>
            </a:r>
            <a:r>
              <a:rPr lang="ru-RU" sz="1200" i="1" dirty="0" smtClean="0"/>
              <a:t> 10-я задвижка.</a:t>
            </a:r>
            <a:r>
              <a:rPr lang="ru-RU" sz="1200" b="1" i="1" dirty="0" smtClean="0"/>
              <a:t>   20</a:t>
            </a:r>
            <a:r>
              <a:rPr lang="ru-RU" sz="1200" b="1" i="1" dirty="0"/>
              <a:t>.</a:t>
            </a:r>
            <a:r>
              <a:rPr lang="ru-RU" sz="1200" i="1" dirty="0"/>
              <a:t> ВВП отопления</a:t>
            </a:r>
            <a:r>
              <a:rPr lang="ru-RU" sz="1200" i="1" dirty="0" smtClean="0"/>
              <a:t>.   </a:t>
            </a:r>
            <a:r>
              <a:rPr lang="ru-RU" sz="1200" b="1" i="1" dirty="0" smtClean="0"/>
              <a:t>21.</a:t>
            </a:r>
            <a:r>
              <a:rPr lang="ru-RU" sz="1200" i="1" dirty="0" smtClean="0"/>
              <a:t> Фильтр.   </a:t>
            </a:r>
            <a:r>
              <a:rPr lang="ru-RU" sz="1200" b="1" i="1" dirty="0" smtClean="0"/>
              <a:t>22.</a:t>
            </a:r>
            <a:r>
              <a:rPr lang="ru-RU" sz="1200" i="1" dirty="0" smtClean="0"/>
              <a:t> Подпиточный насос.   </a:t>
            </a:r>
            <a:r>
              <a:rPr lang="ru-RU" sz="1200" b="1" i="1" dirty="0" smtClean="0"/>
              <a:t>23.</a:t>
            </a:r>
            <a:r>
              <a:rPr lang="ru-RU" sz="1200" i="1" dirty="0" smtClean="0"/>
              <a:t> Клапан подпора.   </a:t>
            </a:r>
            <a:r>
              <a:rPr lang="ru-RU" sz="1200" b="1" i="1" dirty="0" smtClean="0"/>
              <a:t>24.</a:t>
            </a:r>
            <a:r>
              <a:rPr lang="ru-RU" sz="1200" i="1" dirty="0" smtClean="0"/>
              <a:t> Предохранительный сбросной клапан.</a:t>
            </a:r>
            <a:endParaRPr lang="ru-RU" sz="1200" i="1" dirty="0"/>
          </a:p>
        </p:txBody>
      </p:sp>
    </p:spTree>
    <p:extLst>
      <p:ext uri="{BB962C8B-B14F-4D97-AF65-F5344CB8AC3E}">
        <p14:creationId xmlns="" xmlns:p14="http://schemas.microsoft.com/office/powerpoint/2010/main" val="141542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99" y="1810448"/>
            <a:ext cx="7419702" cy="392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14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58382" y="1085835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Двухступенчатая схема присоединения водоподогревателей </a:t>
            </a:r>
            <a:r>
              <a:rPr lang="ru-RU" sz="1600" dirty="0" smtClean="0"/>
              <a:t>горячего водоснабжения с зависимым </a:t>
            </a:r>
            <a:r>
              <a:rPr lang="ru-RU" sz="1600" dirty="0"/>
              <a:t>присоединением систем отопления при </a:t>
            </a:r>
            <a:r>
              <a:rPr lang="ru-RU" sz="1600" dirty="0" smtClean="0"/>
              <a:t>отсутствии устройств подготовки теплоносителя на отопление (элеваторы по строениям/подъездам) </a:t>
            </a:r>
            <a:r>
              <a:rPr lang="ru-RU" sz="1600" dirty="0"/>
              <a:t>в ЦТП и ИТП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48982" y="5733256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1.</a:t>
            </a:r>
            <a:r>
              <a:rPr lang="ru-RU" sz="1200" i="1" dirty="0" smtClean="0"/>
              <a:t> ВВП ГВС 2-я, 1-я ступени.   </a:t>
            </a:r>
            <a:r>
              <a:rPr lang="ru-RU" sz="1200" b="1" i="1" dirty="0" smtClean="0"/>
              <a:t>2.</a:t>
            </a:r>
            <a:r>
              <a:rPr lang="ru-RU" sz="1200" i="1" dirty="0" smtClean="0"/>
              <a:t> Насос Ц.ГВС.   </a:t>
            </a:r>
            <a:r>
              <a:rPr lang="ru-RU" sz="1200" b="1" i="1" dirty="0" smtClean="0"/>
              <a:t>4.</a:t>
            </a:r>
            <a:r>
              <a:rPr lang="ru-RU" sz="1200" i="1" dirty="0" smtClean="0"/>
              <a:t> Регулятор перепада давления.   </a:t>
            </a:r>
            <a:r>
              <a:rPr lang="ru-RU" sz="1200" b="1" i="1" dirty="0" smtClean="0"/>
              <a:t>5.</a:t>
            </a:r>
            <a:r>
              <a:rPr lang="ru-RU" sz="1200" i="1" dirty="0" smtClean="0"/>
              <a:t> Фильтр ХВС на подогрев.   </a:t>
            </a:r>
            <a:r>
              <a:rPr lang="ru-RU" sz="1200" b="1" i="1" dirty="0" smtClean="0"/>
              <a:t>7.</a:t>
            </a:r>
            <a:r>
              <a:rPr lang="ru-RU" sz="1200" i="1" dirty="0" smtClean="0"/>
              <a:t> Обратный клапан.   </a:t>
            </a:r>
            <a:r>
              <a:rPr lang="ru-RU" sz="1200" b="1" i="1" dirty="0" smtClean="0"/>
              <a:t>16.</a:t>
            </a:r>
            <a:r>
              <a:rPr lang="ru-RU" sz="1200" i="1" dirty="0" smtClean="0"/>
              <a:t> 10-я задвижка.   </a:t>
            </a:r>
            <a:r>
              <a:rPr lang="ru-RU" sz="1200" b="1" i="1" dirty="0" smtClean="0"/>
              <a:t>17.</a:t>
            </a:r>
            <a:r>
              <a:rPr lang="ru-RU" sz="1200" i="1" dirty="0" smtClean="0"/>
              <a:t> Регулятор ГВС.</a:t>
            </a:r>
            <a:r>
              <a:rPr lang="ru-RU" sz="1200" b="1" i="1" dirty="0" smtClean="0"/>
              <a:t>   21.</a:t>
            </a:r>
            <a:r>
              <a:rPr lang="ru-RU" sz="1200" i="1" dirty="0" smtClean="0"/>
              <a:t> Фильтр.   </a:t>
            </a:r>
            <a:r>
              <a:rPr lang="ru-RU" sz="1200" b="1" i="1" dirty="0"/>
              <a:t>А</a:t>
            </a:r>
            <a:r>
              <a:rPr lang="ru-RU" sz="1200" b="1" i="1" dirty="0" smtClean="0"/>
              <a:t>. </a:t>
            </a:r>
            <a:r>
              <a:rPr lang="ru-RU" sz="1200" i="1" dirty="0"/>
              <a:t>7-я </a:t>
            </a:r>
            <a:r>
              <a:rPr lang="ru-RU" sz="1200" i="1" dirty="0" smtClean="0"/>
              <a:t>задвижка.   </a:t>
            </a:r>
            <a:r>
              <a:rPr lang="ru-RU" sz="1200" b="1" i="1" dirty="0" smtClean="0"/>
              <a:t>Б.</a:t>
            </a:r>
            <a:r>
              <a:rPr lang="ru-RU" sz="1200" i="1" dirty="0" smtClean="0"/>
              <a:t> 9-я задвижка.</a:t>
            </a:r>
            <a:endParaRPr lang="ru-RU" sz="1200" i="1" dirty="0"/>
          </a:p>
        </p:txBody>
      </p:sp>
    </p:spTree>
    <p:extLst>
      <p:ext uri="{BB962C8B-B14F-4D97-AF65-F5344CB8AC3E}">
        <p14:creationId xmlns="" xmlns:p14="http://schemas.microsoft.com/office/powerpoint/2010/main" val="219096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15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1196752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Одноступенчатая схема присоединения водоподогревателей </a:t>
            </a:r>
            <a:r>
              <a:rPr lang="ru-RU" sz="1600" dirty="0" smtClean="0"/>
              <a:t>горячего водоснабжения с зависимым </a:t>
            </a:r>
            <a:r>
              <a:rPr lang="ru-RU" sz="1600" dirty="0"/>
              <a:t>присоединением систем отопления </a:t>
            </a:r>
            <a:r>
              <a:rPr lang="ru-RU" sz="1600" dirty="0" smtClean="0"/>
              <a:t>при отсутствии </a:t>
            </a:r>
            <a:r>
              <a:rPr lang="ru-RU" sz="1600" dirty="0"/>
              <a:t>регуляторов расхода теплоты на отопление в ЦТП и ИТП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894513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448982" y="5661248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1.</a:t>
            </a:r>
            <a:r>
              <a:rPr lang="ru-RU" sz="1200" i="1" dirty="0" smtClean="0"/>
              <a:t> ВВП ГВС в одну ступень.   </a:t>
            </a:r>
            <a:r>
              <a:rPr lang="ru-RU" sz="1200" b="1" i="1" dirty="0" smtClean="0"/>
              <a:t>2.</a:t>
            </a:r>
            <a:r>
              <a:rPr lang="ru-RU" sz="1200" i="1" dirty="0" smtClean="0"/>
              <a:t> Насос Ц.ГВС.   </a:t>
            </a:r>
            <a:r>
              <a:rPr lang="ru-RU" sz="1200" b="1" i="1" dirty="0" smtClean="0"/>
              <a:t>4.</a:t>
            </a:r>
            <a:r>
              <a:rPr lang="ru-RU" sz="1200" i="1" dirty="0" smtClean="0"/>
              <a:t> Регулятор перепада давления.   </a:t>
            </a:r>
            <a:r>
              <a:rPr lang="ru-RU" sz="1200" b="1" i="1" dirty="0" smtClean="0"/>
              <a:t>5.</a:t>
            </a:r>
            <a:r>
              <a:rPr lang="ru-RU" sz="1200" i="1" dirty="0" smtClean="0"/>
              <a:t> Фильтр ХВС на подогрев.   </a:t>
            </a:r>
            <a:r>
              <a:rPr lang="ru-RU" sz="1200" b="1" i="1" dirty="0" smtClean="0"/>
              <a:t>7.</a:t>
            </a:r>
            <a:r>
              <a:rPr lang="ru-RU" sz="1200" i="1" dirty="0" smtClean="0"/>
              <a:t> Обратный клапан.   </a:t>
            </a:r>
            <a:r>
              <a:rPr lang="ru-RU" sz="1200" b="1" i="1" dirty="0" smtClean="0"/>
              <a:t>16.</a:t>
            </a:r>
            <a:r>
              <a:rPr lang="ru-RU" sz="1200" i="1" dirty="0" smtClean="0"/>
              <a:t> 10-я задвижка.   </a:t>
            </a:r>
            <a:r>
              <a:rPr lang="ru-RU" sz="1200" b="1" i="1" dirty="0" smtClean="0"/>
              <a:t>17.</a:t>
            </a:r>
            <a:r>
              <a:rPr lang="ru-RU" sz="1200" i="1" dirty="0" smtClean="0"/>
              <a:t> Регулятор ГВС.</a:t>
            </a:r>
            <a:r>
              <a:rPr lang="ru-RU" sz="1200" b="1" i="1" dirty="0" smtClean="0"/>
              <a:t>   21.</a:t>
            </a:r>
            <a:r>
              <a:rPr lang="ru-RU" sz="1200" i="1" dirty="0" smtClean="0"/>
              <a:t> Фильтр.   </a:t>
            </a:r>
            <a:r>
              <a:rPr lang="ru-RU" sz="1200" b="1" i="1" dirty="0"/>
              <a:t>А</a:t>
            </a:r>
            <a:r>
              <a:rPr lang="ru-RU" sz="1200" b="1" i="1" dirty="0" smtClean="0"/>
              <a:t>. </a:t>
            </a:r>
            <a:r>
              <a:rPr lang="ru-RU" sz="1200" i="1" dirty="0"/>
              <a:t>7-я </a:t>
            </a:r>
            <a:r>
              <a:rPr lang="ru-RU" sz="1200" i="1" dirty="0" smtClean="0"/>
              <a:t>задвижка.   </a:t>
            </a:r>
            <a:r>
              <a:rPr lang="ru-RU" sz="1200" b="1" i="1" dirty="0" smtClean="0"/>
              <a:t>Б.</a:t>
            </a:r>
            <a:r>
              <a:rPr lang="ru-RU" sz="1200" i="1" dirty="0" smtClean="0"/>
              <a:t> 9-я задвижка.</a:t>
            </a:r>
            <a:endParaRPr lang="ru-RU" sz="1200" i="1" dirty="0"/>
          </a:p>
        </p:txBody>
      </p:sp>
      <p:pic>
        <p:nvPicPr>
          <p:cNvPr id="2050" name="Picture 2" descr="Ð¡Ð 41-101-95 ÐÐ ÐÐÐÐ¢ÐÐ ÐÐÐÐÐÐ Ð¢ÐÐÐÐÐÐ«Ð¥ ÐÐ£ÐÐÐ¢ÐÐ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12" y="1793345"/>
            <a:ext cx="1016523" cy="490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¡Ð 41-101-95 ÐÐ ÐÐÐÐ¢ÐÐ ÐÐÐÐÐÐ Ð¢ÐÐÐÐÐÐ«Ð¥ ÐÐ£ÐÐÐ¢ÐÐ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12" y="2244599"/>
            <a:ext cx="1016524" cy="495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6214" y="1869230"/>
            <a:ext cx="2527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i="1" dirty="0" smtClean="0">
                <a:solidFill>
                  <a:srgbClr val="0070C0"/>
                </a:solidFill>
              </a:rPr>
              <a:t>- Одноступенчатая </a:t>
            </a:r>
            <a:r>
              <a:rPr lang="ru-RU" sz="1600" i="1" dirty="0">
                <a:solidFill>
                  <a:srgbClr val="0070C0"/>
                </a:solidFill>
              </a:rPr>
              <a:t>схема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249744" y="2315549"/>
            <a:ext cx="2474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i="1" dirty="0" smtClean="0">
                <a:solidFill>
                  <a:srgbClr val="0070C0"/>
                </a:solidFill>
              </a:rPr>
              <a:t>- Двухступенчатая </a:t>
            </a:r>
            <a:r>
              <a:rPr lang="ru-RU" sz="1600" i="1" dirty="0">
                <a:solidFill>
                  <a:srgbClr val="0070C0"/>
                </a:solidFill>
              </a:rPr>
              <a:t>схема</a:t>
            </a:r>
          </a:p>
        </p:txBody>
      </p:sp>
    </p:spTree>
    <p:extLst>
      <p:ext uri="{BB962C8B-B14F-4D97-AF65-F5344CB8AC3E}">
        <p14:creationId xmlns="" xmlns:p14="http://schemas.microsoft.com/office/powerpoint/2010/main" val="50507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Типовые схемы Тепловых </a:t>
            </a: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пунктов.</a:t>
            </a:r>
            <a:b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Расход </a:t>
            </a:r>
            <a:r>
              <a:rPr lang="ru-RU" sz="2200" kern="0" dirty="0">
                <a:solidFill>
                  <a:schemeClr val="bg1"/>
                </a:solidFill>
                <a:latin typeface="Arial Narrow" pitchFamily="34" charset="0"/>
              </a:rPr>
              <a:t>теплоносителя </a:t>
            </a: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на тепловой пункт.</a:t>
            </a:r>
            <a:endParaRPr lang="ru-RU" sz="2200" kern="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16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71416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Расход теплоносителя по 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тепловой пункт.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3132"/>
            <a:ext cx="7110637" cy="377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Выноска 2 14"/>
          <p:cNvSpPr/>
          <p:nvPr/>
        </p:nvSpPr>
        <p:spPr>
          <a:xfrm>
            <a:off x="3233997" y="4781033"/>
            <a:ext cx="1512168" cy="576063"/>
          </a:xfrm>
          <a:prstGeom prst="borderCallout2">
            <a:avLst>
              <a:gd name="adj1" fmla="val 47286"/>
              <a:gd name="adj2" fmla="val -6295"/>
              <a:gd name="adj3" fmla="val 18750"/>
              <a:gd name="adj4" fmla="val -16667"/>
              <a:gd name="adj5" fmla="val -51940"/>
              <a:gd name="adj6" fmla="val -25389"/>
            </a:avLst>
          </a:prstGeom>
          <a:solidFill>
            <a:schemeClr val="accent1">
              <a:alpha val="12000"/>
            </a:schemeClr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Точка смешения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олнце 15"/>
          <p:cNvSpPr/>
          <p:nvPr/>
        </p:nvSpPr>
        <p:spPr>
          <a:xfrm>
            <a:off x="2696732" y="4297083"/>
            <a:ext cx="279040" cy="288032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03677" y="5301208"/>
            <a:ext cx="82430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G</a:t>
            </a:r>
            <a:r>
              <a:rPr lang="ru-RU" i="1" dirty="0" smtClean="0"/>
              <a:t>точки смешения </a:t>
            </a:r>
            <a:r>
              <a:rPr lang="en-US" i="1" dirty="0" smtClean="0"/>
              <a:t>=</a:t>
            </a:r>
            <a:r>
              <a:rPr lang="ru-RU" i="1" dirty="0" smtClean="0"/>
              <a:t> </a:t>
            </a:r>
            <a:r>
              <a:rPr lang="en-US" i="1" dirty="0" smtClean="0"/>
              <a:t>G</a:t>
            </a:r>
            <a:r>
              <a:rPr lang="ru-RU" i="1" dirty="0" smtClean="0"/>
              <a:t>от. + </a:t>
            </a:r>
            <a:r>
              <a:rPr lang="en-US" i="1" dirty="0" smtClean="0"/>
              <a:t>G</a:t>
            </a:r>
            <a:r>
              <a:rPr lang="ru-RU" i="1" dirty="0" smtClean="0"/>
              <a:t>вент. + 50%</a:t>
            </a:r>
            <a:r>
              <a:rPr lang="en-US" i="1" dirty="0" smtClean="0"/>
              <a:t>G</a:t>
            </a:r>
            <a:r>
              <a:rPr lang="ru-RU" i="1" dirty="0" err="1" smtClean="0"/>
              <a:t>гвс</a:t>
            </a:r>
            <a:r>
              <a:rPr lang="ru-RU" i="1" dirty="0" smtClean="0"/>
              <a:t> (при работе по смешенной схеме)</a:t>
            </a:r>
          </a:p>
          <a:p>
            <a:r>
              <a:rPr lang="en-US" i="1" dirty="0"/>
              <a:t>G</a:t>
            </a:r>
            <a:r>
              <a:rPr lang="ru-RU" i="1" dirty="0" err="1" smtClean="0"/>
              <a:t>т.см</a:t>
            </a:r>
            <a:r>
              <a:rPr lang="ru-RU" i="1" dirty="0" smtClean="0"/>
              <a:t>. = </a:t>
            </a:r>
            <a:r>
              <a:rPr lang="en-US" i="1" dirty="0" smtClean="0"/>
              <a:t>G</a:t>
            </a:r>
            <a:r>
              <a:rPr lang="ru-RU" i="1" dirty="0" smtClean="0"/>
              <a:t> всего теплового пункта.</a:t>
            </a:r>
          </a:p>
          <a:p>
            <a:r>
              <a:rPr lang="ru-RU" i="1" dirty="0" smtClean="0"/>
              <a:t>При этом </a:t>
            </a:r>
            <a:r>
              <a:rPr lang="ru-RU" i="1" dirty="0" err="1" smtClean="0"/>
              <a:t>Тт.см</a:t>
            </a:r>
            <a:r>
              <a:rPr lang="ru-RU" i="1" dirty="0" smtClean="0"/>
              <a:t>. ≥ Т2 исходя из условий работы 1-й ступени ВВП ГВС.</a:t>
            </a:r>
            <a:endParaRPr lang="ru-RU" i="1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638" y="3011617"/>
            <a:ext cx="2033362" cy="2057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Стрелка вправо с вырезом 18"/>
          <p:cNvSpPr/>
          <p:nvPr/>
        </p:nvSpPr>
        <p:spPr>
          <a:xfrm>
            <a:off x="3878727" y="2884294"/>
            <a:ext cx="462199" cy="200620"/>
          </a:xfrm>
          <a:prstGeom prst="notchedRightArrow">
            <a:avLst/>
          </a:prstGeom>
          <a:solidFill>
            <a:srgbClr val="EA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873545" y="2615272"/>
            <a:ext cx="739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</a:t>
            </a:r>
            <a:r>
              <a:rPr lang="ru-RU" sz="2000" b="1" baseline="30000" dirty="0" smtClean="0">
                <a:solidFill>
                  <a:srgbClr val="FF0000"/>
                </a:solidFill>
              </a:rPr>
              <a:t>3</a:t>
            </a:r>
            <a:r>
              <a:rPr lang="ru-RU" b="1" dirty="0" smtClean="0">
                <a:solidFill>
                  <a:srgbClr val="FF0000"/>
                </a:solidFill>
              </a:rPr>
              <a:t>от</a:t>
            </a:r>
            <a:r>
              <a:rPr lang="ru-RU" dirty="0">
                <a:solidFill>
                  <a:srgbClr val="FF0000"/>
                </a:solidFill>
              </a:rPr>
              <a:t>.</a:t>
            </a:r>
            <a:r>
              <a:rPr lang="ru-RU" dirty="0"/>
              <a:t> </a:t>
            </a:r>
          </a:p>
        </p:txBody>
      </p:sp>
      <p:sp>
        <p:nvSpPr>
          <p:cNvPr id="27" name="Стрелка вправо с вырезом 26"/>
          <p:cNvSpPr/>
          <p:nvPr/>
        </p:nvSpPr>
        <p:spPr>
          <a:xfrm rot="10800000">
            <a:off x="3758982" y="4340789"/>
            <a:ext cx="462199" cy="200620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3552784" y="4061430"/>
            <a:ext cx="739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G</a:t>
            </a:r>
            <a:r>
              <a:rPr lang="ru-RU" sz="2000" b="1" baseline="30000" dirty="0" smtClean="0">
                <a:solidFill>
                  <a:srgbClr val="00B0F0"/>
                </a:solidFill>
              </a:rPr>
              <a:t>4</a:t>
            </a:r>
            <a:r>
              <a:rPr lang="ru-RU" b="1" dirty="0" smtClean="0">
                <a:solidFill>
                  <a:srgbClr val="00B0F0"/>
                </a:solidFill>
              </a:rPr>
              <a:t>от</a:t>
            </a:r>
            <a:r>
              <a:rPr lang="ru-RU" dirty="0">
                <a:solidFill>
                  <a:srgbClr val="00B0F0"/>
                </a:solidFill>
              </a:rPr>
              <a:t>. </a:t>
            </a:r>
          </a:p>
        </p:txBody>
      </p:sp>
      <p:sp>
        <p:nvSpPr>
          <p:cNvPr id="29" name="Стрелка вправо с вырезом 28"/>
          <p:cNvSpPr/>
          <p:nvPr/>
        </p:nvSpPr>
        <p:spPr>
          <a:xfrm rot="16200000">
            <a:off x="1015306" y="2653194"/>
            <a:ext cx="462199" cy="200620"/>
          </a:xfrm>
          <a:prstGeom prst="notchedRightArrow">
            <a:avLst/>
          </a:prstGeom>
          <a:solidFill>
            <a:srgbClr val="EA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208666" y="2583006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</a:t>
            </a:r>
            <a:r>
              <a:rPr lang="ru-RU" sz="2000" b="1" baseline="30000" dirty="0" smtClean="0">
                <a:solidFill>
                  <a:srgbClr val="FF0000"/>
                </a:solidFill>
              </a:rPr>
              <a:t>3</a:t>
            </a:r>
            <a:r>
              <a:rPr lang="ru-RU" b="1" dirty="0" smtClean="0">
                <a:solidFill>
                  <a:srgbClr val="FF0000"/>
                </a:solidFill>
              </a:rPr>
              <a:t>вент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1" name="Стрелка вправо с вырезом 30"/>
          <p:cNvSpPr/>
          <p:nvPr/>
        </p:nvSpPr>
        <p:spPr>
          <a:xfrm rot="5400000">
            <a:off x="3335268" y="3861387"/>
            <a:ext cx="462199" cy="200620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579574" y="3730597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G</a:t>
            </a:r>
            <a:r>
              <a:rPr lang="ru-RU" sz="2000" b="1" baseline="30000" dirty="0" smtClean="0">
                <a:solidFill>
                  <a:srgbClr val="00B0F0"/>
                </a:solidFill>
              </a:rPr>
              <a:t>4</a:t>
            </a:r>
            <a:r>
              <a:rPr lang="ru-RU" b="1" dirty="0" smtClean="0">
                <a:solidFill>
                  <a:srgbClr val="00B0F0"/>
                </a:solidFill>
              </a:rPr>
              <a:t>вент</a:t>
            </a:r>
            <a:r>
              <a:rPr lang="ru-RU" dirty="0" smtClean="0">
                <a:solidFill>
                  <a:srgbClr val="00B0F0"/>
                </a:solidFill>
              </a:rPr>
              <a:t>.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6" name="Стрелка вправо с вырезом 35"/>
          <p:cNvSpPr/>
          <p:nvPr/>
        </p:nvSpPr>
        <p:spPr>
          <a:xfrm rot="16200000">
            <a:off x="2029979" y="2753933"/>
            <a:ext cx="462199" cy="200620"/>
          </a:xfrm>
          <a:prstGeom prst="notchedRightArrow">
            <a:avLst/>
          </a:prstGeom>
          <a:solidFill>
            <a:srgbClr val="EA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261078" y="2669577"/>
            <a:ext cx="1168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</a:t>
            </a:r>
            <a:r>
              <a:rPr lang="ru-RU" sz="2000" b="1" baseline="30000" dirty="0" smtClean="0">
                <a:solidFill>
                  <a:srgbClr val="FF0000"/>
                </a:solidFill>
              </a:rPr>
              <a:t>5</a:t>
            </a:r>
            <a:r>
              <a:rPr lang="ru-RU" b="1" dirty="0" smtClean="0">
                <a:solidFill>
                  <a:srgbClr val="FF0000"/>
                </a:solidFill>
              </a:rPr>
              <a:t>2ст.гвс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8" name="Стрелка вправо с вырезом 37"/>
          <p:cNvSpPr/>
          <p:nvPr/>
        </p:nvSpPr>
        <p:spPr>
          <a:xfrm rot="5400000">
            <a:off x="2538412" y="3861386"/>
            <a:ext cx="462199" cy="200620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24992" y="3671009"/>
            <a:ext cx="1174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G</a:t>
            </a:r>
            <a:r>
              <a:rPr lang="ru-RU" sz="2000" b="1" baseline="30000" dirty="0" smtClean="0">
                <a:solidFill>
                  <a:srgbClr val="00B0F0"/>
                </a:solidFill>
              </a:rPr>
              <a:t>9</a:t>
            </a:r>
            <a:r>
              <a:rPr lang="ru-RU" b="1" dirty="0" smtClean="0">
                <a:solidFill>
                  <a:srgbClr val="00B0F0"/>
                </a:solidFill>
              </a:rPr>
              <a:t>2ст.гвс</a:t>
            </a:r>
            <a:r>
              <a:rPr lang="ru-RU" dirty="0" smtClean="0">
                <a:solidFill>
                  <a:srgbClr val="00B0F0"/>
                </a:solidFill>
              </a:rPr>
              <a:t>.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40" name="Стрелка вправо с вырезом 39"/>
          <p:cNvSpPr/>
          <p:nvPr/>
        </p:nvSpPr>
        <p:spPr>
          <a:xfrm rot="5400000">
            <a:off x="2427349" y="4571888"/>
            <a:ext cx="462199" cy="200620"/>
          </a:xfrm>
          <a:prstGeom prst="notch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1981613" y="4718632"/>
            <a:ext cx="931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B050"/>
                </a:solidFill>
              </a:rPr>
              <a:t>G</a:t>
            </a:r>
            <a:r>
              <a:rPr lang="ru-RU" sz="2000" b="1" baseline="30000" dirty="0" smtClean="0">
                <a:solidFill>
                  <a:srgbClr val="00B050"/>
                </a:solidFill>
              </a:rPr>
              <a:t>6</a:t>
            </a:r>
            <a:r>
              <a:rPr lang="ru-RU" b="1" dirty="0" smtClean="0">
                <a:solidFill>
                  <a:srgbClr val="00B050"/>
                </a:solidFill>
              </a:rPr>
              <a:t>т.см</a:t>
            </a:r>
            <a:r>
              <a:rPr lang="ru-RU" dirty="0" smtClean="0">
                <a:solidFill>
                  <a:srgbClr val="00B050"/>
                </a:solidFill>
              </a:rPr>
              <a:t>.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2" name="Стрелка вправо с вырезом 41"/>
          <p:cNvSpPr/>
          <p:nvPr/>
        </p:nvSpPr>
        <p:spPr>
          <a:xfrm rot="10800000">
            <a:off x="1015305" y="4240478"/>
            <a:ext cx="462199" cy="200620"/>
          </a:xfrm>
          <a:prstGeom prst="notch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58598" y="3936893"/>
            <a:ext cx="6735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B050"/>
                </a:solidFill>
              </a:rPr>
              <a:t>G</a:t>
            </a:r>
            <a:r>
              <a:rPr lang="ru-RU" sz="2000" b="1" baseline="30000" dirty="0" smtClean="0">
                <a:solidFill>
                  <a:srgbClr val="00B050"/>
                </a:solidFill>
              </a:rPr>
              <a:t>2</a:t>
            </a:r>
            <a:r>
              <a:rPr lang="ru-RU" b="1" dirty="0" smtClean="0">
                <a:solidFill>
                  <a:srgbClr val="00B050"/>
                </a:solidFill>
              </a:rPr>
              <a:t>ТП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4" name="Стрелка вправо с вырезом 43"/>
          <p:cNvSpPr/>
          <p:nvPr/>
        </p:nvSpPr>
        <p:spPr>
          <a:xfrm>
            <a:off x="408311" y="2861933"/>
            <a:ext cx="462199" cy="200620"/>
          </a:xfrm>
          <a:prstGeom prst="notchedRightArrow">
            <a:avLst/>
          </a:prstGeom>
          <a:solidFill>
            <a:srgbClr val="EA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0291" y="2623143"/>
            <a:ext cx="7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</a:t>
            </a:r>
            <a:r>
              <a:rPr lang="ru-RU" sz="2000" baseline="30000" dirty="0" smtClean="0">
                <a:solidFill>
                  <a:srgbClr val="FF0000"/>
                </a:solidFill>
              </a:rPr>
              <a:t>1</a:t>
            </a:r>
            <a:r>
              <a:rPr lang="ru-RU" dirty="0" smtClean="0">
                <a:solidFill>
                  <a:srgbClr val="FF0000"/>
                </a:solidFill>
              </a:rPr>
              <a:t>ТП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829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>
                <a:solidFill>
                  <a:schemeClr val="bg1"/>
                </a:solidFill>
                <a:latin typeface="Arial Narrow" pitchFamily="34" charset="0"/>
              </a:rPr>
              <a:t>4.1. Номограмма пропускной </a:t>
            </a: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способности трубопроводов.</a:t>
            </a:r>
            <a:endParaRPr lang="ru-RU" sz="2200" kern="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17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9532" y="115610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4.1. Номограмма пропускной 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способности трубопроводов.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034" y="1491376"/>
            <a:ext cx="7046275" cy="4823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5052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4.2. Подбор Ду трубопровода.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18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82754" y="1080000"/>
            <a:ext cx="74817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4.2. Как работать с номограммой. Как подобрать Ду трубопровода?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80000"/>
            <a:ext cx="1104859" cy="5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72403" y="1350265"/>
            <a:ext cx="2938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Далее, что с этим делать?!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403" y="2127585"/>
            <a:ext cx="2348285" cy="3634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5004048" y="173889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55" y="5771611"/>
            <a:ext cx="2937694" cy="54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1459785" y="5308824"/>
            <a:ext cx="1758851" cy="0"/>
          </a:xfrm>
          <a:prstGeom prst="line">
            <a:avLst/>
          </a:prstGeom>
          <a:ln w="539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1380054" y="486489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47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516784" y="1350265"/>
            <a:ext cx="47525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Пример:</a:t>
            </a:r>
          </a:p>
          <a:p>
            <a:r>
              <a:rPr lang="en-US" dirty="0" smtClean="0"/>
              <a:t>Q</a:t>
            </a:r>
            <a:r>
              <a:rPr lang="ru-RU" dirty="0" smtClean="0"/>
              <a:t>=4Гкал/ч  </a:t>
            </a:r>
            <a:r>
              <a:rPr lang="en-US" dirty="0" smtClean="0"/>
              <a:t>T</a:t>
            </a:r>
            <a:r>
              <a:rPr lang="ru-RU" dirty="0" smtClean="0"/>
              <a:t>1=150, Т2=76 (ВВП ЦО) </a:t>
            </a:r>
          </a:p>
          <a:p>
            <a:r>
              <a:rPr lang="ru-RU" dirty="0" smtClean="0"/>
              <a:t>Какой Ду трубы выбрать?</a:t>
            </a:r>
          </a:p>
          <a:p>
            <a:r>
              <a:rPr lang="en-US" dirty="0" smtClean="0"/>
              <a:t>G </a:t>
            </a:r>
            <a:r>
              <a:rPr lang="en-US" dirty="0"/>
              <a:t>= Q / ∆T * 1000</a:t>
            </a:r>
          </a:p>
          <a:p>
            <a:r>
              <a:rPr lang="en-US" dirty="0" smtClean="0"/>
              <a:t>G = </a:t>
            </a:r>
            <a:r>
              <a:rPr lang="ru-RU" dirty="0" smtClean="0"/>
              <a:t>3,5/ (150-76)*1000 = </a:t>
            </a:r>
            <a:r>
              <a:rPr lang="ru-RU" dirty="0" smtClean="0">
                <a:solidFill>
                  <a:srgbClr val="FF0000"/>
                </a:solidFill>
              </a:rPr>
              <a:t>47,3</a:t>
            </a:r>
            <a:r>
              <a:rPr lang="ru-RU" dirty="0" smtClean="0"/>
              <a:t>т/час.</a:t>
            </a:r>
          </a:p>
        </p:txBody>
      </p:sp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530" y="1684666"/>
            <a:ext cx="990029" cy="537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олилиния 22"/>
          <p:cNvSpPr/>
          <p:nvPr/>
        </p:nvSpPr>
        <p:spPr>
          <a:xfrm>
            <a:off x="1876912" y="2112742"/>
            <a:ext cx="1513626" cy="218228"/>
          </a:xfrm>
          <a:custGeom>
            <a:avLst/>
            <a:gdLst>
              <a:gd name="connsiteX0" fmla="*/ 20899 w 1513626"/>
              <a:gd name="connsiteY0" fmla="*/ 199137 h 218228"/>
              <a:gd name="connsiteX1" fmla="*/ 81284 w 1513626"/>
              <a:gd name="connsiteY1" fmla="*/ 199137 h 218228"/>
              <a:gd name="connsiteX2" fmla="*/ 676507 w 1513626"/>
              <a:gd name="connsiteY2" fmla="*/ 730 h 218228"/>
              <a:gd name="connsiteX3" fmla="*/ 1116454 w 1513626"/>
              <a:gd name="connsiteY3" fmla="*/ 130126 h 218228"/>
              <a:gd name="connsiteX4" fmla="*/ 1478763 w 1513626"/>
              <a:gd name="connsiteY4" fmla="*/ 78367 h 218228"/>
              <a:gd name="connsiteX5" fmla="*/ 1478763 w 1513626"/>
              <a:gd name="connsiteY5" fmla="*/ 86994 h 21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626" h="218228">
                <a:moveTo>
                  <a:pt x="20899" y="199137"/>
                </a:moveTo>
                <a:cubicBezTo>
                  <a:pt x="-3543" y="215671"/>
                  <a:pt x="-27984" y="232205"/>
                  <a:pt x="81284" y="199137"/>
                </a:cubicBezTo>
                <a:cubicBezTo>
                  <a:pt x="190552" y="166069"/>
                  <a:pt x="503979" y="12232"/>
                  <a:pt x="676507" y="730"/>
                </a:cubicBezTo>
                <a:cubicBezTo>
                  <a:pt x="849035" y="-10772"/>
                  <a:pt x="982745" y="117186"/>
                  <a:pt x="1116454" y="130126"/>
                </a:cubicBezTo>
                <a:cubicBezTo>
                  <a:pt x="1250163" y="143066"/>
                  <a:pt x="1418378" y="85556"/>
                  <a:pt x="1478763" y="78367"/>
                </a:cubicBezTo>
                <a:cubicBezTo>
                  <a:pt x="1539148" y="71178"/>
                  <a:pt x="1508955" y="79086"/>
                  <a:pt x="1478763" y="86994"/>
                </a:cubicBezTo>
              </a:path>
            </a:pathLst>
          </a:cu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 rot="11112171">
            <a:off x="1816287" y="5584695"/>
            <a:ext cx="1513626" cy="218228"/>
          </a:xfrm>
          <a:custGeom>
            <a:avLst/>
            <a:gdLst>
              <a:gd name="connsiteX0" fmla="*/ 20899 w 1513626"/>
              <a:gd name="connsiteY0" fmla="*/ 199137 h 218228"/>
              <a:gd name="connsiteX1" fmla="*/ 81284 w 1513626"/>
              <a:gd name="connsiteY1" fmla="*/ 199137 h 218228"/>
              <a:gd name="connsiteX2" fmla="*/ 676507 w 1513626"/>
              <a:gd name="connsiteY2" fmla="*/ 730 h 218228"/>
              <a:gd name="connsiteX3" fmla="*/ 1116454 w 1513626"/>
              <a:gd name="connsiteY3" fmla="*/ 130126 h 218228"/>
              <a:gd name="connsiteX4" fmla="*/ 1478763 w 1513626"/>
              <a:gd name="connsiteY4" fmla="*/ 78367 h 218228"/>
              <a:gd name="connsiteX5" fmla="*/ 1478763 w 1513626"/>
              <a:gd name="connsiteY5" fmla="*/ 86994 h 21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626" h="218228">
                <a:moveTo>
                  <a:pt x="20899" y="199137"/>
                </a:moveTo>
                <a:cubicBezTo>
                  <a:pt x="-3543" y="215671"/>
                  <a:pt x="-27984" y="232205"/>
                  <a:pt x="81284" y="199137"/>
                </a:cubicBezTo>
                <a:cubicBezTo>
                  <a:pt x="190552" y="166069"/>
                  <a:pt x="503979" y="12232"/>
                  <a:pt x="676507" y="730"/>
                </a:cubicBezTo>
                <a:cubicBezTo>
                  <a:pt x="849035" y="-10772"/>
                  <a:pt x="982745" y="117186"/>
                  <a:pt x="1116454" y="130126"/>
                </a:cubicBezTo>
                <a:cubicBezTo>
                  <a:pt x="1250163" y="143066"/>
                  <a:pt x="1418378" y="85556"/>
                  <a:pt x="1478763" y="78367"/>
                </a:cubicBezTo>
                <a:cubicBezTo>
                  <a:pt x="1539148" y="71178"/>
                  <a:pt x="1508955" y="79086"/>
                  <a:pt x="1478763" y="86994"/>
                </a:cubicBezTo>
              </a:path>
            </a:pathLst>
          </a:cu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 rot="11112171">
            <a:off x="298001" y="5323654"/>
            <a:ext cx="1078428" cy="128928"/>
          </a:xfrm>
          <a:custGeom>
            <a:avLst/>
            <a:gdLst>
              <a:gd name="connsiteX0" fmla="*/ 20899 w 1513626"/>
              <a:gd name="connsiteY0" fmla="*/ 199137 h 218228"/>
              <a:gd name="connsiteX1" fmla="*/ 81284 w 1513626"/>
              <a:gd name="connsiteY1" fmla="*/ 199137 h 218228"/>
              <a:gd name="connsiteX2" fmla="*/ 676507 w 1513626"/>
              <a:gd name="connsiteY2" fmla="*/ 730 h 218228"/>
              <a:gd name="connsiteX3" fmla="*/ 1116454 w 1513626"/>
              <a:gd name="connsiteY3" fmla="*/ 130126 h 218228"/>
              <a:gd name="connsiteX4" fmla="*/ 1478763 w 1513626"/>
              <a:gd name="connsiteY4" fmla="*/ 78367 h 218228"/>
              <a:gd name="connsiteX5" fmla="*/ 1478763 w 1513626"/>
              <a:gd name="connsiteY5" fmla="*/ 86994 h 21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626" h="218228">
                <a:moveTo>
                  <a:pt x="20899" y="199137"/>
                </a:moveTo>
                <a:cubicBezTo>
                  <a:pt x="-3543" y="215671"/>
                  <a:pt x="-27984" y="232205"/>
                  <a:pt x="81284" y="199137"/>
                </a:cubicBezTo>
                <a:cubicBezTo>
                  <a:pt x="190552" y="166069"/>
                  <a:pt x="503979" y="12232"/>
                  <a:pt x="676507" y="730"/>
                </a:cubicBezTo>
                <a:cubicBezTo>
                  <a:pt x="849035" y="-10772"/>
                  <a:pt x="982745" y="117186"/>
                  <a:pt x="1116454" y="130126"/>
                </a:cubicBezTo>
                <a:cubicBezTo>
                  <a:pt x="1250163" y="143066"/>
                  <a:pt x="1418378" y="85556"/>
                  <a:pt x="1478763" y="78367"/>
                </a:cubicBezTo>
                <a:cubicBezTo>
                  <a:pt x="1539148" y="71178"/>
                  <a:pt x="1508955" y="79086"/>
                  <a:pt x="1478763" y="86994"/>
                </a:cubicBezTo>
              </a:path>
            </a:pathLst>
          </a:cu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265655" y="4155780"/>
            <a:ext cx="1194130" cy="209324"/>
          </a:xfrm>
          <a:custGeom>
            <a:avLst/>
            <a:gdLst>
              <a:gd name="connsiteX0" fmla="*/ 20899 w 1513626"/>
              <a:gd name="connsiteY0" fmla="*/ 199137 h 218228"/>
              <a:gd name="connsiteX1" fmla="*/ 81284 w 1513626"/>
              <a:gd name="connsiteY1" fmla="*/ 199137 h 218228"/>
              <a:gd name="connsiteX2" fmla="*/ 676507 w 1513626"/>
              <a:gd name="connsiteY2" fmla="*/ 730 h 218228"/>
              <a:gd name="connsiteX3" fmla="*/ 1116454 w 1513626"/>
              <a:gd name="connsiteY3" fmla="*/ 130126 h 218228"/>
              <a:gd name="connsiteX4" fmla="*/ 1478763 w 1513626"/>
              <a:gd name="connsiteY4" fmla="*/ 78367 h 218228"/>
              <a:gd name="connsiteX5" fmla="*/ 1478763 w 1513626"/>
              <a:gd name="connsiteY5" fmla="*/ 86994 h 21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626" h="218228">
                <a:moveTo>
                  <a:pt x="20899" y="199137"/>
                </a:moveTo>
                <a:cubicBezTo>
                  <a:pt x="-3543" y="215671"/>
                  <a:pt x="-27984" y="232205"/>
                  <a:pt x="81284" y="199137"/>
                </a:cubicBezTo>
                <a:cubicBezTo>
                  <a:pt x="190552" y="166069"/>
                  <a:pt x="503979" y="12232"/>
                  <a:pt x="676507" y="730"/>
                </a:cubicBezTo>
                <a:cubicBezTo>
                  <a:pt x="849035" y="-10772"/>
                  <a:pt x="982745" y="117186"/>
                  <a:pt x="1116454" y="130126"/>
                </a:cubicBezTo>
                <a:cubicBezTo>
                  <a:pt x="1250163" y="143066"/>
                  <a:pt x="1418378" y="85556"/>
                  <a:pt x="1478763" y="78367"/>
                </a:cubicBezTo>
                <a:cubicBezTo>
                  <a:pt x="1539148" y="71178"/>
                  <a:pt x="1508955" y="79086"/>
                  <a:pt x="1478763" y="86994"/>
                </a:cubicBezTo>
              </a:path>
            </a:pathLst>
          </a:cu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 descr="https://qna.center/storage/photos/sonze/202553.jpg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182" y="4260442"/>
            <a:ext cx="1440160" cy="1547747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Прямоугольник 23"/>
          <p:cNvSpPr/>
          <p:nvPr/>
        </p:nvSpPr>
        <p:spPr>
          <a:xfrm>
            <a:off x="4516784" y="2810791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Проводим прямую на выбранной</a:t>
            </a:r>
          </a:p>
          <a:p>
            <a:r>
              <a:rPr lang="ru-RU" dirty="0"/>
              <a:t>номограмме на 47т/час.</a:t>
            </a:r>
          </a:p>
          <a:p>
            <a:r>
              <a:rPr lang="ru-RU" dirty="0"/>
              <a:t>По ней мы видим:</a:t>
            </a:r>
          </a:p>
          <a:p>
            <a:r>
              <a:rPr lang="ru-RU" dirty="0"/>
              <a:t>Скорость воды (V м/сек) = 0,77м/сек.</a:t>
            </a:r>
          </a:p>
          <a:p>
            <a:r>
              <a:rPr lang="ru-RU" dirty="0"/>
              <a:t>Потери напора (∆h </a:t>
            </a:r>
            <a:r>
              <a:rPr lang="ru-RU" dirty="0" smtClean="0"/>
              <a:t>кг/м</a:t>
            </a:r>
            <a:r>
              <a:rPr lang="ru-RU" baseline="30000" dirty="0" smtClean="0"/>
              <a:t>2</a:t>
            </a:r>
            <a:r>
              <a:rPr lang="ru-RU" dirty="0" smtClean="0"/>
              <a:t>м) </a:t>
            </a:r>
            <a:r>
              <a:rPr lang="ru-RU" dirty="0"/>
              <a:t>= </a:t>
            </a:r>
            <a:r>
              <a:rPr lang="ru-RU" dirty="0" smtClean="0"/>
              <a:t>5,4кг/м</a:t>
            </a:r>
            <a:r>
              <a:rPr lang="ru-RU" baseline="30000" dirty="0"/>
              <a:t>2</a:t>
            </a:r>
            <a:r>
              <a:rPr lang="ru-RU" dirty="0" smtClean="0"/>
              <a:t>м.</a:t>
            </a:r>
            <a:endParaRPr lang="ru-RU" dirty="0"/>
          </a:p>
          <a:p>
            <a:r>
              <a:rPr lang="ru-RU" dirty="0"/>
              <a:t>Значит выбранный Ду150мм </a:t>
            </a:r>
            <a:r>
              <a:rPr lang="ru-RU" dirty="0" smtClean="0"/>
              <a:t>– подходит.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081222" y="4565117"/>
            <a:ext cx="40034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сетей допустимые значения:</a:t>
            </a:r>
          </a:p>
          <a:p>
            <a:r>
              <a:rPr lang="ru-RU" dirty="0"/>
              <a:t>V м/сек ≤ 0,8м/сек.</a:t>
            </a:r>
          </a:p>
          <a:p>
            <a:r>
              <a:rPr lang="ru-RU" dirty="0"/>
              <a:t>∆h </a:t>
            </a:r>
            <a:r>
              <a:rPr lang="ru-RU" dirty="0" smtClean="0"/>
              <a:t>кг/м</a:t>
            </a:r>
            <a:r>
              <a:rPr lang="ru-RU" baseline="30000" dirty="0" smtClean="0"/>
              <a:t>2</a:t>
            </a:r>
            <a:r>
              <a:rPr lang="ru-RU" dirty="0" smtClean="0"/>
              <a:t>м </a:t>
            </a:r>
            <a:r>
              <a:rPr lang="ru-RU" dirty="0"/>
              <a:t>≤ </a:t>
            </a:r>
            <a:r>
              <a:rPr lang="ru-RU" dirty="0" smtClean="0"/>
              <a:t>0,8кг/м</a:t>
            </a:r>
            <a:r>
              <a:rPr lang="ru-RU" baseline="30000" dirty="0" smtClean="0"/>
              <a:t>2</a:t>
            </a:r>
            <a:r>
              <a:rPr lang="ru-RU" dirty="0" smtClean="0"/>
              <a:t>м.</a:t>
            </a:r>
            <a:endParaRPr lang="ru-RU" dirty="0"/>
          </a:p>
          <a:p>
            <a:r>
              <a:rPr lang="ru-RU" dirty="0"/>
              <a:t>Для узлов управления в ЦТП/ИТП значения «можно» увеличить в 1,5-2 раза.</a:t>
            </a:r>
          </a:p>
        </p:txBody>
      </p:sp>
    </p:spTree>
    <p:extLst>
      <p:ext uri="{BB962C8B-B14F-4D97-AF65-F5344CB8AC3E}">
        <p14:creationId xmlns="" xmlns:p14="http://schemas.microsoft.com/office/powerpoint/2010/main" val="301426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4.3. </a:t>
            </a:r>
            <a:r>
              <a:rPr lang="ru-RU" sz="2200" kern="0" dirty="0">
                <a:solidFill>
                  <a:schemeClr val="bg1"/>
                </a:solidFill>
                <a:latin typeface="Arial Narrow" pitchFamily="34" charset="0"/>
              </a:rPr>
              <a:t>Подбор Ду </a:t>
            </a:r>
            <a:r>
              <a:rPr lang="ru-RU" sz="2200" kern="0" dirty="0" smtClean="0">
                <a:solidFill>
                  <a:schemeClr val="bg1"/>
                </a:solidFill>
                <a:latin typeface="Arial Narrow" pitchFamily="34" charset="0"/>
              </a:rPr>
              <a:t>заужения трубопровода и Ду арматуры.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19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34076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Как подобрать Ду запорной арматуры. Можно или нет установить меньшего Ду?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2769780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	</a:t>
            </a:r>
            <a:r>
              <a:rPr lang="ru-RU" sz="1600" dirty="0" smtClean="0"/>
              <a:t>При подборе Ду запорной арматуры мы опираемся на следующее:</a:t>
            </a:r>
          </a:p>
          <a:p>
            <a:pPr algn="just"/>
            <a:r>
              <a:rPr lang="ru-RU" sz="1600" dirty="0" smtClean="0"/>
              <a:t>1. Обычно Ду запорной арматуры = Ду трубопровода.</a:t>
            </a:r>
          </a:p>
          <a:p>
            <a:pPr algn="just"/>
            <a:r>
              <a:rPr lang="ru-RU" sz="1600" dirty="0" smtClean="0"/>
              <a:t>2. Ду арматуры можно взять меньше, т.к. это будет только участок с местным сопротивлением и локально заужение не повлияет на гидравлический режим в сети. При этом необходимо опираться на значения номограммы, т.к. если: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77534" y="1772816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>
                <a:solidFill>
                  <a:srgbClr val="FF0000"/>
                </a:solidFill>
              </a:rPr>
              <a:t>Внимание! По этой методике не производится проектирование! Так можно сделать быстрые укрупненные расчеты и </a:t>
            </a:r>
            <a:r>
              <a:rPr lang="ru-RU" sz="1600" i="1" dirty="0">
                <a:solidFill>
                  <a:srgbClr val="FF0000"/>
                </a:solidFill>
              </a:rPr>
              <a:t>оценить </a:t>
            </a:r>
            <a:r>
              <a:rPr lang="ru-RU" sz="1600" i="1" dirty="0" smtClean="0">
                <a:solidFill>
                  <a:srgbClr val="FF0000"/>
                </a:solidFill>
              </a:rPr>
              <a:t>ситуацию, принять решение!</a:t>
            </a:r>
            <a:endParaRPr lang="ru-RU" sz="1600" i="1" dirty="0">
              <a:solidFill>
                <a:srgbClr val="FF0000"/>
              </a:solidFill>
            </a:endParaRPr>
          </a:p>
        </p:txBody>
      </p:sp>
      <p:pic>
        <p:nvPicPr>
          <p:cNvPr id="19" name="Рисунок 18" descr="http://mir-vkontakte.ru/wp-content/uploads/2017/04/man-with-symbol-01-1024x1024.pn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976" y="1934835"/>
            <a:ext cx="2174277" cy="215094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376080" y="4005064"/>
            <a:ext cx="8388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sz="1600" dirty="0"/>
              <a:t>V ˃ 1</a:t>
            </a:r>
            <a:r>
              <a:rPr lang="ru-RU" sz="1600" dirty="0"/>
              <a:t>,5-2 м/сек., то труба будет «петь», т.е. в локальном участке пережима будет постоянный шум, и как следствие, возможны шумовые жалобы и повышенные </a:t>
            </a:r>
            <a:r>
              <a:rPr lang="ru-RU" sz="1600" dirty="0" smtClean="0"/>
              <a:t>вибрационные и динамические </a:t>
            </a:r>
            <a:r>
              <a:rPr lang="ru-RU" sz="1600" dirty="0"/>
              <a:t>нагрузки на оборудование;</a:t>
            </a:r>
          </a:p>
          <a:p>
            <a:pPr marL="285750" indent="-285750" algn="just">
              <a:buFontTx/>
              <a:buChar char="-"/>
            </a:pPr>
            <a:r>
              <a:rPr lang="ru-RU" sz="1600" dirty="0"/>
              <a:t>∆h </a:t>
            </a:r>
            <a:r>
              <a:rPr lang="en-US" sz="1600" dirty="0"/>
              <a:t>˃ </a:t>
            </a:r>
            <a:r>
              <a:rPr lang="ru-RU" sz="1600" dirty="0"/>
              <a:t>15-30 кг/м2м, то это ведет к повышенным потерям перепада давления и повышенным динамическим нагрузкам на оборудование</a:t>
            </a:r>
            <a:r>
              <a:rPr lang="ru-RU" sz="1600" dirty="0" smtClean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65721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271227"/>
            <a:ext cx="688975" cy="110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4.3. Подбор Ду заужения трубопровода и Ду арматуры.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20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11698" y="1170873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Как подобрать рассчитать возможное Ду заужения трубопровода?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1892" y="1484784"/>
            <a:ext cx="83336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	</a:t>
            </a:r>
            <a:r>
              <a:rPr lang="ru-RU" sz="1600" dirty="0" smtClean="0"/>
              <a:t>При расчете заужения трубопровода мы опираемся на следующее:</a:t>
            </a:r>
          </a:p>
          <a:p>
            <a:pPr algn="just"/>
            <a:r>
              <a:rPr lang="ru-RU" sz="1600" dirty="0" smtClean="0"/>
              <a:t>1. Идеальный вариант – произвести замену участка в соответствии с проектным Ду.</a:t>
            </a:r>
          </a:p>
          <a:p>
            <a:pPr algn="just"/>
            <a:r>
              <a:rPr lang="ru-RU" sz="1600" dirty="0" smtClean="0"/>
              <a:t>2. При необходимости установить «пережим» (заужение) Ду, например при прохождении при ремонте неподвижной опоры, при «проколе» под дорогой, это, в большинстве случаев можно сделать, для этого надо обратиться к номограмме, обеспечив следующее: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677009"/>
            <a:ext cx="65293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dirty="0"/>
              <a:t>V </a:t>
            </a:r>
            <a:r>
              <a:rPr lang="en-US" dirty="0" smtClean="0"/>
              <a:t>˂</a:t>
            </a:r>
            <a:r>
              <a:rPr lang="ru-RU" dirty="0" smtClean="0"/>
              <a:t> </a:t>
            </a:r>
            <a:r>
              <a:rPr lang="en-US" dirty="0" smtClean="0"/>
              <a:t>1</a:t>
            </a:r>
            <a:r>
              <a:rPr lang="ru-RU" dirty="0" smtClean="0"/>
              <a:t>,5 м/сек., причины обсуждались ранее;</a:t>
            </a:r>
            <a:endParaRPr lang="ru-RU" dirty="0"/>
          </a:p>
          <a:p>
            <a:pPr marL="285750" indent="-285750" algn="just">
              <a:buFontTx/>
              <a:buChar char="-"/>
            </a:pPr>
            <a:r>
              <a:rPr lang="ru-RU" dirty="0"/>
              <a:t>∆h </a:t>
            </a:r>
            <a:r>
              <a:rPr lang="ru-RU" dirty="0" smtClean="0"/>
              <a:t>– необходимо выполнить расчет с учетом длины </a:t>
            </a:r>
            <a:r>
              <a:rPr lang="en-US" dirty="0" smtClean="0"/>
              <a:t>L</a:t>
            </a:r>
            <a:r>
              <a:rPr lang="ru-RU" dirty="0" smtClean="0"/>
              <a:t>з </a:t>
            </a:r>
            <a:r>
              <a:rPr lang="ru-RU" dirty="0" err="1" smtClean="0"/>
              <a:t>заужаемого</a:t>
            </a:r>
            <a:r>
              <a:rPr lang="ru-RU" dirty="0" smtClean="0"/>
              <a:t> участка!</a:t>
            </a:r>
          </a:p>
          <a:p>
            <a:pPr algn="just"/>
            <a:r>
              <a:rPr lang="ru-RU" dirty="0" smtClean="0"/>
              <a:t>Пример: Сеть с расходом </a:t>
            </a:r>
            <a:r>
              <a:rPr lang="en-US" dirty="0" smtClean="0"/>
              <a:t>G</a:t>
            </a:r>
            <a:r>
              <a:rPr lang="ru-RU" dirty="0" smtClean="0"/>
              <a:t>=70т/час Ду</a:t>
            </a:r>
            <a:r>
              <a:rPr lang="en-US" dirty="0" smtClean="0"/>
              <a:t>200 L</a:t>
            </a:r>
            <a:r>
              <a:rPr lang="ru-RU" dirty="0" smtClean="0"/>
              <a:t>=50м </a:t>
            </a:r>
            <a:r>
              <a:rPr lang="ru-RU" dirty="0" err="1" smtClean="0"/>
              <a:t>заужаем</a:t>
            </a:r>
            <a:r>
              <a:rPr lang="ru-RU" dirty="0"/>
              <a:t> </a:t>
            </a:r>
            <a:r>
              <a:rPr lang="ru-RU" dirty="0" smtClean="0"/>
              <a:t>до Ду150 на участке </a:t>
            </a:r>
            <a:r>
              <a:rPr lang="en-US" dirty="0" smtClean="0"/>
              <a:t>L</a:t>
            </a:r>
            <a:r>
              <a:rPr lang="ru-RU" dirty="0" smtClean="0"/>
              <a:t>з=10м.</a:t>
            </a:r>
          </a:p>
          <a:p>
            <a:pPr algn="just"/>
            <a:r>
              <a:rPr lang="ru-RU" dirty="0" smtClean="0"/>
              <a:t>По номограмме видим </a:t>
            </a:r>
            <a:r>
              <a:rPr lang="en-US" dirty="0" smtClean="0"/>
              <a:t>V</a:t>
            </a:r>
            <a:r>
              <a:rPr lang="ru-RU" dirty="0" smtClean="0"/>
              <a:t>=1,15м/сек, </a:t>
            </a:r>
            <a:r>
              <a:rPr lang="ru-RU" dirty="0"/>
              <a:t>∆</a:t>
            </a:r>
            <a:r>
              <a:rPr lang="ru-RU" dirty="0" smtClean="0"/>
              <a:t>h=11,5кг/м</a:t>
            </a:r>
            <a:r>
              <a:rPr lang="ru-RU" baseline="30000" dirty="0" smtClean="0"/>
              <a:t>2</a:t>
            </a:r>
            <a:r>
              <a:rPr lang="ru-RU" dirty="0" smtClean="0"/>
              <a:t>м.</a:t>
            </a:r>
          </a:p>
          <a:p>
            <a:pPr algn="just"/>
            <a:r>
              <a:rPr lang="ru-RU" dirty="0" smtClean="0"/>
              <a:t>(∆h)11,5кг/м2м * (</a:t>
            </a:r>
            <a:r>
              <a:rPr lang="en-US" dirty="0" smtClean="0"/>
              <a:t>L</a:t>
            </a:r>
            <a:r>
              <a:rPr lang="ru-RU" dirty="0" smtClean="0"/>
              <a:t>)10м = 115мм.в.ст. = 0,12атм.</a:t>
            </a:r>
          </a:p>
          <a:p>
            <a:pPr algn="just"/>
            <a:r>
              <a:rPr lang="ru-RU" dirty="0" smtClean="0"/>
              <a:t>Т.е. на участке заужения </a:t>
            </a:r>
            <a:r>
              <a:rPr lang="en-US" dirty="0" smtClean="0"/>
              <a:t>L</a:t>
            </a:r>
            <a:r>
              <a:rPr lang="ru-RU" dirty="0"/>
              <a:t>з</a:t>
            </a:r>
            <a:r>
              <a:rPr lang="ru-RU" dirty="0" smtClean="0"/>
              <a:t>=10м будут потери давления 0,12атм по одной трубе. По двум трубам – 0,24атм. Если при существующем гидравлическом режиме на данном участке такая потеря перепада давления допустима, то заужение можно делать.</a:t>
            </a:r>
          </a:p>
          <a:p>
            <a:pPr algn="just"/>
            <a:r>
              <a:rPr lang="ru-RU" i="1" dirty="0" smtClean="0">
                <a:solidFill>
                  <a:srgbClr val="FF0000"/>
                </a:solidFill>
              </a:rPr>
              <a:t>Заужение обязательно отметить в паспорте сети и </a:t>
            </a:r>
            <a:r>
              <a:rPr lang="ru-RU" i="1" dirty="0" err="1" smtClean="0">
                <a:solidFill>
                  <a:srgbClr val="FF0000"/>
                </a:solidFill>
              </a:rPr>
              <a:t>ГИСе</a:t>
            </a:r>
            <a:r>
              <a:rPr lang="ru-RU" i="1" dirty="0" smtClean="0">
                <a:solidFill>
                  <a:srgbClr val="FF0000"/>
                </a:solidFill>
              </a:rPr>
              <a:t>!</a:t>
            </a: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84088"/>
            <a:ext cx="1786664" cy="276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677009"/>
            <a:ext cx="990029" cy="537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Прямая соединительная линия 20"/>
          <p:cNvCxnSpPr>
            <a:endCxn id="19" idx="3"/>
          </p:cNvCxnSpPr>
          <p:nvPr/>
        </p:nvCxnSpPr>
        <p:spPr>
          <a:xfrm flipV="1">
            <a:off x="7759557" y="4566684"/>
            <a:ext cx="1191395" cy="24103"/>
          </a:xfrm>
          <a:prstGeom prst="line">
            <a:avLst/>
          </a:prstGeom>
          <a:ln w="539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670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4.4. Элеватор.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21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9531" y="1109715"/>
            <a:ext cx="38328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Элеватор.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Элеватор водоструйный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20" y="1547776"/>
            <a:ext cx="5584746" cy="245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359531" y="4077072"/>
            <a:ext cx="84609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  В зависимости от нагрузки имеют разные Ду и обозначаются </a:t>
            </a:r>
            <a:r>
              <a:rPr lang="ru-RU" sz="1400" dirty="0"/>
              <a:t>номерами от 1 до </a:t>
            </a:r>
            <a:r>
              <a:rPr lang="ru-RU" sz="1400" dirty="0" smtClean="0"/>
              <a:t>7. В зависимости от номера, элеваторы имеют свои присоединительные размеры (Ду фланцев) от меньшего (1) к большему (7).</a:t>
            </a:r>
            <a:endParaRPr lang="ru-RU" sz="1400" dirty="0"/>
          </a:p>
          <a:p>
            <a:pPr algn="just"/>
            <a:r>
              <a:rPr lang="ru-RU" sz="1400" dirty="0" smtClean="0"/>
              <a:t>   Принцип </a:t>
            </a:r>
            <a:r>
              <a:rPr lang="ru-RU" sz="1400" dirty="0"/>
              <a:t>действия струйного элеватора следующий: горячая вода  из подающего трубопровода поступает в узкое съемное конусное  сопло, скорость потока резко возрастает. За счет эффекта Бернулли, в приемной камере, за соплом создается разрежение.  В результате чего происходит подсасывание  охлажденной воды из обратного трубопровода и в камере </a:t>
            </a:r>
            <a:r>
              <a:rPr lang="ru-RU" sz="1400" dirty="0" smtClean="0"/>
              <a:t>смешения </a:t>
            </a:r>
            <a:r>
              <a:rPr lang="ru-RU" sz="1400" dirty="0"/>
              <a:t>происходит смешение воды из подающего и обратного трубопроводов, а также создается принудительная циркуляция. </a:t>
            </a:r>
            <a:r>
              <a:rPr lang="ru-RU" sz="1400" dirty="0" err="1"/>
              <a:t>Т.о</a:t>
            </a:r>
            <a:r>
              <a:rPr lang="ru-RU" sz="1400" dirty="0"/>
              <a:t>. элеватор работает как смеситель и как циркуляционный насос. Далее вода нужной температуры поступает в отопительные приборы</a:t>
            </a:r>
            <a:r>
              <a:rPr lang="ru-RU" sz="1400" dirty="0" smtClean="0"/>
              <a:t>.</a:t>
            </a:r>
          </a:p>
        </p:txBody>
      </p:sp>
      <p:sp>
        <p:nvSpPr>
          <p:cNvPr id="31" name="Овальная выноска 30"/>
          <p:cNvSpPr/>
          <p:nvPr/>
        </p:nvSpPr>
        <p:spPr>
          <a:xfrm>
            <a:off x="1169883" y="1622580"/>
            <a:ext cx="297024" cy="288032"/>
          </a:xfrm>
          <a:prstGeom prst="wedgeEllipseCallout">
            <a:avLst>
              <a:gd name="adj1" fmla="val 104052"/>
              <a:gd name="adj2" fmla="val 1822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52" name="Овальная выноска 51"/>
          <p:cNvSpPr/>
          <p:nvPr/>
        </p:nvSpPr>
        <p:spPr>
          <a:xfrm>
            <a:off x="1605279" y="1622580"/>
            <a:ext cx="297024" cy="288032"/>
          </a:xfrm>
          <a:prstGeom prst="wedgeEllipseCallout">
            <a:avLst>
              <a:gd name="adj1" fmla="val 69200"/>
              <a:gd name="adj2" fmla="val 1733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3" name="Овальная выноска 52"/>
          <p:cNvSpPr/>
          <p:nvPr/>
        </p:nvSpPr>
        <p:spPr>
          <a:xfrm>
            <a:off x="2727779" y="2894724"/>
            <a:ext cx="297024" cy="288032"/>
          </a:xfrm>
          <a:prstGeom prst="wedgeEllipseCallout">
            <a:avLst>
              <a:gd name="adj1" fmla="val -218323"/>
              <a:gd name="adj2" fmla="val 385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54" name="Овальная выноска 53"/>
          <p:cNvSpPr/>
          <p:nvPr/>
        </p:nvSpPr>
        <p:spPr>
          <a:xfrm>
            <a:off x="2870781" y="1596530"/>
            <a:ext cx="297024" cy="288032"/>
          </a:xfrm>
          <a:prstGeom prst="wedgeEllipseCallout">
            <a:avLst>
              <a:gd name="adj1" fmla="val 104052"/>
              <a:gd name="adj2" fmla="val 1822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55" name="Овальная выноска 54"/>
          <p:cNvSpPr/>
          <p:nvPr/>
        </p:nvSpPr>
        <p:spPr>
          <a:xfrm>
            <a:off x="6041471" y="1844604"/>
            <a:ext cx="297024" cy="288032"/>
          </a:xfrm>
          <a:prstGeom prst="wedgeEllipseCallout">
            <a:avLst>
              <a:gd name="adj1" fmla="val 22732"/>
              <a:gd name="adj2" fmla="val 415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56" name="Овальная выноска 55"/>
          <p:cNvSpPr/>
          <p:nvPr/>
        </p:nvSpPr>
        <p:spPr>
          <a:xfrm>
            <a:off x="6045359" y="2141020"/>
            <a:ext cx="297024" cy="288032"/>
          </a:xfrm>
          <a:prstGeom prst="wedgeEllipseCallout">
            <a:avLst>
              <a:gd name="adj1" fmla="val 22732"/>
              <a:gd name="adj2" fmla="val 415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57" name="Овальная выноска 56"/>
          <p:cNvSpPr/>
          <p:nvPr/>
        </p:nvSpPr>
        <p:spPr>
          <a:xfrm>
            <a:off x="6046547" y="2429052"/>
            <a:ext cx="297024" cy="288032"/>
          </a:xfrm>
          <a:prstGeom prst="wedgeEllipseCallout">
            <a:avLst>
              <a:gd name="adj1" fmla="val 22732"/>
              <a:gd name="adj2" fmla="val 415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58" name="Овальная выноска 57"/>
          <p:cNvSpPr/>
          <p:nvPr/>
        </p:nvSpPr>
        <p:spPr>
          <a:xfrm>
            <a:off x="6046547" y="2717084"/>
            <a:ext cx="297024" cy="288032"/>
          </a:xfrm>
          <a:prstGeom prst="wedgeEllipseCallout">
            <a:avLst>
              <a:gd name="adj1" fmla="val 22732"/>
              <a:gd name="adj2" fmla="val 415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6328136" y="1814177"/>
            <a:ext cx="728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- сопло</a:t>
            </a:r>
            <a:endParaRPr lang="ru-RU" sz="1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6343571" y="2708784"/>
            <a:ext cx="8497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- подмес</a:t>
            </a:r>
            <a:endParaRPr lang="ru-RU" sz="1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6328136" y="2409307"/>
            <a:ext cx="10082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- </a:t>
            </a:r>
            <a:r>
              <a:rPr lang="ru-RU" sz="1400" dirty="0" err="1" smtClean="0"/>
              <a:t>конфузор</a:t>
            </a:r>
            <a:endParaRPr lang="ru-RU" sz="1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6333678" y="2141020"/>
            <a:ext cx="1682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- камера смешения</a:t>
            </a:r>
            <a:endParaRPr lang="ru-RU" sz="1400" dirty="0"/>
          </a:p>
        </p:txBody>
      </p:sp>
      <p:sp>
        <p:nvSpPr>
          <p:cNvPr id="36" name="Стрелка вправо 35"/>
          <p:cNvSpPr/>
          <p:nvPr/>
        </p:nvSpPr>
        <p:spPr>
          <a:xfrm>
            <a:off x="944761" y="2360566"/>
            <a:ext cx="450244" cy="1455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трелка вправо 64"/>
          <p:cNvSpPr/>
          <p:nvPr/>
        </p:nvSpPr>
        <p:spPr>
          <a:xfrm rot="16200000">
            <a:off x="1749975" y="2839083"/>
            <a:ext cx="450244" cy="145588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трелка вправо 65"/>
          <p:cNvSpPr/>
          <p:nvPr/>
        </p:nvSpPr>
        <p:spPr>
          <a:xfrm>
            <a:off x="2391608" y="2339545"/>
            <a:ext cx="450244" cy="145588"/>
          </a:xfrm>
          <a:prstGeom prst="rightArrow">
            <a:avLst/>
          </a:prstGeom>
          <a:solidFill>
            <a:srgbClr val="D856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7" name="Прямоугольник 36"/>
              <p:cNvSpPr/>
              <p:nvPr/>
            </p:nvSpPr>
            <p:spPr>
              <a:xfrm>
                <a:off x="497138" y="2248694"/>
                <a:ext cx="4924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𝝉</m:t>
                      </m:r>
                      <m:r>
                        <a:rPr lang="en-US" b="1" i="1">
                          <a:solidFill>
                            <a:srgbClr val="FF0000"/>
                          </a:solidFill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ru-RU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7" name="Прямоугольник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38" y="2248694"/>
                <a:ext cx="492443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8333" r="-16250" b="-26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9" name="Прямоугольник 38"/>
              <p:cNvSpPr/>
              <p:nvPr/>
            </p:nvSpPr>
            <p:spPr>
              <a:xfrm>
                <a:off x="2798773" y="2229071"/>
                <a:ext cx="6254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l-GR" b="1" i="1" smtClean="0">
                        <a:solidFill>
                          <a:srgbClr val="EC4C20"/>
                        </a:solidFill>
                        <a:latin typeface="Cambria Math"/>
                      </a:rPr>
                      <m:t>𝝉</m:t>
                    </m:r>
                    <m:r>
                      <a:rPr lang="en-US" b="1" i="1" normalizeH="1">
                        <a:solidFill>
                          <a:srgbClr val="EC4C20"/>
                        </a:solidFill>
                        <a:latin typeface="Cambria Math"/>
                      </a:rPr>
                      <m:t>𝒐</m:t>
                    </m:r>
                    <m:r>
                      <a:rPr lang="en-US" b="1" i="1">
                        <a:solidFill>
                          <a:srgbClr val="EC4C20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ru-RU" b="1" dirty="0">
                    <a:solidFill>
                      <a:srgbClr val="EC4C20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39" name="Прямоугольник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773" y="2229071"/>
                <a:ext cx="625492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8333" r="-16505" b="-26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0" name="Прямоугольник 39"/>
              <p:cNvSpPr/>
              <p:nvPr/>
            </p:nvSpPr>
            <p:spPr>
              <a:xfrm>
                <a:off x="1723851" y="3182756"/>
                <a:ext cx="4924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b="1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𝝉</m:t>
                      </m:r>
                      <m:r>
                        <a:rPr lang="en-US" b="1" i="1">
                          <a:solidFill>
                            <a:srgbClr val="00B0F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ru-RU" b="1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40" name="Прямоугольник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3851" y="3182756"/>
                <a:ext cx="492443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t="-8197" r="-14815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859170"/>
            <a:ext cx="1268920" cy="1857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8407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4.4. Элеватор.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22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9531" y="1228110"/>
            <a:ext cx="5868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Расчет элеватора по классическим формулам.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9" name="Прямоугольник 28"/>
              <p:cNvSpPr/>
              <p:nvPr/>
            </p:nvSpPr>
            <p:spPr>
              <a:xfrm>
                <a:off x="467544" y="1556792"/>
                <a:ext cx="6912768" cy="5260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ru-RU" sz="1200" dirty="0" smtClean="0"/>
                  <a:t>Для подбора элеватора расчетным методом, необходимо определиться в системе с каким параметрами он будет работать. Это не </a:t>
                </a:r>
                <a:r>
                  <a:rPr lang="ru-RU" sz="1200" dirty="0"/>
                  <a:t>обязательно </a:t>
                </a:r>
                <a:r>
                  <a:rPr lang="ru-RU" sz="1200" dirty="0" smtClean="0"/>
                  <a:t>95°С - 70°С, могут быть и другие установки.</a:t>
                </a:r>
              </a:p>
              <a:p>
                <a:pPr algn="just"/>
                <a:r>
                  <a:rPr lang="ru-RU" sz="1200" u="sng" dirty="0" smtClean="0">
                    <a:solidFill>
                      <a:srgbClr val="002060"/>
                    </a:solidFill>
                  </a:rPr>
                  <a:t>На рассмотрение берем классические параметры</a:t>
                </a:r>
                <a:r>
                  <a:rPr lang="ru-RU" sz="1200" u="sng" dirty="0">
                    <a:solidFill>
                      <a:srgbClr val="002060"/>
                    </a:solidFill>
                  </a:rPr>
                  <a:t>: </a:t>
                </a:r>
                <a:r>
                  <a:rPr lang="ru-RU" sz="1200" u="sng" dirty="0" smtClean="0">
                    <a:solidFill>
                      <a:srgbClr val="002060"/>
                    </a:solidFill>
                  </a:rPr>
                  <a:t>Т3=95°С – Т4=70°С, </a:t>
                </a:r>
                <a:r>
                  <a:rPr lang="ru-RU" sz="1200" u="sng" dirty="0">
                    <a:solidFill>
                      <a:srgbClr val="002060"/>
                    </a:solidFill>
                  </a:rPr>
                  <a:t>при </a:t>
                </a:r>
                <a:r>
                  <a:rPr lang="ru-RU" sz="1200" u="sng" dirty="0" smtClean="0">
                    <a:solidFill>
                      <a:srgbClr val="002060"/>
                    </a:solidFill>
                  </a:rPr>
                  <a:t>Т1=150°С  (частный случай).</a:t>
                </a:r>
              </a:p>
              <a:p>
                <a:pPr algn="just"/>
                <a:endParaRPr lang="ru-RU" sz="1200" dirty="0" smtClean="0"/>
              </a:p>
              <a:p>
                <a:r>
                  <a:rPr lang="en-US" sz="1200" dirty="0" smtClean="0"/>
                  <a:t>u</a:t>
                </a:r>
                <a:r>
                  <a:rPr lang="ru-RU" sz="1200" dirty="0" smtClean="0"/>
                  <a:t> </a:t>
                </a:r>
                <a:r>
                  <a:rPr lang="ru-RU" sz="1200" dirty="0"/>
                  <a:t>- </a:t>
                </a:r>
                <a:r>
                  <a:rPr lang="ru-RU" sz="1200" u="sng" dirty="0"/>
                  <a:t>коэффициент смешения</a:t>
                </a:r>
                <a:r>
                  <a:rPr lang="ru-RU" sz="1200" dirty="0"/>
                  <a:t>, определяемый по </a:t>
                </a:r>
                <a:r>
                  <a:rPr lang="ru-RU" sz="1200" dirty="0" smtClean="0"/>
                  <a:t>формуле:</a:t>
                </a:r>
                <a:endParaRPr lang="en-US" sz="1200" dirty="0" smtClean="0"/>
              </a:p>
              <a:p>
                <a:r>
                  <a:rPr lang="en-US" sz="1400" dirty="0"/>
                  <a:t>u</a:t>
                </a:r>
                <a:r>
                  <a:rPr lang="en-US" sz="1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1400" i="1" smtClean="0">
                            <a:latin typeface="Cambria Math"/>
                          </a:rPr>
                          <m:t>τ</m:t>
                        </m:r>
                        <m:r>
                          <a:rPr lang="en-US" sz="1400" b="0" i="1" smtClean="0">
                            <a:latin typeface="Cambria Math"/>
                          </a:rPr>
                          <m:t>1−</m:t>
                        </m:r>
                        <m:r>
                          <m:rPr>
                            <m:sty m:val="p"/>
                          </m:rPr>
                          <a:rPr lang="el-GR" sz="1400" i="1">
                            <a:latin typeface="Cambria Math"/>
                          </a:rPr>
                          <m:t>τ</m:t>
                        </m:r>
                        <m:r>
                          <a:rPr lang="en-US" sz="1400" b="0" i="1" normalizeH="1" smtClean="0">
                            <a:latin typeface="Cambria Math"/>
                          </a:rPr>
                          <m:t>𝑜</m:t>
                        </m:r>
                        <m:r>
                          <a:rPr lang="en-US" sz="1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sz="1400" i="1">
                            <a:latin typeface="Cambria Math"/>
                          </a:rPr>
                          <m:t>τ</m:t>
                        </m:r>
                        <m:r>
                          <a:rPr lang="en-US" sz="1400" i="1" normalizeH="1">
                            <a:latin typeface="Cambria Math"/>
                          </a:rPr>
                          <m:t>𝑜</m:t>
                        </m:r>
                        <m:r>
                          <a:rPr lang="en-US" sz="1400" i="1">
                            <a:latin typeface="Cambria Math"/>
                          </a:rPr>
                          <m:t>1</m:t>
                        </m:r>
                        <m:r>
                          <a:rPr lang="en-US" sz="1400" b="0" i="1" smtClean="0"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l-GR" sz="1400" i="1">
                            <a:latin typeface="Cambria Math"/>
                          </a:rPr>
                          <m:t>τ</m:t>
                        </m:r>
                        <m:r>
                          <a:rPr lang="en-US" sz="1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1400" dirty="0" smtClean="0"/>
                  <a:t>  =2,2</a:t>
                </a:r>
                <a:endParaRPr lang="en-US" sz="1400" dirty="0" smtClean="0"/>
              </a:p>
              <a:p>
                <a:r>
                  <a:rPr lang="ru-RU" sz="1200" dirty="0" smtClean="0"/>
                  <a:t>где: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1200" i="1">
                        <a:latin typeface="Cambria Math"/>
                      </a:rPr>
                      <m:t>τ</m:t>
                    </m:r>
                    <m:r>
                      <a:rPr lang="en-US" sz="1200" i="1">
                        <a:latin typeface="Cambria Math"/>
                      </a:rPr>
                      <m:t>1</m:t>
                    </m:r>
                  </m:oMath>
                </a14:m>
                <a:r>
                  <a:rPr lang="ru-RU" sz="1200" dirty="0" smtClean="0"/>
                  <a:t> </a:t>
                </a:r>
                <a:r>
                  <a:rPr lang="ru-RU" sz="1200" dirty="0"/>
                  <a:t>- температура воды в подающем трубопроводе тепловой сети при расчетной температуре наружного воздуха для проектирования отопления </a:t>
                </a:r>
                <a:r>
                  <a:rPr lang="ru-RU" sz="1200" dirty="0" smtClean="0"/>
                  <a:t>, </a:t>
                </a:r>
                <a:r>
                  <a:rPr lang="ru-RU" sz="1200" dirty="0"/>
                  <a:t>°С</a:t>
                </a:r>
                <a:r>
                  <a:rPr lang="ru-RU" sz="1200" dirty="0" smtClean="0"/>
                  <a:t>;</a:t>
                </a:r>
                <a:endParaRPr lang="ru-RU" sz="1200" dirty="0"/>
              </a:p>
              <a:p>
                <a14:m>
                  <m:oMath xmlns:m="http://schemas.openxmlformats.org/officeDocument/2006/math">
                    <m:r>
                      <a:rPr lang="ru-RU" sz="1200" b="0" i="1" smtClean="0">
                        <a:latin typeface="Cambria Math"/>
                      </a:rPr>
                      <m:t>           </m:t>
                    </m:r>
                    <m:r>
                      <m:rPr>
                        <m:sty m:val="p"/>
                      </m:rPr>
                      <a:rPr lang="el-GR" sz="1200" i="1">
                        <a:latin typeface="Cambria Math"/>
                      </a:rPr>
                      <m:t>τ</m:t>
                    </m:r>
                    <m:r>
                      <a:rPr lang="en-US" sz="1200" i="1" normalizeH="1">
                        <a:latin typeface="Cambria Math"/>
                      </a:rPr>
                      <m:t>𝑜</m:t>
                    </m:r>
                    <m:r>
                      <a:rPr lang="en-US" sz="1200" i="1">
                        <a:latin typeface="Cambria Math"/>
                      </a:rPr>
                      <m:t>1</m:t>
                    </m:r>
                  </m:oMath>
                </a14:m>
                <a:r>
                  <a:rPr lang="ru-RU" sz="1200" dirty="0"/>
                  <a:t>  - то же, в подающем трубопроводе системы </a:t>
                </a:r>
                <a:r>
                  <a:rPr lang="ru-RU" sz="1200" dirty="0" smtClean="0"/>
                  <a:t>ЦО, </a:t>
                </a:r>
                <a:r>
                  <a:rPr lang="ru-RU" sz="1200" dirty="0"/>
                  <a:t>°С;</a:t>
                </a:r>
              </a:p>
              <a:p>
                <a14:m>
                  <m:oMath xmlns:m="http://schemas.openxmlformats.org/officeDocument/2006/math">
                    <m:r>
                      <a:rPr lang="ru-RU" sz="1200" b="0" i="1" smtClean="0">
                        <a:latin typeface="Cambria Math"/>
                      </a:rPr>
                      <m:t>           </m:t>
                    </m:r>
                    <m:r>
                      <m:rPr>
                        <m:sty m:val="p"/>
                      </m:rPr>
                      <a:rPr lang="el-GR" sz="1200" i="1">
                        <a:latin typeface="Cambria Math"/>
                      </a:rPr>
                      <m:t>τ</m:t>
                    </m:r>
                    <m:r>
                      <a:rPr lang="en-US" sz="1200" i="1">
                        <a:latin typeface="Cambria Math"/>
                      </a:rPr>
                      <m:t>2</m:t>
                    </m:r>
                  </m:oMath>
                </a14:m>
                <a:r>
                  <a:rPr lang="ru-RU" sz="1200" dirty="0"/>
                  <a:t>  - то же, в обратном трубопроводе от системы </a:t>
                </a:r>
                <a:r>
                  <a:rPr lang="ru-RU" sz="1200" dirty="0" smtClean="0"/>
                  <a:t>ЦО, </a:t>
                </a:r>
                <a:r>
                  <a:rPr lang="ru-RU" sz="1200" dirty="0"/>
                  <a:t>°С</a:t>
                </a:r>
                <a:r>
                  <a:rPr lang="ru-RU" sz="1200" dirty="0" smtClean="0"/>
                  <a:t>;</a:t>
                </a:r>
              </a:p>
              <a:p>
                <a:endParaRPr lang="ru-RU" sz="1200" dirty="0" smtClean="0"/>
              </a:p>
              <a:p>
                <a:r>
                  <a:rPr lang="ru-RU" sz="1200" u="sng" dirty="0" smtClean="0"/>
                  <a:t>Диаметр </a:t>
                </a:r>
                <a:r>
                  <a:rPr lang="ru-RU" sz="1200" u="sng" dirty="0"/>
                  <a:t>горловины элеватора</a:t>
                </a:r>
                <a:r>
                  <a:rPr lang="ru-RU" sz="1200" dirty="0"/>
                  <a:t> </a:t>
                </a:r>
                <a:r>
                  <a:rPr lang="en-US" sz="1200" dirty="0" smtClean="0"/>
                  <a:t>d</a:t>
                </a:r>
                <a:r>
                  <a:rPr lang="ru-RU" sz="1200" baseline="-25000" dirty="0" smtClean="0"/>
                  <a:t>г</a:t>
                </a:r>
                <a:r>
                  <a:rPr lang="ru-RU" sz="1200" dirty="0" smtClean="0"/>
                  <a:t>, </a:t>
                </a:r>
                <a:r>
                  <a:rPr lang="ru-RU" sz="1200" dirty="0"/>
                  <a:t>мм, следует определять по </a:t>
                </a:r>
                <a:r>
                  <a:rPr lang="ru-RU" sz="1200" dirty="0" smtClean="0"/>
                  <a:t>формуле:</a:t>
                </a:r>
              </a:p>
              <a:p>
                <a:endParaRPr lang="ru-RU" sz="1200" dirty="0"/>
              </a:p>
              <a:p>
                <a:endParaRPr lang="ru-RU" sz="1200" dirty="0" smtClean="0"/>
              </a:p>
              <a:p>
                <a:r>
                  <a:rPr lang="ru-RU" sz="1200" dirty="0" smtClean="0"/>
                  <a:t>где: </a:t>
                </a:r>
                <a:r>
                  <a:rPr lang="en-US" sz="1200" dirty="0" smtClean="0"/>
                  <a:t>G</a:t>
                </a:r>
                <a:r>
                  <a:rPr lang="en-US" sz="1200" baseline="-25000" dirty="0" smtClean="0"/>
                  <a:t>do</a:t>
                </a:r>
                <a:r>
                  <a:rPr lang="ru-RU" sz="1200" dirty="0" smtClean="0"/>
                  <a:t>- </a:t>
                </a:r>
                <a:r>
                  <a:rPr lang="ru-RU" sz="1200" dirty="0"/>
                  <a:t>расчетный расход воды на отопление из тепловой сети, т/ч, </a:t>
                </a:r>
                <a:endParaRPr lang="ru-RU" sz="1200" dirty="0" smtClean="0"/>
              </a:p>
              <a:p>
                <a:r>
                  <a:rPr lang="ru-RU" sz="1200" dirty="0"/>
                  <a:t> </a:t>
                </a:r>
                <a:r>
                  <a:rPr lang="ru-RU" sz="1200" dirty="0" smtClean="0"/>
                  <a:t>        Н</a:t>
                </a:r>
                <a:r>
                  <a:rPr lang="ru-RU" sz="1200" baseline="-25000" dirty="0" smtClean="0"/>
                  <a:t>о</a:t>
                </a:r>
                <a:r>
                  <a:rPr lang="ru-RU" sz="1200" dirty="0" smtClean="0"/>
                  <a:t>- </a:t>
                </a:r>
                <a:r>
                  <a:rPr lang="ru-RU" sz="1200" dirty="0"/>
                  <a:t>потери напора в системе отопления после элеватора при расчетном расходе воды, м</a:t>
                </a:r>
                <a:r>
                  <a:rPr lang="ru-RU" sz="1200" dirty="0" smtClean="0"/>
                  <a:t>.</a:t>
                </a:r>
              </a:p>
              <a:p>
                <a:endParaRPr lang="ru-RU" sz="1200" dirty="0" smtClean="0"/>
              </a:p>
              <a:p>
                <a:r>
                  <a:rPr lang="ru-RU" sz="1200" u="sng" dirty="0" smtClean="0"/>
                  <a:t>Диаметр </a:t>
                </a:r>
                <a:r>
                  <a:rPr lang="ru-RU" sz="1200" u="sng" dirty="0"/>
                  <a:t>сопла элеватора </a:t>
                </a:r>
                <a:r>
                  <a:rPr lang="ru-RU" sz="1200" dirty="0"/>
                  <a:t> </a:t>
                </a:r>
                <a:r>
                  <a:rPr lang="en-US" sz="1200" dirty="0" smtClean="0"/>
                  <a:t>d</a:t>
                </a:r>
                <a:r>
                  <a:rPr lang="en-US" sz="1200" baseline="-25000" dirty="0" smtClean="0"/>
                  <a:t>c</a:t>
                </a:r>
                <a:r>
                  <a:rPr lang="ru-RU" sz="1200" dirty="0" smtClean="0"/>
                  <a:t>, </a:t>
                </a:r>
                <a:r>
                  <a:rPr lang="ru-RU" sz="1200" dirty="0"/>
                  <a:t>мм, следует определять по </a:t>
                </a:r>
                <a:r>
                  <a:rPr lang="ru-RU" sz="1200" dirty="0" smtClean="0"/>
                  <a:t>формуле:</a:t>
                </a:r>
              </a:p>
              <a:p>
                <a:endParaRPr lang="ru-RU" sz="1200" dirty="0" smtClean="0"/>
              </a:p>
              <a:p>
                <a:endParaRPr lang="ru-RU" sz="1200" dirty="0" smtClean="0"/>
              </a:p>
              <a:p>
                <a:r>
                  <a:rPr lang="ru-RU" sz="1200" dirty="0" smtClean="0"/>
                  <a:t>где: Н</a:t>
                </a:r>
                <a:r>
                  <a:rPr lang="ru-RU" sz="1200" baseline="-25000" dirty="0" smtClean="0"/>
                  <a:t>1</a:t>
                </a:r>
                <a:r>
                  <a:rPr lang="ru-RU" sz="1200" dirty="0" smtClean="0"/>
                  <a:t> </a:t>
                </a:r>
                <a:r>
                  <a:rPr lang="ru-RU" sz="1200" dirty="0"/>
                  <a:t>- напор перед элеватором, определяемый по пьезометрическому графику, м</a:t>
                </a:r>
                <a:r>
                  <a:rPr lang="ru-RU" sz="1200" dirty="0" smtClean="0"/>
                  <a:t>.</a:t>
                </a:r>
              </a:p>
              <a:p>
                <a:endParaRPr lang="ru-RU" sz="1200" dirty="0"/>
              </a:p>
              <a:p>
                <a:r>
                  <a:rPr lang="ru-RU" sz="1200" u="sng" dirty="0" smtClean="0">
                    <a:solidFill>
                      <a:srgbClr val="002060"/>
                    </a:solidFill>
                  </a:rPr>
                  <a:t>Внимание, рассмотрен наиболее часто встречающийся </a:t>
                </a:r>
                <a:r>
                  <a:rPr lang="ru-RU" sz="1200" u="sng" dirty="0">
                    <a:solidFill>
                      <a:srgbClr val="002060"/>
                    </a:solidFill>
                  </a:rPr>
                  <a:t>график 95°С - </a:t>
                </a:r>
                <a:r>
                  <a:rPr lang="ru-RU" sz="1200" u="sng" dirty="0" smtClean="0">
                    <a:solidFill>
                      <a:srgbClr val="002060"/>
                    </a:solidFill>
                  </a:rPr>
                  <a:t>70°С.</a:t>
                </a:r>
              </a:p>
              <a:p>
                <a:r>
                  <a:rPr lang="ru-RU" sz="1200" dirty="0" smtClean="0">
                    <a:solidFill>
                      <a:srgbClr val="002060"/>
                    </a:solidFill>
                  </a:rPr>
                  <a:t>Если расчет будет производиться для другого температурного графика, </a:t>
                </a:r>
                <a:r>
                  <a:rPr lang="ru-RU" sz="1200" dirty="0">
                    <a:solidFill>
                      <a:srgbClr val="002060"/>
                    </a:solidFill>
                  </a:rPr>
                  <a:t>например </a:t>
                </a:r>
                <a:r>
                  <a:rPr lang="ru-RU" sz="1200" dirty="0" smtClean="0">
                    <a:solidFill>
                      <a:srgbClr val="002060"/>
                    </a:solidFill>
                  </a:rPr>
                  <a:t>105°С-70</a:t>
                </a:r>
                <a:r>
                  <a:rPr lang="ru-RU" sz="1200" dirty="0">
                    <a:solidFill>
                      <a:srgbClr val="002060"/>
                    </a:solidFill>
                  </a:rPr>
                  <a:t>°</a:t>
                </a:r>
                <a:r>
                  <a:rPr lang="ru-RU" sz="1200" dirty="0" smtClean="0">
                    <a:solidFill>
                      <a:srgbClr val="002060"/>
                    </a:solidFill>
                  </a:rPr>
                  <a:t>С, тогда и</a:t>
                </a:r>
                <a:r>
                  <a:rPr lang="en-US" sz="1200" dirty="0" smtClean="0">
                    <a:solidFill>
                      <a:srgbClr val="002060"/>
                    </a:solidFill>
                  </a:rPr>
                  <a:t> </a:t>
                </a:r>
                <a:r>
                  <a:rPr lang="ru-RU" sz="1200" dirty="0" err="1" smtClean="0">
                    <a:solidFill>
                      <a:srgbClr val="002060"/>
                    </a:solidFill>
                  </a:rPr>
                  <a:t>коэф</a:t>
                </a:r>
                <a:r>
                  <a:rPr lang="ru-RU" sz="1200" dirty="0" smtClean="0">
                    <a:solidFill>
                      <a:srgbClr val="002060"/>
                    </a:solidFill>
                  </a:rPr>
                  <a:t>. смешения </a:t>
                </a:r>
                <a:r>
                  <a:rPr lang="en-US" sz="1400" b="1" dirty="0" smtClean="0">
                    <a:solidFill>
                      <a:srgbClr val="002060"/>
                    </a:solidFill>
                  </a:rPr>
                  <a:t>u</a:t>
                </a:r>
                <a:r>
                  <a:rPr lang="ru-RU" sz="1200" dirty="0" smtClean="0">
                    <a:solidFill>
                      <a:srgbClr val="002060"/>
                    </a:solidFill>
                  </a:rPr>
                  <a:t> будет иной и необходимо использовать иные формулы расчета </a:t>
                </a:r>
                <a:r>
                  <a:rPr lang="en-US" sz="1200" b="1" dirty="0" smtClean="0">
                    <a:solidFill>
                      <a:srgbClr val="002060"/>
                    </a:solidFill>
                  </a:rPr>
                  <a:t>d</a:t>
                </a:r>
                <a:r>
                  <a:rPr lang="en-US" sz="1400" b="1" baseline="-25000" dirty="0" smtClean="0">
                    <a:solidFill>
                      <a:srgbClr val="002060"/>
                    </a:solidFill>
                  </a:rPr>
                  <a:t>r</a:t>
                </a:r>
                <a:r>
                  <a:rPr lang="en-US" sz="1200" dirty="0" smtClean="0">
                    <a:solidFill>
                      <a:srgbClr val="002060"/>
                    </a:solidFill>
                  </a:rPr>
                  <a:t> </a:t>
                </a:r>
                <a:r>
                  <a:rPr lang="ru-RU" sz="1200" dirty="0" smtClean="0">
                    <a:solidFill>
                      <a:srgbClr val="002060"/>
                    </a:solidFill>
                  </a:rPr>
                  <a:t>и</a:t>
                </a:r>
                <a:r>
                  <a:rPr lang="en-US" sz="1200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200" b="1" dirty="0" smtClean="0">
                    <a:solidFill>
                      <a:srgbClr val="002060"/>
                    </a:solidFill>
                  </a:rPr>
                  <a:t>d</a:t>
                </a:r>
                <a:r>
                  <a:rPr lang="en-US" sz="1400" b="1" baseline="-25000" dirty="0" smtClean="0">
                    <a:solidFill>
                      <a:srgbClr val="002060"/>
                    </a:solidFill>
                  </a:rPr>
                  <a:t>c</a:t>
                </a:r>
                <a:r>
                  <a:rPr lang="ru-RU" sz="1200" dirty="0">
                    <a:solidFill>
                      <a:srgbClr val="002060"/>
                    </a:solidFill>
                  </a:rPr>
                  <a:t>.</a:t>
                </a:r>
              </a:p>
              <a:p>
                <a:endParaRPr lang="ru-RU" sz="1400" dirty="0" smtClean="0"/>
              </a:p>
              <a:p>
                <a:endParaRPr lang="ru-RU" sz="1400" dirty="0"/>
              </a:p>
            </p:txBody>
          </p:sp>
        </mc:Choice>
        <mc:Fallback>
          <p:sp>
            <p:nvSpPr>
              <p:cNvPr id="29" name="Прямоугольник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556792"/>
                <a:ext cx="6912768" cy="526054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65" r="-441" b="-8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58" y="3933056"/>
            <a:ext cx="3506309" cy="41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53" y="5013176"/>
            <a:ext cx="3794341" cy="433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12776"/>
            <a:ext cx="184893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7041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4.4. </a:t>
            </a: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Элеватор.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smtClean="0">
                <a:solidFill>
                  <a:schemeClr val="bg1"/>
                </a:solidFill>
                <a:latin typeface="Arial Narrow" pitchFamily="34" charset="0"/>
              </a:rPr>
              <a:t>23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66660" y="1079500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Как быстро подобрать или проверить элеватор? Без расчетов и формул?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17520"/>
            <a:ext cx="3456384" cy="470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9528" y="1340768"/>
            <a:ext cx="1507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НТС 63-92-13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932040" y="1340768"/>
            <a:ext cx="1507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НТС </a:t>
            </a:r>
            <a:r>
              <a:rPr lang="ru-RU" dirty="0" smtClean="0"/>
              <a:t>63-92-14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432" y="1648739"/>
            <a:ext cx="2564568" cy="1924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41030"/>
            <a:ext cx="3312368" cy="4677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7410730" y="3717032"/>
            <a:ext cx="172819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Главное:</a:t>
            </a:r>
          </a:p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правильно пользоваться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 ключом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номограммы.</a:t>
            </a:r>
            <a:endParaRPr lang="ru-RU" sz="16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755576" y="3501008"/>
            <a:ext cx="936104" cy="57606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619672" y="3501008"/>
            <a:ext cx="1152128" cy="93610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211960" y="2613925"/>
            <a:ext cx="632473" cy="38302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олнце 25"/>
          <p:cNvSpPr/>
          <p:nvPr/>
        </p:nvSpPr>
        <p:spPr>
          <a:xfrm>
            <a:off x="4844433" y="2930550"/>
            <a:ext cx="139520" cy="144016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олнце 27"/>
          <p:cNvSpPr/>
          <p:nvPr/>
        </p:nvSpPr>
        <p:spPr>
          <a:xfrm>
            <a:off x="2771800" y="4365104"/>
            <a:ext cx="139520" cy="144016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9" name="Прямая со стрелкой 28"/>
          <p:cNvCxnSpPr/>
          <p:nvPr/>
        </p:nvCxnSpPr>
        <p:spPr>
          <a:xfrm flipH="1" flipV="1">
            <a:off x="4983954" y="3074566"/>
            <a:ext cx="1748286" cy="93049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045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692" y="4371382"/>
            <a:ext cx="1728192" cy="158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4.5. Насосы циркуляционные, Насосное смешение.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smtClean="0">
                <a:solidFill>
                  <a:schemeClr val="bg1"/>
                </a:solidFill>
                <a:latin typeface="Arial Narrow" pitchFamily="34" charset="0"/>
              </a:rPr>
              <a:t>24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5610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Насосы циркуляционные, Насосное смешение.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1753" y="3198858"/>
            <a:ext cx="840671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u="sng" dirty="0">
                <a:solidFill>
                  <a:srgbClr val="0070C0"/>
                </a:solidFill>
              </a:rPr>
              <a:t>При выборе смесительных насосов для систем отопления</a:t>
            </a:r>
            <a:r>
              <a:rPr lang="ru-RU" sz="1400" dirty="0"/>
              <a:t>, устанавливаемых </a:t>
            </a:r>
            <a:r>
              <a:rPr lang="ru-RU" sz="1400" dirty="0" smtClean="0"/>
              <a:t>в </a:t>
            </a:r>
            <a:r>
              <a:rPr lang="ru-RU" sz="1400" dirty="0"/>
              <a:t>ИТП следует принимать</a:t>
            </a:r>
            <a:r>
              <a:rPr lang="ru-RU" sz="1400" dirty="0" smtClean="0"/>
              <a:t>:</a:t>
            </a:r>
          </a:p>
          <a:p>
            <a:pPr algn="just"/>
            <a:r>
              <a:rPr lang="ru-RU" sz="1400" dirty="0"/>
              <a:t>а) </a:t>
            </a:r>
            <a:r>
              <a:rPr lang="ru-RU" sz="1400" u="sng" dirty="0"/>
              <a:t>при установке насоса на перемычке между подающим и обратным трубопроводами системы отопления</a:t>
            </a:r>
            <a:r>
              <a:rPr lang="ru-RU" sz="1400" dirty="0"/>
              <a:t>:</a:t>
            </a:r>
          </a:p>
          <a:p>
            <a:pPr algn="just"/>
            <a:r>
              <a:rPr lang="ru-RU" sz="1400" b="1" dirty="0" smtClean="0"/>
              <a:t>напор</a:t>
            </a:r>
            <a:r>
              <a:rPr lang="ru-RU" sz="1400" dirty="0" smtClean="0"/>
              <a:t> </a:t>
            </a:r>
            <a:r>
              <a:rPr lang="ru-RU" sz="1400" dirty="0"/>
              <a:t>- на 2-3 м больше потерь давления в системе отопления;</a:t>
            </a:r>
          </a:p>
          <a:p>
            <a:pPr algn="just"/>
            <a:r>
              <a:rPr lang="ru-RU" sz="1400" b="1" dirty="0" smtClean="0"/>
              <a:t>подачу </a:t>
            </a:r>
            <a:r>
              <a:rPr lang="ru-RU" sz="1400" b="1" dirty="0"/>
              <a:t>насоса</a:t>
            </a:r>
            <a:r>
              <a:rPr lang="ru-RU" sz="1400" dirty="0"/>
              <a:t>  , </a:t>
            </a:r>
            <a:r>
              <a:rPr lang="en-US" sz="1400" dirty="0" smtClean="0"/>
              <a:t>G</a:t>
            </a:r>
            <a:r>
              <a:rPr lang="ru-RU" sz="1400" dirty="0" smtClean="0"/>
              <a:t> кг/ч</a:t>
            </a:r>
            <a:r>
              <a:rPr lang="ru-RU" sz="1400" dirty="0"/>
              <a:t>, - по </a:t>
            </a:r>
            <a:r>
              <a:rPr lang="ru-RU" sz="1400" dirty="0" smtClean="0"/>
              <a:t>формуле:</a:t>
            </a:r>
          </a:p>
          <a:p>
            <a:pPr algn="just"/>
            <a:r>
              <a:rPr lang="ru-RU" sz="1400" dirty="0"/>
              <a:t> где  </a:t>
            </a:r>
            <a:r>
              <a:rPr lang="en-US" sz="1400" dirty="0" smtClean="0"/>
              <a:t>Gdo</a:t>
            </a:r>
            <a:r>
              <a:rPr lang="ru-RU" sz="1400" dirty="0" smtClean="0"/>
              <a:t> </a:t>
            </a:r>
            <a:r>
              <a:rPr lang="ru-RU" sz="1400" dirty="0"/>
              <a:t>- расчетный максимальный расход воды на отопление из тепловой сети, кг/ч, определяется по </a:t>
            </a:r>
            <a:r>
              <a:rPr lang="ru-RU" sz="1400" dirty="0" smtClean="0"/>
              <a:t>формуле: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 smtClean="0"/>
              <a:t>где  </a:t>
            </a:r>
            <a:r>
              <a:rPr lang="en-US" sz="1400" dirty="0" err="1" smtClean="0"/>
              <a:t>Qo</a:t>
            </a:r>
            <a:r>
              <a:rPr lang="en-US" sz="1400" dirty="0" smtClean="0"/>
              <a:t> max</a:t>
            </a:r>
            <a:r>
              <a:rPr lang="ru-RU" sz="1400" dirty="0" smtClean="0"/>
              <a:t> </a:t>
            </a:r>
            <a:r>
              <a:rPr lang="ru-RU" sz="1400" dirty="0"/>
              <a:t>- максимальный тепловой поток на отопление, Вт;</a:t>
            </a:r>
          </a:p>
          <a:p>
            <a:pPr algn="just"/>
            <a:r>
              <a:rPr lang="ru-RU" sz="1400" dirty="0" smtClean="0"/>
              <a:t>с </a:t>
            </a:r>
            <a:r>
              <a:rPr lang="ru-RU" sz="1400" dirty="0"/>
              <a:t>- удельная теплоемкость воды, кДж/(кг • °С);</a:t>
            </a:r>
          </a:p>
          <a:p>
            <a:pPr algn="just"/>
            <a:r>
              <a:rPr lang="en-US" sz="1400" dirty="0" smtClean="0"/>
              <a:t>u</a:t>
            </a:r>
            <a:r>
              <a:rPr lang="ru-RU" sz="1400" dirty="0" smtClean="0"/>
              <a:t> </a:t>
            </a:r>
            <a:r>
              <a:rPr lang="ru-RU" sz="1400" dirty="0"/>
              <a:t>- коэффициент </a:t>
            </a:r>
            <a:r>
              <a:rPr lang="ru-RU" sz="1400" dirty="0" smtClean="0"/>
              <a:t>смешения</a:t>
            </a:r>
            <a:endParaRPr lang="en-US" sz="1400" dirty="0" smtClean="0"/>
          </a:p>
          <a:p>
            <a:pPr algn="just"/>
            <a:r>
              <a:rPr lang="ru-RU" sz="1400" u="sng" dirty="0" smtClean="0"/>
              <a:t>б</a:t>
            </a:r>
            <a:r>
              <a:rPr lang="ru-RU" sz="1400" u="sng" dirty="0"/>
              <a:t>) при установке насоса на подающем или обратном трубопроводе системы отопления:</a:t>
            </a:r>
          </a:p>
          <a:p>
            <a:pPr algn="just"/>
            <a:r>
              <a:rPr lang="ru-RU" sz="1400" b="1" dirty="0" smtClean="0"/>
              <a:t>напор</a:t>
            </a:r>
            <a:r>
              <a:rPr lang="ru-RU" sz="1400" dirty="0" smtClean="0"/>
              <a:t> </a:t>
            </a:r>
            <a:r>
              <a:rPr lang="ru-RU" sz="1400" dirty="0"/>
              <a:t>- в зависимости от давления в тепловой сети и требующегося давления в </a:t>
            </a:r>
            <a:r>
              <a:rPr lang="ru-RU" sz="1400" dirty="0" smtClean="0"/>
              <a:t>системе</a:t>
            </a:r>
          </a:p>
          <a:p>
            <a:pPr algn="just"/>
            <a:r>
              <a:rPr lang="ru-RU" sz="1400" dirty="0" smtClean="0"/>
              <a:t>отопления </a:t>
            </a:r>
            <a:r>
              <a:rPr lang="ru-RU" sz="1400" dirty="0"/>
              <a:t>с запасом в 2-3 м;</a:t>
            </a:r>
          </a:p>
          <a:p>
            <a:pPr algn="just"/>
            <a:r>
              <a:rPr lang="ru-RU" sz="1400" b="1" dirty="0" smtClean="0"/>
              <a:t>подачу </a:t>
            </a:r>
            <a:r>
              <a:rPr lang="ru-RU" sz="1400" b="1" dirty="0"/>
              <a:t>насоса</a:t>
            </a:r>
            <a:r>
              <a:rPr lang="ru-RU" sz="1400" dirty="0"/>
              <a:t>  </a:t>
            </a:r>
            <a:r>
              <a:rPr lang="ru-RU" sz="1400" dirty="0" smtClean="0"/>
              <a:t>,</a:t>
            </a:r>
            <a:r>
              <a:rPr lang="en-US" sz="1400" dirty="0"/>
              <a:t> G</a:t>
            </a:r>
            <a:r>
              <a:rPr lang="ru-RU" sz="1400" dirty="0" smtClean="0"/>
              <a:t> </a:t>
            </a:r>
            <a:r>
              <a:rPr lang="ru-RU" sz="1400" dirty="0"/>
              <a:t>кг/ч, - по </a:t>
            </a:r>
            <a:r>
              <a:rPr lang="ru-RU" sz="1400" dirty="0" smtClean="0"/>
              <a:t>формуле: </a:t>
            </a:r>
            <a:endParaRPr lang="ru-RU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50862" y="1531321"/>
            <a:ext cx="846961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u="sng" dirty="0">
                <a:solidFill>
                  <a:srgbClr val="0070C0"/>
                </a:solidFill>
              </a:rPr>
              <a:t>При выборе циркуляционных насосов для систем отопления и вентиляции </a:t>
            </a:r>
            <a:r>
              <a:rPr lang="ru-RU" sz="1400" dirty="0"/>
              <a:t>устанавли­ваемых в </a:t>
            </a:r>
            <a:r>
              <a:rPr lang="ru-RU" sz="1400" dirty="0" smtClean="0"/>
              <a:t>ИТП/ЦТП, </a:t>
            </a:r>
            <a:r>
              <a:rPr lang="ru-RU" sz="1400" dirty="0"/>
              <a:t>следует принимать:</a:t>
            </a:r>
          </a:p>
          <a:p>
            <a:pPr algn="just"/>
            <a:r>
              <a:rPr lang="ru-RU" sz="1400" b="1" dirty="0"/>
              <a:t>подачу насоса </a:t>
            </a:r>
            <a:r>
              <a:rPr lang="ru-RU" sz="1400" dirty="0"/>
              <a:t>- по расчетным расходам воды в системе отопления и вентиляции, опре­деленным по </a:t>
            </a:r>
            <a:r>
              <a:rPr lang="ru-RU" sz="1400" dirty="0" smtClean="0"/>
              <a:t>формуле:                                                     где </a:t>
            </a:r>
            <a:r>
              <a:rPr lang="en-US" sz="1400" dirty="0" smtClean="0"/>
              <a:t>t</a:t>
            </a:r>
            <a:r>
              <a:rPr lang="en-US" sz="1600" baseline="-25000" dirty="0" smtClean="0"/>
              <a:t>01</a:t>
            </a:r>
            <a:r>
              <a:rPr lang="en-US" sz="1400" dirty="0" smtClean="0"/>
              <a:t> – </a:t>
            </a:r>
            <a:r>
              <a:rPr lang="ru-RU" sz="1400" dirty="0" smtClean="0"/>
              <a:t>температура на ЦО (Т3)</a:t>
            </a:r>
          </a:p>
          <a:p>
            <a:pPr algn="just"/>
            <a:r>
              <a:rPr lang="ru-RU" sz="1400" dirty="0" smtClean="0"/>
              <a:t>                                                                              </a:t>
            </a:r>
            <a:r>
              <a:rPr lang="en-US" sz="1400" dirty="0" smtClean="0"/>
              <a:t>t</a:t>
            </a:r>
            <a:r>
              <a:rPr lang="en-US" sz="1600" baseline="-25000" dirty="0" smtClean="0"/>
              <a:t>2</a:t>
            </a:r>
            <a:r>
              <a:rPr lang="en-US" sz="1400" dirty="0" smtClean="0"/>
              <a:t> </a:t>
            </a:r>
            <a:r>
              <a:rPr lang="ru-RU" sz="1400" dirty="0" smtClean="0"/>
              <a:t>  -- температура из ЦО (Т4)</a:t>
            </a:r>
            <a:endParaRPr lang="ru-RU" sz="1400" dirty="0"/>
          </a:p>
          <a:p>
            <a:pPr algn="just"/>
            <a:r>
              <a:rPr lang="ru-RU" sz="1400" b="1" dirty="0"/>
              <a:t>напор</a:t>
            </a:r>
            <a:r>
              <a:rPr lang="ru-RU" sz="1400" dirty="0" smtClean="0"/>
              <a:t> </a:t>
            </a:r>
            <a:r>
              <a:rPr lang="ru-RU" sz="1400" dirty="0"/>
              <a:t>- при установке насосов в ИТП - по сумме потерь давления в водоподогревателях и в системах отопления и вентиляции, а при уста­новке насосов в ЦТП дополнительно следует учи­тывать потери давления в тепловых сетях от ЦТП до наиболее удаленных </a:t>
            </a:r>
            <a:r>
              <a:rPr lang="ru-RU" sz="1400" dirty="0" smtClean="0"/>
              <a:t>ИТП.</a:t>
            </a:r>
            <a:endParaRPr lang="ru-RU" sz="1400" dirty="0"/>
          </a:p>
        </p:txBody>
      </p:sp>
      <p:pic>
        <p:nvPicPr>
          <p:cNvPr id="17" name="Picture 4" descr="http://files.stroyinf.ru/Data1/4/4920/x076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204863"/>
            <a:ext cx="1420521" cy="5040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files.stroyinf.ru/Data1/4/4920/x030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246707"/>
            <a:ext cx="1413960" cy="482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files.stroyinf.ru/Data1/4/4920/x028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709" y="3860188"/>
            <a:ext cx="1024275" cy="3072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http://files.stroyinf.ru/Data1/4/4920/x034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143" y="5949280"/>
            <a:ext cx="1537555" cy="3294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files.stroyinf.ru/Data1/4/4920/x032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20" y="4902052"/>
            <a:ext cx="956144" cy="519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528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TrixMasterItem xmlns="10f1db61-9faf-4da9-8b47-1711879bb69f">774</DocTrixMasterItem>
    <ItemOrder xmlns="10f1db61-9faf-4da9-8b47-1711879bb69f">4604</ItemOrder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91008D7D4F88586A9D4EAF8B4AFE4287FFD0" ma:contentTypeVersion="4" ma:contentTypeDescription="Создание документа." ma:contentTypeScope="" ma:versionID="62e24240db96a695d4f1beec77e27ab6">
  <xsd:schema xmlns:xsd="http://www.w3.org/2001/XMLSchema" xmlns:xs="http://www.w3.org/2001/XMLSchema" xmlns:p="http://schemas.microsoft.com/office/2006/metadata/properties" xmlns:ns2="10f1db61-9faf-4da9-8b47-1711879bb69f" targetNamespace="http://schemas.microsoft.com/office/2006/metadata/properties" ma:root="true" ma:fieldsID="d241bce23acd2574c257a78b4b9279bd" ns2:_="">
    <xsd:import namespace="10f1db61-9faf-4da9-8b47-1711879bb69f"/>
    <xsd:element name="properties">
      <xsd:complexType>
        <xsd:sequence>
          <xsd:element name="documentManagement">
            <xsd:complexType>
              <xsd:all>
                <xsd:element ref="ns2:DocTrixMasterItem" minOccurs="0"/>
                <xsd:element ref="ns2:ItemOr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f1db61-9faf-4da9-8b47-1711879bb69f" elementFormDefault="qualified">
    <xsd:import namespace="http://schemas.microsoft.com/office/2006/documentManagement/types"/>
    <xsd:import namespace="http://schemas.microsoft.com/office/infopath/2007/PartnerControls"/>
    <xsd:element name="DocTrixMasterItem" ma:index="8" nillable="true" ma:displayName="Родительский элемент" ma:list="{e1ba83cf-be5c-473e-9e72-1f605f3f49d4}" ma:internalName="DocTrixMasterItem" ma:readOnly="false" ma:showField="Title">
      <xsd:simpleType>
        <xsd:restriction base="dms:Lookup"/>
      </xsd:simpleType>
    </xsd:element>
    <xsd:element name="ItemOrder" ma:index="9" nillable="true" ma:displayName="Порядок" ma:decimals="0" ma:internalName="ItemOrder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454B99-8F0B-4577-BD68-75144679A7E9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purl.org/dc/terms/"/>
    <ds:schemaRef ds:uri="10f1db61-9faf-4da9-8b47-1711879bb69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D9BA2E-6A5C-4B14-B1CE-016E23A757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f1db61-9faf-4da9-8b47-1711879bb6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B8F350-D413-4B10-A41B-A4FC738388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16064</TotalTime>
  <Words>1219</Words>
  <Application>Microsoft Office PowerPoint</Application>
  <PresentationFormat>Экран (4:3)</PresentationFormat>
  <Paragraphs>139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3. Типовые схемы Тепловых пунктов.</vt:lpstr>
      <vt:lpstr>3. Типовые схемы Тепловых пунктов.</vt:lpstr>
      <vt:lpstr>3. Типовые схемы Тепловых пунктов.</vt:lpstr>
      <vt:lpstr>3. Типовые схемы Тепловых пунктов. Расход теплоносителя на тепловой пункт.</vt:lpstr>
      <vt:lpstr>4. Подбор оборудования по расходам теплоносителя. 4.1. Номограмма пропускной способности трубопроводов.</vt:lpstr>
      <vt:lpstr>4. Подбор оборудования по расходам теплоносителя. 4.2. Подбор Ду трубопровода.</vt:lpstr>
      <vt:lpstr>4. Подбор оборудования по расходам теплоносителя. 4.3. Подбор Ду заужения трубопровода и Ду арматуры.</vt:lpstr>
      <vt:lpstr>4. Подбор оборудования по расходам теплоносителя. 4.3. Подбор Ду заужения трубопровода и Ду арматуры.</vt:lpstr>
      <vt:lpstr>4. Подбор оборудования по расходам теплоносителя. 4.4. Элеватор.</vt:lpstr>
      <vt:lpstr>4. Подбор оборудования по расходам теплоносителя. 4.4. Элеватор.</vt:lpstr>
      <vt:lpstr>4. Подбор оборудования по расходам теплоносителя. 4.4. Элеватор.</vt:lpstr>
      <vt:lpstr>4. Подбор оборудования по расходам теплоносителя. 4.5. Насосы циркуляционные, Насосное смешение.</vt:lpstr>
    </vt:vector>
  </TitlesOfParts>
  <Company>mrg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U5200002</dc:creator>
  <cp:lastModifiedBy>Сергей</cp:lastModifiedBy>
  <cp:revision>253</cp:revision>
  <dcterms:created xsi:type="dcterms:W3CDTF">2013-12-11T13:21:55Z</dcterms:created>
  <dcterms:modified xsi:type="dcterms:W3CDTF">2018-12-12T20:06:42Z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0x010191008D7D4F88586A9D4EAF8B4AFE4287FFD0</vt:lpwstr>
  </property>
</Properties>
</file>