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3"/>
  </p:notesMasterIdLst>
  <p:sldIdLst>
    <p:sldId id="303" r:id="rId5"/>
    <p:sldId id="307" r:id="rId6"/>
    <p:sldId id="306" r:id="rId7"/>
    <p:sldId id="305" r:id="rId8"/>
    <p:sldId id="311" r:id="rId9"/>
    <p:sldId id="310" r:id="rId10"/>
    <p:sldId id="309" r:id="rId11"/>
    <p:sldId id="308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FF00"/>
    <a:srgbClr val="EC4C20"/>
    <a:srgbClr val="D8560E"/>
    <a:srgbClr val="EA0000"/>
    <a:srgbClr val="BFF9EE"/>
    <a:srgbClr val="FCCEBC"/>
    <a:srgbClr val="FF0000"/>
    <a:srgbClr val="007A37"/>
    <a:srgbClr val="0033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98" y="-108"/>
      </p:cViewPr>
      <p:guideLst>
        <p:guide orient="horz" pos="2160"/>
        <p:guide pos="2880"/>
      </p:guideLst>
    </p:cSldViewPr>
  </p:slideViewPr>
  <p:notesTextViewPr>
    <p:cViewPr>
      <p:scale>
        <a:sx n="20" d="100"/>
        <a:sy n="2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180DDE-299F-4C31-B9B6-C7706223676F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FC89E7-CD21-4473-A283-84C4F6A76C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095287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69F89-49DE-4A01-8280-9E73490E8633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45AC1-9B5E-4784-BD22-4AB76B51EE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69F89-49DE-4A01-8280-9E73490E8633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45AC1-9B5E-4784-BD22-4AB76B51EE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69F89-49DE-4A01-8280-9E73490E8633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45AC1-9B5E-4784-BD22-4AB76B51EE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69F89-49DE-4A01-8280-9E73490E8633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45AC1-9B5E-4784-BD22-4AB76B51EE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69F89-49DE-4A01-8280-9E73490E8633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45AC1-9B5E-4784-BD22-4AB76B51EE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69F89-49DE-4A01-8280-9E73490E8633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45AC1-9B5E-4784-BD22-4AB76B51EE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69F89-49DE-4A01-8280-9E73490E8633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45AC1-9B5E-4784-BD22-4AB76B51EE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69F89-49DE-4A01-8280-9E73490E8633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45AC1-9B5E-4784-BD22-4AB76B51EE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69F89-49DE-4A01-8280-9E73490E8633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45AC1-9B5E-4784-BD22-4AB76B51EE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69F89-49DE-4A01-8280-9E73490E8633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45AC1-9B5E-4784-BD22-4AB76B51EE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69F89-49DE-4A01-8280-9E73490E8633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45AC1-9B5E-4784-BD22-4AB76B51EE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D69F89-49DE-4A01-8280-9E73490E8633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945AC1-9B5E-4784-BD22-4AB76B51EE6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endParaRPr lang="ru-RU" dirty="0"/>
            </a:p>
          </p:txBody>
        </p:sp>
      </p:grp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10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1" name="Line 14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2" name="Line 15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pic>
        <p:nvPicPr>
          <p:cNvPr id="13" name="Рисунок 12" descr="МОЭК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925217" cy="1080000"/>
          </a:xfrm>
          <a:prstGeom prst="rect">
            <a:avLst/>
          </a:prstGeom>
        </p:spPr>
      </p:pic>
      <p:sp>
        <p:nvSpPr>
          <p:cNvPr id="33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normAutofit/>
          </a:bodyPr>
          <a:lstStyle/>
          <a:p>
            <a:pPr lvl="0" algn="l">
              <a:spcBef>
                <a:spcPts val="0"/>
              </a:spcBef>
              <a:defRPr/>
            </a:pPr>
            <a:r>
              <a:rPr lang="ru-RU" sz="2600" kern="0" dirty="0">
                <a:solidFill>
                  <a:prstClr val="white"/>
                </a:solidFill>
                <a:latin typeface="Arial Narrow" pitchFamily="34" charset="0"/>
              </a:rPr>
              <a:t>4. Подбор оборудования по расходам теплоносителя.</a:t>
            </a:r>
            <a:br>
              <a:rPr lang="ru-RU" sz="2600" kern="0" dirty="0">
                <a:solidFill>
                  <a:prstClr val="white"/>
                </a:solidFill>
                <a:latin typeface="Arial Narrow" pitchFamily="34" charset="0"/>
              </a:rPr>
            </a:br>
            <a:r>
              <a:rPr lang="ru-RU" sz="2200" kern="0" dirty="0">
                <a:solidFill>
                  <a:prstClr val="white"/>
                </a:solidFill>
                <a:latin typeface="Arial Narrow" pitchFamily="34" charset="0"/>
              </a:rPr>
              <a:t>4.6. Гидравлический регулятор перепада давления.</a:t>
            </a:r>
            <a:endParaRPr kumimoji="0" lang="ru-RU" sz="26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</a:endParaRPr>
          </a:p>
        </p:txBody>
      </p:sp>
      <p:sp>
        <p:nvSpPr>
          <p:cNvPr id="34" name="Rectangle 11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/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</a:rPr>
              <a:t>2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</a:rPr>
              <a:t>6</a:t>
            </a:r>
          </a:p>
        </p:txBody>
      </p:sp>
      <p:sp>
        <p:nvSpPr>
          <p:cNvPr id="35" name="Rectangle 12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lvl="0">
              <a:defRPr/>
            </a:pPr>
            <a:r>
              <a:rPr lang="ru-RU" kern="0" dirty="0">
                <a:solidFill>
                  <a:schemeClr val="bg1"/>
                </a:solidFill>
                <a:latin typeface="Arial Narrow" pitchFamily="34" charset="0"/>
              </a:rPr>
              <a:t>Конструкция и устройство типового оборудования. Базовый курс.</a:t>
            </a: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296" y="1710100"/>
            <a:ext cx="2776152" cy="2008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92" y="4631927"/>
            <a:ext cx="3240360" cy="1686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1520" y="1063769"/>
            <a:ext cx="276306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/>
              <a:t>Схема установки на</a:t>
            </a:r>
          </a:p>
          <a:p>
            <a:pPr algn="ctr"/>
            <a:r>
              <a:rPr lang="ru-RU" dirty="0" smtClean="0"/>
              <a:t> подающем трубопроводе</a:t>
            </a:r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378270" y="3985596"/>
            <a:ext cx="26488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/>
              <a:t>Схема установки на</a:t>
            </a:r>
          </a:p>
          <a:p>
            <a:pPr algn="ctr"/>
            <a:r>
              <a:rPr lang="ru-RU" dirty="0" smtClean="0"/>
              <a:t> обратном трубопроводе</a:t>
            </a:r>
            <a:endParaRPr lang="ru-RU" dirty="0"/>
          </a:p>
        </p:txBody>
      </p:sp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962002"/>
            <a:ext cx="576064" cy="3186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Двойная стрелка вверх/вниз 13"/>
          <p:cNvSpPr/>
          <p:nvPr/>
        </p:nvSpPr>
        <p:spPr>
          <a:xfrm>
            <a:off x="2909633" y="5015828"/>
            <a:ext cx="169141" cy="1057463"/>
          </a:xfrm>
          <a:prstGeom prst="upDownArrow">
            <a:avLst/>
          </a:prstGeom>
          <a:solidFill>
            <a:srgbClr val="00B050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Двойная стрелка вверх/вниз 23"/>
          <p:cNvSpPr/>
          <p:nvPr/>
        </p:nvSpPr>
        <p:spPr>
          <a:xfrm>
            <a:off x="2530651" y="2750200"/>
            <a:ext cx="169141" cy="812504"/>
          </a:xfrm>
          <a:prstGeom prst="upDownArrow">
            <a:avLst/>
          </a:prstGeom>
          <a:solidFill>
            <a:srgbClr val="00B050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ая прямоугольная выноска 14"/>
          <p:cNvSpPr/>
          <p:nvPr/>
        </p:nvSpPr>
        <p:spPr>
          <a:xfrm>
            <a:off x="1534476" y="3663646"/>
            <a:ext cx="979737" cy="288032"/>
          </a:xfrm>
          <a:prstGeom prst="wedgeRoundRectCallout">
            <a:avLst>
              <a:gd name="adj1" fmla="val 56485"/>
              <a:gd name="adj2" fmla="val -183086"/>
              <a:gd name="adj3" fmla="val 16667"/>
            </a:avLst>
          </a:prstGeom>
          <a:solidFill>
            <a:srgbClr val="00B050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FF0000"/>
                </a:solidFill>
              </a:rPr>
              <a:t>∆Р</a:t>
            </a:r>
            <a:r>
              <a:rPr lang="en-US" sz="1400" b="1" dirty="0" smtClean="0">
                <a:solidFill>
                  <a:srgbClr val="FF0000"/>
                </a:solidFill>
              </a:rPr>
              <a:t>=</a:t>
            </a:r>
            <a:r>
              <a:rPr lang="en-US" sz="1400" b="1" dirty="0" err="1" smtClean="0">
                <a:solidFill>
                  <a:srgbClr val="FF0000"/>
                </a:solidFill>
              </a:rPr>
              <a:t>const</a:t>
            </a:r>
            <a:endParaRPr lang="ru-RU" sz="1400" b="1" dirty="0">
              <a:solidFill>
                <a:srgbClr val="FF0000"/>
              </a:solidFill>
            </a:endParaRPr>
          </a:p>
        </p:txBody>
      </p:sp>
      <p:sp>
        <p:nvSpPr>
          <p:cNvPr id="27" name="Скругленная прямоугольная выноска 26"/>
          <p:cNvSpPr/>
          <p:nvPr/>
        </p:nvSpPr>
        <p:spPr>
          <a:xfrm>
            <a:off x="1747200" y="4611334"/>
            <a:ext cx="979737" cy="288032"/>
          </a:xfrm>
          <a:prstGeom prst="wedgeRoundRectCallout">
            <a:avLst>
              <a:gd name="adj1" fmla="val 82901"/>
              <a:gd name="adj2" fmla="val 188288"/>
              <a:gd name="adj3" fmla="val 16667"/>
            </a:avLst>
          </a:prstGeom>
          <a:solidFill>
            <a:srgbClr val="00B050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FF0000"/>
                </a:solidFill>
              </a:rPr>
              <a:t>∆Р</a:t>
            </a:r>
            <a:r>
              <a:rPr lang="en-US" sz="1400" b="1" dirty="0" smtClean="0">
                <a:solidFill>
                  <a:srgbClr val="FF0000"/>
                </a:solidFill>
              </a:rPr>
              <a:t>=</a:t>
            </a:r>
            <a:r>
              <a:rPr lang="en-US" sz="1400" b="1" dirty="0" err="1" smtClean="0">
                <a:solidFill>
                  <a:srgbClr val="FF0000"/>
                </a:solidFill>
              </a:rPr>
              <a:t>const</a:t>
            </a:r>
            <a:endParaRPr lang="ru-RU" sz="1400" b="1" dirty="0">
              <a:solidFill>
                <a:srgbClr val="FF0000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123728" y="2280676"/>
            <a:ext cx="491493" cy="157452"/>
          </a:xfrm>
          <a:prstGeom prst="roundRect">
            <a:avLst/>
          </a:prstGeom>
          <a:solidFill>
            <a:srgbClr val="FF0000">
              <a:alpha val="34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2504964" y="5588314"/>
            <a:ext cx="416016" cy="157452"/>
          </a:xfrm>
          <a:prstGeom prst="roundRect">
            <a:avLst/>
          </a:prstGeom>
          <a:solidFill>
            <a:srgbClr val="FF0000">
              <a:alpha val="34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7-конечная звезда 16"/>
          <p:cNvSpPr/>
          <p:nvPr/>
        </p:nvSpPr>
        <p:spPr>
          <a:xfrm>
            <a:off x="2605518" y="6015012"/>
            <a:ext cx="107454" cy="116558"/>
          </a:xfrm>
          <a:prstGeom prst="star7">
            <a:avLst/>
          </a:prstGeom>
          <a:solidFill>
            <a:srgbClr val="FF0000">
              <a:alpha val="67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7-конечная звезда 30"/>
          <p:cNvSpPr/>
          <p:nvPr/>
        </p:nvSpPr>
        <p:spPr>
          <a:xfrm>
            <a:off x="2262020" y="2691921"/>
            <a:ext cx="107454" cy="116558"/>
          </a:xfrm>
          <a:prstGeom prst="star7">
            <a:avLst/>
          </a:prstGeom>
          <a:solidFill>
            <a:srgbClr val="FF0000">
              <a:alpha val="67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135906"/>
            <a:ext cx="3744416" cy="5181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7-конечная звезда 17"/>
          <p:cNvSpPr/>
          <p:nvPr/>
        </p:nvSpPr>
        <p:spPr>
          <a:xfrm>
            <a:off x="5471542" y="2787494"/>
            <a:ext cx="144016" cy="102736"/>
          </a:xfrm>
          <a:prstGeom prst="star7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0" name="Прямая со стрелкой 19"/>
          <p:cNvCxnSpPr>
            <a:endCxn id="18" idx="3"/>
          </p:cNvCxnSpPr>
          <p:nvPr/>
        </p:nvCxnSpPr>
        <p:spPr>
          <a:xfrm>
            <a:off x="3796989" y="2841919"/>
            <a:ext cx="1714515" cy="48312"/>
          </a:xfrm>
          <a:prstGeom prst="straightConnector1">
            <a:avLst/>
          </a:prstGeom>
          <a:ln w="22225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5543550" y="2853123"/>
            <a:ext cx="0" cy="1865119"/>
          </a:xfrm>
          <a:prstGeom prst="straightConnector1">
            <a:avLst/>
          </a:prstGeom>
          <a:ln w="22225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" name="Рисунок 38" descr="https://media.istockphoto.com/photos/businessman-picture-id466677138?k=6&amp;m=466677138&amp;s=612x612&amp;w=0&amp;h=cHqq-uPzybz0kKHqWNJ0eJF92Y4HTsVFgDMfMbfJzV4="/>
          <p:cNvPicPr/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706953"/>
            <a:ext cx="1872208" cy="224157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817136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337" y="4308117"/>
            <a:ext cx="1797238" cy="1797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endParaRPr lang="ru-RU" dirty="0"/>
            </a:p>
          </p:txBody>
        </p:sp>
      </p:grp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10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1" name="Line 14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2" name="Line 15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pic>
        <p:nvPicPr>
          <p:cNvPr id="13" name="Рисунок 12" descr="МОЭ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925217" cy="1080000"/>
          </a:xfrm>
          <a:prstGeom prst="rect">
            <a:avLst/>
          </a:prstGeom>
        </p:spPr>
      </p:pic>
      <p:sp>
        <p:nvSpPr>
          <p:cNvPr id="33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normAutofit/>
          </a:bodyPr>
          <a:lstStyle/>
          <a:p>
            <a:pPr lvl="0" algn="l">
              <a:spcBef>
                <a:spcPts val="0"/>
              </a:spcBef>
              <a:defRPr/>
            </a:pPr>
            <a:r>
              <a:rPr lang="ru-RU" sz="2600" kern="0" dirty="0">
                <a:solidFill>
                  <a:prstClr val="white"/>
                </a:solidFill>
                <a:latin typeface="Arial Narrow" pitchFamily="34" charset="0"/>
              </a:rPr>
              <a:t>4. Подбор оборудования по расходам теплоносителя.</a:t>
            </a:r>
            <a:br>
              <a:rPr lang="ru-RU" sz="2600" kern="0" dirty="0">
                <a:solidFill>
                  <a:prstClr val="white"/>
                </a:solidFill>
                <a:latin typeface="Arial Narrow" pitchFamily="34" charset="0"/>
              </a:rPr>
            </a:br>
            <a:r>
              <a:rPr lang="ru-RU" sz="2200" kern="0" dirty="0">
                <a:solidFill>
                  <a:prstClr val="white"/>
                </a:solidFill>
                <a:latin typeface="Arial Narrow" pitchFamily="34" charset="0"/>
              </a:rPr>
              <a:t>4.7.</a:t>
            </a:r>
            <a:r>
              <a:rPr lang="ru-RU" sz="2200" kern="0" dirty="0" smtClean="0">
                <a:solidFill>
                  <a:prstClr val="white"/>
                </a:solidFill>
                <a:latin typeface="Arial Narrow" pitchFamily="34" charset="0"/>
              </a:rPr>
              <a:t> </a:t>
            </a:r>
            <a:r>
              <a:rPr lang="ru-RU" sz="2200" kern="0" dirty="0">
                <a:solidFill>
                  <a:prstClr val="white"/>
                </a:solidFill>
                <a:latin typeface="Arial Narrow" pitchFamily="34" charset="0"/>
              </a:rPr>
              <a:t>Гидравлический регулятор подпора «до себя».</a:t>
            </a:r>
          </a:p>
        </p:txBody>
      </p:sp>
      <p:sp>
        <p:nvSpPr>
          <p:cNvPr id="34" name="Rectangle 11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/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</a:rPr>
              <a:t>27</a:t>
            </a:r>
          </a:p>
        </p:txBody>
      </p:sp>
      <p:sp>
        <p:nvSpPr>
          <p:cNvPr id="35" name="Rectangle 12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lvl="0">
              <a:defRPr/>
            </a:pPr>
            <a:r>
              <a:rPr lang="ru-RU" kern="0" dirty="0">
                <a:solidFill>
                  <a:schemeClr val="bg1"/>
                </a:solidFill>
                <a:latin typeface="Arial Narrow" pitchFamily="34" charset="0"/>
              </a:rPr>
              <a:t>Конструкция и устройство типового оборудования. Базовый курс.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85819" y="1168553"/>
            <a:ext cx="8424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3366"/>
                </a:solidFill>
                <a:latin typeface="Arial Narrow" pitchFamily="34" charset="0"/>
              </a:rPr>
              <a:t>4.7. </a:t>
            </a:r>
            <a:r>
              <a:rPr lang="ru-RU" b="1" dirty="0">
                <a:solidFill>
                  <a:srgbClr val="003366"/>
                </a:solidFill>
                <a:latin typeface="Arial Narrow" pitchFamily="34" charset="0"/>
              </a:rPr>
              <a:t>Гидравлический регулятор подпора «до себя». 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467543" y="1628800"/>
            <a:ext cx="31908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/>
              <a:t>Схема установки регулятора</a:t>
            </a:r>
          </a:p>
          <a:p>
            <a:pPr algn="ctr"/>
            <a:r>
              <a:rPr lang="ru-RU" dirty="0" smtClean="0"/>
              <a:t>давления «до себя» (подпора)</a:t>
            </a: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337" y="2204864"/>
            <a:ext cx="4230000" cy="21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Скругленный прямоугольник 23"/>
          <p:cNvSpPr/>
          <p:nvPr/>
        </p:nvSpPr>
        <p:spPr>
          <a:xfrm>
            <a:off x="3274881" y="3458864"/>
            <a:ext cx="504056" cy="196100"/>
          </a:xfrm>
          <a:prstGeom prst="roundRect">
            <a:avLst/>
          </a:prstGeom>
          <a:solidFill>
            <a:srgbClr val="FF0000">
              <a:alpha val="34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7-конечная звезда 20"/>
          <p:cNvSpPr/>
          <p:nvPr/>
        </p:nvSpPr>
        <p:spPr>
          <a:xfrm>
            <a:off x="3393916" y="3999083"/>
            <a:ext cx="107454" cy="116558"/>
          </a:xfrm>
          <a:prstGeom prst="star7">
            <a:avLst/>
          </a:prstGeom>
          <a:solidFill>
            <a:srgbClr val="FF0000">
              <a:alpha val="67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435668" y="1646844"/>
            <a:ext cx="4375088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/>
              <a:t>Регулятор </a:t>
            </a:r>
            <a:r>
              <a:rPr lang="ru-RU" sz="1400" dirty="0"/>
              <a:t>давления «до себя» </a:t>
            </a:r>
            <a:r>
              <a:rPr lang="ru-RU" sz="1400" dirty="0" smtClean="0"/>
              <a:t>предназначен </a:t>
            </a:r>
            <a:r>
              <a:rPr lang="ru-RU" sz="1400" dirty="0"/>
              <a:t>для автоматического поддержания заданного давления(подпора) рабочей среды в точке перед собой на каком-либо гидравлическом или пневматическом сопротивлении путем изменения расхода.</a:t>
            </a:r>
          </a:p>
          <a:p>
            <a:pPr algn="just"/>
            <a:endParaRPr lang="ru-RU" sz="1400" dirty="0"/>
          </a:p>
          <a:p>
            <a:pPr algn="just"/>
            <a:r>
              <a:rPr lang="ru-RU" sz="1400" dirty="0"/>
              <a:t>Регулятор давления «до себя» </a:t>
            </a:r>
            <a:r>
              <a:rPr lang="ru-RU" sz="1400" dirty="0" smtClean="0"/>
              <a:t>прямого </a:t>
            </a:r>
            <a:r>
              <a:rPr lang="ru-RU" sz="1400" dirty="0"/>
              <a:t>действия является регулирующим устройством использующим энергию протекающей среды для перемещения регулирующего органа. </a:t>
            </a:r>
            <a:r>
              <a:rPr lang="ru-RU" sz="1400" u="sng" dirty="0"/>
              <a:t>Снятие импульса на исполнительный механизм осуществляется в точке перед регулятором</a:t>
            </a:r>
            <a:r>
              <a:rPr lang="ru-RU" sz="1400" dirty="0"/>
              <a:t>.</a:t>
            </a:r>
          </a:p>
          <a:p>
            <a:pPr algn="just"/>
            <a:endParaRPr lang="ru-RU" sz="1400" dirty="0"/>
          </a:p>
          <a:p>
            <a:pPr algn="just"/>
            <a:r>
              <a:rPr lang="ru-RU" sz="1400" dirty="0"/>
              <a:t>Регулятор давления «до себя» </a:t>
            </a:r>
            <a:r>
              <a:rPr lang="ru-RU" sz="1400" dirty="0" smtClean="0"/>
              <a:t>представляет </a:t>
            </a:r>
            <a:r>
              <a:rPr lang="ru-RU" sz="1400" dirty="0"/>
              <a:t>собой нормально закрытый регулирующий орган, принцип действия которого основан на уравновешивании силы упругой деформации настраиваемой пружины и силы, создаваемой давлением в камере привода.</a:t>
            </a:r>
          </a:p>
        </p:txBody>
      </p:sp>
    </p:spTree>
    <p:extLst>
      <p:ext uri="{BB962C8B-B14F-4D97-AF65-F5344CB8AC3E}">
        <p14:creationId xmlns="" xmlns:p14="http://schemas.microsoft.com/office/powerpoint/2010/main" val="4134022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endParaRPr lang="ru-RU" dirty="0"/>
            </a:p>
          </p:txBody>
        </p:sp>
      </p:grp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10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1" name="Line 14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2" name="Line 15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pic>
        <p:nvPicPr>
          <p:cNvPr id="13" name="Рисунок 12" descr="МОЭК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925217" cy="1080000"/>
          </a:xfrm>
          <a:prstGeom prst="rect">
            <a:avLst/>
          </a:prstGeom>
        </p:spPr>
      </p:pic>
      <p:sp>
        <p:nvSpPr>
          <p:cNvPr id="33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normAutofit/>
          </a:bodyPr>
          <a:lstStyle/>
          <a:p>
            <a:pPr lvl="0" algn="l">
              <a:spcBef>
                <a:spcPts val="0"/>
              </a:spcBef>
              <a:defRPr/>
            </a:pPr>
            <a:r>
              <a:rPr lang="ru-RU" sz="2600" kern="0" dirty="0">
                <a:solidFill>
                  <a:prstClr val="white"/>
                </a:solidFill>
                <a:latin typeface="Arial Narrow" pitchFamily="34" charset="0"/>
              </a:rPr>
              <a:t>4. Подбор оборудования по расходам теплоносителя.</a:t>
            </a:r>
            <a:br>
              <a:rPr lang="ru-RU" sz="2600" kern="0" dirty="0">
                <a:solidFill>
                  <a:prstClr val="white"/>
                </a:solidFill>
                <a:latin typeface="Arial Narrow" pitchFamily="34" charset="0"/>
              </a:rPr>
            </a:br>
            <a:r>
              <a:rPr lang="ru-RU" sz="2200" kern="0" dirty="0" smtClean="0">
                <a:solidFill>
                  <a:prstClr val="white"/>
                </a:solidFill>
                <a:latin typeface="Arial Narrow" pitchFamily="34" charset="0"/>
              </a:rPr>
              <a:t>4.8. КЗР.</a:t>
            </a:r>
            <a:endParaRPr kumimoji="0" lang="ru-RU" sz="26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</a:endParaRPr>
          </a:p>
        </p:txBody>
      </p:sp>
      <p:sp>
        <p:nvSpPr>
          <p:cNvPr id="34" name="Rectangle 11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/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</a:rPr>
              <a:t>28</a:t>
            </a:r>
          </a:p>
        </p:txBody>
      </p:sp>
      <p:sp>
        <p:nvSpPr>
          <p:cNvPr id="35" name="Rectangle 12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lvl="0">
              <a:defRPr/>
            </a:pPr>
            <a:r>
              <a:rPr lang="ru-RU" kern="0" dirty="0">
                <a:solidFill>
                  <a:schemeClr val="bg1"/>
                </a:solidFill>
                <a:latin typeface="Arial Narrow" pitchFamily="34" charset="0"/>
              </a:rPr>
              <a:t>Конструкция и устройство типового оборудования. Базовый курс.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95536" y="1340768"/>
            <a:ext cx="8424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3366"/>
                </a:solidFill>
                <a:latin typeface="Arial Narrow" pitchFamily="34" charset="0"/>
              </a:rPr>
              <a:t>4.8. КЗР. Клапан запорно-регулирующий. </a:t>
            </a:r>
            <a:endParaRPr lang="ru-RU" b="1" dirty="0">
              <a:solidFill>
                <a:srgbClr val="003366"/>
              </a:solidFill>
              <a:latin typeface="Arial Narrow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2163" y="1823346"/>
            <a:ext cx="2692085" cy="4102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804248" y="1837878"/>
            <a:ext cx="223224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/>
              <a:t>1 – корпус </a:t>
            </a:r>
          </a:p>
          <a:p>
            <a:r>
              <a:rPr lang="ru-RU" sz="1200" dirty="0"/>
              <a:t>2 – седло </a:t>
            </a:r>
          </a:p>
          <a:p>
            <a:r>
              <a:rPr lang="ru-RU" sz="1200" dirty="0"/>
              <a:t>3 – затвор </a:t>
            </a:r>
          </a:p>
          <a:p>
            <a:r>
              <a:rPr lang="ru-RU" sz="1200" dirty="0"/>
              <a:t>4 – фланец затворного узла </a:t>
            </a:r>
          </a:p>
          <a:p>
            <a:r>
              <a:rPr lang="ru-RU" sz="1200" dirty="0"/>
              <a:t>5 – узел уплотнительный </a:t>
            </a:r>
          </a:p>
          <a:p>
            <a:r>
              <a:rPr lang="ru-RU" sz="1200" dirty="0"/>
              <a:t>6 – механизм исполнительный прямоходный </a:t>
            </a:r>
          </a:p>
          <a:p>
            <a:r>
              <a:rPr lang="ru-RU" sz="1200" dirty="0"/>
              <a:t>6.1 – гайки упорные регулировки хода </a:t>
            </a:r>
          </a:p>
          <a:p>
            <a:r>
              <a:rPr lang="ru-RU" sz="1200" dirty="0"/>
              <a:t>6.2 – замок штока затвора (сухари с </a:t>
            </a:r>
            <a:r>
              <a:rPr lang="ru-RU" sz="1200" dirty="0" err="1"/>
              <a:t>поджимной</a:t>
            </a:r>
            <a:r>
              <a:rPr lang="ru-RU" sz="1200" dirty="0"/>
              <a:t> гайкой) </a:t>
            </a:r>
          </a:p>
          <a:p>
            <a:r>
              <a:rPr lang="ru-RU" sz="1200" dirty="0"/>
              <a:t>7 – гайка фиксирующая 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251520" y="1710100"/>
            <a:ext cx="374441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/>
              <a:t>Предназначены для регулирования и перекрытия потоков жидкости. Рабочая среда: вода - до 150°С </a:t>
            </a:r>
            <a:r>
              <a:rPr lang="ru-RU" sz="1400" dirty="0" smtClean="0"/>
              <a:t>до </a:t>
            </a:r>
            <a:r>
              <a:rPr lang="ru-RU" sz="1400" dirty="0"/>
              <a:t>1,6 Мпа. </a:t>
            </a:r>
            <a:r>
              <a:rPr lang="ru-RU" sz="1400" dirty="0" smtClean="0"/>
              <a:t>Корпус </a:t>
            </a:r>
            <a:r>
              <a:rPr lang="ru-RU" sz="1400" dirty="0"/>
              <a:t>изготавливается из чугуна. </a:t>
            </a:r>
            <a:r>
              <a:rPr lang="ru-RU" sz="1400" dirty="0" smtClean="0"/>
              <a:t>В </a:t>
            </a:r>
            <a:r>
              <a:rPr lang="ru-RU" sz="1400" dirty="0"/>
              <a:t>состав входит электрический привод – </a:t>
            </a:r>
            <a:r>
              <a:rPr lang="ru-RU" sz="1400" dirty="0" err="1" smtClean="0"/>
              <a:t>электромеханичес</a:t>
            </a:r>
            <a:r>
              <a:rPr lang="ru-RU" sz="1400" dirty="0" smtClean="0"/>
              <a:t>-кий </a:t>
            </a:r>
            <a:r>
              <a:rPr lang="ru-RU" sz="1400" dirty="0"/>
              <a:t>прямоходный </a:t>
            </a:r>
            <a:r>
              <a:rPr lang="ru-RU" sz="1400" dirty="0" smtClean="0"/>
              <a:t>исполнительный </a:t>
            </a:r>
            <a:r>
              <a:rPr lang="ru-RU" sz="1400" dirty="0"/>
              <a:t>механизм с шаговым </a:t>
            </a:r>
            <a:r>
              <a:rPr lang="ru-RU" sz="1400" dirty="0" smtClean="0"/>
              <a:t>электродвигателем (ЭИМ).</a:t>
            </a:r>
          </a:p>
          <a:p>
            <a:pPr algn="just"/>
            <a:r>
              <a:rPr lang="ru-RU" sz="1400" dirty="0"/>
              <a:t>Регулирование потока рабочей среды осуществляется путем перемещения плунжера относительно седла </a:t>
            </a:r>
            <a:r>
              <a:rPr lang="ru-RU" sz="1400" dirty="0" smtClean="0"/>
              <a:t>и изменения </a:t>
            </a:r>
            <a:r>
              <a:rPr lang="ru-RU" sz="1400" dirty="0"/>
              <a:t>тем самым пропускной способности клапана по сигналу, поступающему на ЭИМ. Усилие, </a:t>
            </a:r>
            <a:r>
              <a:rPr lang="ru-RU" sz="1400" dirty="0" smtClean="0"/>
              <a:t>развиваемое ЭИМ</a:t>
            </a:r>
            <a:r>
              <a:rPr lang="ru-RU" sz="1400" dirty="0"/>
              <a:t>, передается на плунжер, который перемещается вверх и вниз, изменяя площадь открытого </a:t>
            </a:r>
            <a:r>
              <a:rPr lang="ru-RU" sz="1400" dirty="0" smtClean="0"/>
              <a:t>проходного отверстия седла. Герметичность </a:t>
            </a:r>
            <a:r>
              <a:rPr lang="ru-RU" sz="1400" dirty="0"/>
              <a:t>клапана относительно внешней среды обеспечивается прокладками и </a:t>
            </a:r>
            <a:r>
              <a:rPr lang="ru-RU" sz="1400" dirty="0" smtClean="0"/>
              <a:t>сальниковым уплотнением</a:t>
            </a:r>
            <a:r>
              <a:rPr lang="ru-RU" sz="1400" dirty="0"/>
              <a:t>.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51520" y="5602404"/>
            <a:ext cx="39604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tx2"/>
                </a:solidFill>
              </a:rPr>
              <a:t>Подбор по номограмме аналогичен гидравлическому регулятору.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4732" y="4437112"/>
            <a:ext cx="2111280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4222397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endParaRPr lang="ru-RU" dirty="0"/>
            </a:p>
          </p:txBody>
        </p:sp>
      </p:grp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10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1" name="Line 14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2" name="Line 15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pic>
        <p:nvPicPr>
          <p:cNvPr id="13" name="Рисунок 12" descr="МОЭК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925217" cy="1080000"/>
          </a:xfrm>
          <a:prstGeom prst="rect">
            <a:avLst/>
          </a:prstGeom>
        </p:spPr>
      </p:pic>
      <p:sp>
        <p:nvSpPr>
          <p:cNvPr id="33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normAutofit/>
          </a:bodyPr>
          <a:lstStyle/>
          <a:p>
            <a:pPr lvl="0" algn="l">
              <a:spcBef>
                <a:spcPts val="0"/>
              </a:spcBef>
              <a:defRPr/>
            </a:pPr>
            <a:r>
              <a:rPr lang="ru-RU" sz="2600" kern="0" dirty="0">
                <a:solidFill>
                  <a:prstClr val="white"/>
                </a:solidFill>
                <a:latin typeface="Arial Narrow" pitchFamily="34" charset="0"/>
              </a:rPr>
              <a:t>4. Подбор оборудования по расходам теплоносителя.</a:t>
            </a:r>
            <a:br>
              <a:rPr lang="ru-RU" sz="2600" kern="0" dirty="0">
                <a:solidFill>
                  <a:prstClr val="white"/>
                </a:solidFill>
                <a:latin typeface="Arial Narrow" pitchFamily="34" charset="0"/>
              </a:rPr>
            </a:br>
            <a:r>
              <a:rPr lang="ru-RU" sz="2200" kern="0" dirty="0" smtClean="0">
                <a:solidFill>
                  <a:prstClr val="white"/>
                </a:solidFill>
                <a:latin typeface="Arial Narrow" pitchFamily="34" charset="0"/>
              </a:rPr>
              <a:t>4.9. Насос.</a:t>
            </a:r>
            <a:endParaRPr kumimoji="0" lang="ru-RU" sz="26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</a:endParaRPr>
          </a:p>
        </p:txBody>
      </p:sp>
      <p:sp>
        <p:nvSpPr>
          <p:cNvPr id="34" name="Rectangle 11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/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</a:rPr>
              <a:t>29</a:t>
            </a:r>
          </a:p>
        </p:txBody>
      </p:sp>
      <p:sp>
        <p:nvSpPr>
          <p:cNvPr id="35" name="Rectangle 12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lvl="0">
              <a:defRPr/>
            </a:pPr>
            <a:r>
              <a:rPr lang="ru-RU" kern="0" dirty="0">
                <a:solidFill>
                  <a:schemeClr val="bg1"/>
                </a:solidFill>
                <a:latin typeface="Arial Narrow" pitchFamily="34" charset="0"/>
              </a:rPr>
              <a:t>Конструкция и устройство типового оборудования. Базовый курс.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95536" y="1168402"/>
            <a:ext cx="8424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3366"/>
                </a:solidFill>
                <a:latin typeface="Arial Narrow" pitchFamily="34" charset="0"/>
              </a:rPr>
              <a:t>4.9. Насос. </a:t>
            </a:r>
            <a:endParaRPr lang="ru-RU" b="1" dirty="0">
              <a:solidFill>
                <a:srgbClr val="003366"/>
              </a:solidFill>
              <a:latin typeface="Arial Narrow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517946"/>
            <a:ext cx="842493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/>
              <a:t>     Центробежные </a:t>
            </a:r>
            <a:r>
              <a:rPr lang="ru-RU" sz="1400" dirty="0"/>
              <a:t>насосы – самые распространенные гидравлические машины, применяемые для водоснабжения, водоотведения и перекачивания различных жидкостей не только в быту, но и в промышленности, строительстве, теплоэнергетике, автомобильной и авиационной технике и т.д. </a:t>
            </a:r>
            <a:endParaRPr lang="ru-RU" sz="1400" dirty="0" smtClean="0"/>
          </a:p>
          <a:p>
            <a:pPr algn="just"/>
            <a:r>
              <a:rPr lang="ru-RU" sz="1400" dirty="0" smtClean="0"/>
              <a:t>     Из </a:t>
            </a:r>
            <a:r>
              <a:rPr lang="ru-RU" sz="1400" dirty="0"/>
              <a:t>самого названия устройства понятно, что поток воды в нем возникает в результате воздействия на жидкое вещество центробежных сил.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235" y="2687497"/>
            <a:ext cx="4954150" cy="3325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5433739" y="2525474"/>
            <a:ext cx="3600400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dirty="0"/>
              <a:t>Рабочее колесо насоса начинает вращаться после наполнения камеры водой. Жидкость поступает к нему через всасывающий патрубок вдоль оси вращения и направляется в канал между лопастями.</a:t>
            </a:r>
          </a:p>
          <a:p>
            <a:pPr algn="just"/>
            <a:r>
              <a:rPr lang="ru-RU" sz="1200" dirty="0"/>
              <a:t>Возникающая при вращении центробежная сила выталкивает жидкость от центра на периферию, так как в центральной части возникает разряжение.</a:t>
            </a:r>
          </a:p>
          <a:p>
            <a:pPr algn="just"/>
            <a:r>
              <a:rPr lang="ru-RU" sz="1200" dirty="0"/>
              <a:t>Создаваемое за счет разряжения давление вытесняет воду с периферийных участков в напорный патрубок и далее в трубопровод.</a:t>
            </a:r>
          </a:p>
          <a:p>
            <a:pPr algn="just"/>
            <a:r>
              <a:rPr lang="ru-RU" sz="1200" dirty="0"/>
              <a:t>Тем временем в область пониженного давления в центре рабочего колеса через всасывающий патрубок устремляется новая порция жидкости, которая точно также выбрасывается на периферию и далее в отвод.</a:t>
            </a:r>
          </a:p>
          <a:p>
            <a:pPr algn="just"/>
            <a:r>
              <a:rPr lang="ru-RU" sz="1200" dirty="0"/>
              <a:t>Таким образом, всасывание и подача жидкости происходит непрерывно вследствие преобразования кинетической энергии потока в потенциальную энергию давления.</a:t>
            </a:r>
          </a:p>
          <a:p>
            <a:pPr algn="just"/>
            <a:endParaRPr lang="ru-RU" dirty="0"/>
          </a:p>
        </p:txBody>
      </p:sp>
      <p:pic>
        <p:nvPicPr>
          <p:cNvPr id="19" name="Рисунок 18" descr="https://www.downloadwallpapers.info/preview/2014/09/14/469117_macho-man_1920x1200_h.jpg"/>
          <p:cNvPicPr/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1451" y="2420888"/>
            <a:ext cx="1346753" cy="7394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378484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endParaRPr lang="ru-RU" dirty="0"/>
            </a:p>
          </p:txBody>
        </p:sp>
      </p:grp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10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1" name="Line 14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2" name="Line 15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pic>
        <p:nvPicPr>
          <p:cNvPr id="13" name="Рисунок 12" descr="МОЭК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925217" cy="1080000"/>
          </a:xfrm>
          <a:prstGeom prst="rect">
            <a:avLst/>
          </a:prstGeom>
        </p:spPr>
      </p:pic>
      <p:sp>
        <p:nvSpPr>
          <p:cNvPr id="33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normAutofit/>
          </a:bodyPr>
          <a:lstStyle/>
          <a:p>
            <a:pPr lvl="0" algn="l">
              <a:spcBef>
                <a:spcPts val="0"/>
              </a:spcBef>
              <a:defRPr/>
            </a:pPr>
            <a:r>
              <a:rPr lang="ru-RU" sz="2600" kern="0" dirty="0">
                <a:solidFill>
                  <a:prstClr val="white"/>
                </a:solidFill>
                <a:latin typeface="Arial Narrow" pitchFamily="34" charset="0"/>
              </a:rPr>
              <a:t>4. Подбор оборудования по расходам теплоносителя.</a:t>
            </a:r>
            <a:br>
              <a:rPr lang="ru-RU" sz="2600" kern="0" dirty="0">
                <a:solidFill>
                  <a:prstClr val="white"/>
                </a:solidFill>
                <a:latin typeface="Arial Narrow" pitchFamily="34" charset="0"/>
              </a:rPr>
            </a:br>
            <a:r>
              <a:rPr lang="ru-RU" sz="2200" kern="0" dirty="0" smtClean="0">
                <a:solidFill>
                  <a:prstClr val="white"/>
                </a:solidFill>
                <a:latin typeface="Arial Narrow" pitchFamily="34" charset="0"/>
              </a:rPr>
              <a:t>4.9. Насос.</a:t>
            </a:r>
            <a:endParaRPr kumimoji="0" lang="ru-RU" sz="26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</a:endParaRPr>
          </a:p>
        </p:txBody>
      </p:sp>
      <p:sp>
        <p:nvSpPr>
          <p:cNvPr id="34" name="Rectangle 11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/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</a:rPr>
              <a:t>30</a:t>
            </a:r>
          </a:p>
        </p:txBody>
      </p:sp>
      <p:sp>
        <p:nvSpPr>
          <p:cNvPr id="35" name="Rectangle 12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lvl="0">
              <a:defRPr/>
            </a:pPr>
            <a:r>
              <a:rPr lang="ru-RU" kern="0" dirty="0">
                <a:solidFill>
                  <a:schemeClr val="bg1"/>
                </a:solidFill>
                <a:latin typeface="Arial Narrow" pitchFamily="34" charset="0"/>
              </a:rPr>
              <a:t>Конструкция и устройство типового оборудования. Базовый курс.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92940"/>
            <a:ext cx="4762500" cy="3895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148064" y="1592940"/>
            <a:ext cx="3572207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b="1" dirty="0"/>
              <a:t>Корпус спиральной формы (1)</a:t>
            </a:r>
            <a:r>
              <a:rPr lang="ru-RU" sz="1400" dirty="0"/>
              <a:t> со всасывающим и нагнетательным патрубками, через которые к устройству подключаются трубопроводы. Он соединяет все элементы насоса в единую гидравлическую машину.</a:t>
            </a:r>
          </a:p>
          <a:p>
            <a:pPr algn="just"/>
            <a:r>
              <a:rPr lang="ru-RU" sz="1400" b="1" dirty="0"/>
              <a:t>Рабочее колесо (2)</a:t>
            </a:r>
            <a:r>
              <a:rPr lang="ru-RU" sz="1400" dirty="0"/>
              <a:t>, состоящее из двух дисков со вставленными между ними лопастями. Они имеют сложную форму, изогнутую в сторону, противоположную направлению вращения колеса.</a:t>
            </a:r>
          </a:p>
          <a:p>
            <a:pPr algn="just"/>
            <a:r>
              <a:rPr lang="ru-RU" sz="1400" b="1" dirty="0"/>
              <a:t>Узел уплотнения вала (3)</a:t>
            </a:r>
            <a:r>
              <a:rPr lang="ru-RU" sz="1400" dirty="0"/>
              <a:t>.</a:t>
            </a:r>
          </a:p>
          <a:p>
            <a:pPr algn="just"/>
            <a:r>
              <a:rPr lang="ru-RU" sz="1400" dirty="0"/>
              <a:t>Сам </a:t>
            </a:r>
            <a:r>
              <a:rPr lang="ru-RU" sz="1400" b="1" dirty="0"/>
              <a:t>вал (4)</a:t>
            </a:r>
            <a:r>
              <a:rPr lang="ru-RU" sz="1400" dirty="0"/>
              <a:t>, на котором жестко закреплено рабочее колесо.</a:t>
            </a:r>
          </a:p>
          <a:p>
            <a:pPr algn="just"/>
            <a:r>
              <a:rPr lang="ru-RU" sz="1400" b="1" dirty="0"/>
              <a:t>Подшипниковая (6) и несущая (7) опоры</a:t>
            </a:r>
            <a:r>
              <a:rPr lang="ru-RU" sz="1400" dirty="0"/>
              <a:t>.</a:t>
            </a:r>
          </a:p>
          <a:p>
            <a:pPr algn="just"/>
            <a:r>
              <a:rPr lang="ru-RU" sz="1400" b="1" dirty="0"/>
              <a:t>Уплотнение масляной камеры подшипников (5)</a:t>
            </a:r>
            <a:r>
              <a:rPr lang="ru-RU" sz="1400" dirty="0"/>
              <a:t>.</a:t>
            </a:r>
          </a:p>
          <a:p>
            <a:pPr algn="just"/>
            <a:r>
              <a:rPr lang="ru-RU" sz="1400" b="1" dirty="0"/>
              <a:t>Глазок для контроля уровня масла в </a:t>
            </a:r>
            <a:r>
              <a:rPr lang="ru-RU" sz="1400" b="1" dirty="0" smtClean="0"/>
              <a:t>камере (8)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041" y="5221356"/>
            <a:ext cx="1378631" cy="1096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863213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2903" y="5000621"/>
            <a:ext cx="1704406" cy="13176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endParaRPr lang="ru-RU" dirty="0"/>
            </a:p>
          </p:txBody>
        </p:sp>
      </p:grp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10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1" name="Line 14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2" name="Line 15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pic>
        <p:nvPicPr>
          <p:cNvPr id="13" name="Рисунок 12" descr="МОЭ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925217" cy="1080000"/>
          </a:xfrm>
          <a:prstGeom prst="rect">
            <a:avLst/>
          </a:prstGeom>
        </p:spPr>
      </p:pic>
      <p:sp>
        <p:nvSpPr>
          <p:cNvPr id="33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normAutofit/>
          </a:bodyPr>
          <a:lstStyle/>
          <a:p>
            <a:pPr lvl="0" algn="l">
              <a:spcBef>
                <a:spcPts val="0"/>
              </a:spcBef>
              <a:defRPr/>
            </a:pPr>
            <a:r>
              <a:rPr lang="ru-RU" sz="2600" kern="0" dirty="0">
                <a:solidFill>
                  <a:prstClr val="white"/>
                </a:solidFill>
                <a:latin typeface="Arial Narrow" pitchFamily="34" charset="0"/>
              </a:rPr>
              <a:t>4. Подбор оборудования по расходам теплоносителя.</a:t>
            </a:r>
            <a:br>
              <a:rPr lang="ru-RU" sz="2600" kern="0" dirty="0">
                <a:solidFill>
                  <a:prstClr val="white"/>
                </a:solidFill>
                <a:latin typeface="Arial Narrow" pitchFamily="34" charset="0"/>
              </a:rPr>
            </a:br>
            <a:r>
              <a:rPr lang="ru-RU" sz="2200" kern="0" dirty="0" smtClean="0">
                <a:solidFill>
                  <a:prstClr val="white"/>
                </a:solidFill>
                <a:latin typeface="Arial Narrow" pitchFamily="34" charset="0"/>
              </a:rPr>
              <a:t>4.9. Насос.</a:t>
            </a:r>
            <a:endParaRPr kumimoji="0" lang="ru-RU" sz="26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</a:endParaRPr>
          </a:p>
        </p:txBody>
      </p:sp>
      <p:sp>
        <p:nvSpPr>
          <p:cNvPr id="34" name="Rectangle 11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/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</a:rPr>
              <a:t>31</a:t>
            </a:r>
          </a:p>
        </p:txBody>
      </p:sp>
      <p:sp>
        <p:nvSpPr>
          <p:cNvPr id="35" name="Rectangle 12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lvl="0">
              <a:defRPr/>
            </a:pPr>
            <a:r>
              <a:rPr lang="ru-RU" kern="0" dirty="0">
                <a:solidFill>
                  <a:schemeClr val="bg1"/>
                </a:solidFill>
                <a:latin typeface="Arial Narrow" pitchFamily="34" charset="0"/>
              </a:rPr>
              <a:t>Конструкция и устройство типового оборудования. Базовый курс.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95536" y="1083836"/>
            <a:ext cx="8424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3366"/>
                </a:solidFill>
                <a:latin typeface="Arial Narrow" pitchFamily="34" charset="0"/>
              </a:rPr>
              <a:t>4.9. Насос. Как подобрать. </a:t>
            </a:r>
            <a:endParaRPr lang="ru-RU" b="1" dirty="0">
              <a:solidFill>
                <a:srgbClr val="003366"/>
              </a:solidFill>
              <a:latin typeface="Arial Narrow" pitchFamily="34" charset="0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5" y="1120972"/>
            <a:ext cx="5115953" cy="38678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00" y="1425419"/>
            <a:ext cx="4536504" cy="3258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69920" y="4968916"/>
            <a:ext cx="84303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u="sng" dirty="0"/>
              <a:t>При выборе циркуляционных насосов</a:t>
            </a:r>
            <a:r>
              <a:rPr lang="ru-RU" sz="1200" dirty="0"/>
              <a:t> для систем отопления и вентиляции, устанавливаемых в соответствии с требованиями п.3.10, следует принимать:</a:t>
            </a:r>
          </a:p>
          <a:p>
            <a:pPr algn="just"/>
            <a:r>
              <a:rPr lang="ru-RU" sz="1200" b="1" dirty="0" smtClean="0"/>
              <a:t>подачу </a:t>
            </a:r>
            <a:r>
              <a:rPr lang="ru-RU" sz="1200" b="1" dirty="0"/>
              <a:t>насоса</a:t>
            </a:r>
            <a:r>
              <a:rPr lang="ru-RU" sz="1200" dirty="0"/>
              <a:t> - по расчетным расходам воды в системе отопления и вентиляции, определенным по </a:t>
            </a:r>
            <a:r>
              <a:rPr lang="ru-RU" sz="1200" dirty="0" smtClean="0"/>
              <a:t>формулам;</a:t>
            </a:r>
            <a:endParaRPr lang="ru-RU" sz="1200" dirty="0"/>
          </a:p>
          <a:p>
            <a:pPr algn="just"/>
            <a:r>
              <a:rPr lang="ru-RU" sz="1200" b="1" dirty="0" smtClean="0"/>
              <a:t>напор</a:t>
            </a:r>
            <a:r>
              <a:rPr lang="ru-RU" sz="1200" dirty="0" smtClean="0"/>
              <a:t> </a:t>
            </a:r>
            <a:r>
              <a:rPr lang="ru-RU" sz="1200" dirty="0"/>
              <a:t>- при установке насосов в ИТП - по сумме потерь давления в водоподогревателях и в системах отопления и вентиляции, а при установке насосов в ЦТП дополнительно следует учитывать потери давления в тепловых сетях от ЦТП до наиболее удаленных ИТП.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395536" y="4619803"/>
            <a:ext cx="273630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G </a:t>
            </a:r>
            <a:r>
              <a:rPr lang="en-US" b="1" dirty="0">
                <a:solidFill>
                  <a:srgbClr val="FF0000"/>
                </a:solidFill>
              </a:rPr>
              <a:t>= </a:t>
            </a:r>
            <a:r>
              <a:rPr lang="en-US" b="1" dirty="0" smtClean="0">
                <a:solidFill>
                  <a:srgbClr val="FF0000"/>
                </a:solidFill>
              </a:rPr>
              <a:t>Q</a:t>
            </a:r>
            <a:r>
              <a:rPr lang="ru-RU" b="1" dirty="0" smtClean="0">
                <a:solidFill>
                  <a:srgbClr val="FF0000"/>
                </a:solidFill>
              </a:rPr>
              <a:t> /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>
                <a:solidFill>
                  <a:srgbClr val="FF0000"/>
                </a:solidFill>
              </a:rPr>
              <a:t>∆</a:t>
            </a:r>
            <a:r>
              <a:rPr lang="en-US" b="1" dirty="0" smtClean="0">
                <a:solidFill>
                  <a:srgbClr val="FF0000"/>
                </a:solidFill>
              </a:rPr>
              <a:t>T</a:t>
            </a:r>
            <a:r>
              <a:rPr lang="ru-RU" b="1" dirty="0" smtClean="0">
                <a:solidFill>
                  <a:srgbClr val="FF0000"/>
                </a:solidFill>
              </a:rPr>
              <a:t> * 1000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55427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endParaRPr lang="ru-RU" dirty="0"/>
            </a:p>
          </p:txBody>
        </p:sp>
      </p:grp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10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1" name="Line 14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2" name="Line 15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pic>
        <p:nvPicPr>
          <p:cNvPr id="13" name="Рисунок 12" descr="МОЭК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925217" cy="1080000"/>
          </a:xfrm>
          <a:prstGeom prst="rect">
            <a:avLst/>
          </a:prstGeom>
        </p:spPr>
      </p:pic>
      <p:sp>
        <p:nvSpPr>
          <p:cNvPr id="33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normAutofit/>
          </a:bodyPr>
          <a:lstStyle/>
          <a:p>
            <a:pPr lvl="0" algn="l">
              <a:spcBef>
                <a:spcPts val="0"/>
              </a:spcBef>
              <a:defRPr/>
            </a:pPr>
            <a:r>
              <a:rPr lang="ru-RU" sz="2600" kern="0" dirty="0">
                <a:solidFill>
                  <a:prstClr val="white"/>
                </a:solidFill>
                <a:latin typeface="Arial Narrow" pitchFamily="34" charset="0"/>
              </a:rPr>
              <a:t>4. Подбор оборудования по расходам теплоносителя.</a:t>
            </a:r>
            <a:br>
              <a:rPr lang="ru-RU" sz="2600" kern="0" dirty="0">
                <a:solidFill>
                  <a:prstClr val="white"/>
                </a:solidFill>
                <a:latin typeface="Arial Narrow" pitchFamily="34" charset="0"/>
              </a:rPr>
            </a:br>
            <a:r>
              <a:rPr lang="ru-RU" sz="2200" kern="0" dirty="0" smtClean="0">
                <a:solidFill>
                  <a:prstClr val="white"/>
                </a:solidFill>
                <a:latin typeface="Arial Narrow" pitchFamily="34" charset="0"/>
              </a:rPr>
              <a:t>4.10. Кожухотрубный теплообменник.</a:t>
            </a:r>
            <a:endParaRPr kumimoji="0" lang="ru-RU" sz="26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</a:endParaRPr>
          </a:p>
        </p:txBody>
      </p:sp>
      <p:sp>
        <p:nvSpPr>
          <p:cNvPr id="34" name="Rectangle 11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/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</a:rPr>
              <a:t>32</a:t>
            </a:r>
          </a:p>
        </p:txBody>
      </p:sp>
      <p:sp>
        <p:nvSpPr>
          <p:cNvPr id="35" name="Rectangle 12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lvl="0">
              <a:defRPr/>
            </a:pPr>
            <a:r>
              <a:rPr lang="ru-RU" kern="0" dirty="0">
                <a:solidFill>
                  <a:schemeClr val="bg1"/>
                </a:solidFill>
                <a:latin typeface="Arial Narrow" pitchFamily="34" charset="0"/>
              </a:rPr>
              <a:t>Конструкция и устройство типового оборудования. Базовый курс.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95536" y="1168402"/>
            <a:ext cx="8424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3366"/>
                </a:solidFill>
                <a:latin typeface="Arial Narrow" pitchFamily="34" charset="0"/>
              </a:rPr>
              <a:t>4.10. </a:t>
            </a:r>
            <a:r>
              <a:rPr lang="ru-RU" b="1" dirty="0">
                <a:solidFill>
                  <a:srgbClr val="003366"/>
                </a:solidFill>
                <a:latin typeface="Arial Narrow" pitchFamily="34" charset="0"/>
              </a:rPr>
              <a:t>Кожухотрубный теплообменник</a:t>
            </a:r>
            <a:r>
              <a:rPr lang="ru-RU" b="1" dirty="0" smtClean="0">
                <a:solidFill>
                  <a:srgbClr val="003366"/>
                </a:solidFill>
                <a:latin typeface="Arial Narrow" pitchFamily="34" charset="0"/>
              </a:rPr>
              <a:t>. </a:t>
            </a:r>
            <a:endParaRPr lang="ru-RU" b="1" dirty="0">
              <a:solidFill>
                <a:srgbClr val="003366"/>
              </a:solidFill>
              <a:latin typeface="Arial Narrow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537734"/>
            <a:ext cx="842493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/>
              <a:t>     В </a:t>
            </a:r>
            <a:r>
              <a:rPr lang="ru-RU" sz="1400" dirty="0"/>
              <a:t>кожухотрубных </a:t>
            </a:r>
            <a:r>
              <a:rPr lang="ru-RU" sz="1400" dirty="0" smtClean="0"/>
              <a:t>водоподогревателях </a:t>
            </a:r>
            <a:r>
              <a:rPr lang="ru-RU" sz="1400" dirty="0"/>
              <a:t>основными конструктивными элементами являются цилиндри­ческий корпус и пучок гладких трубок, размещаемый внутри </a:t>
            </a:r>
            <a:r>
              <a:rPr lang="ru-RU" sz="1400" dirty="0" smtClean="0"/>
              <a:t>корпуса. </a:t>
            </a:r>
            <a:r>
              <a:rPr lang="ru-RU" sz="1400" dirty="0"/>
              <a:t>Один из теплоносителей протекает внутри трубок, другой — в меж­трубном пространстве корпуса. Как внутри трубок, так и в меж­трубном пространстве теплоносители движутся с определенными ско­ростями, обеспечивая активный теплообмен. Такие водоподогреватели получили название скоростных.</a:t>
            </a:r>
          </a:p>
          <a:p>
            <a:pPr algn="just"/>
            <a:r>
              <a:rPr lang="ru-RU" sz="1400" dirty="0" smtClean="0"/>
              <a:t>      Скоростные </a:t>
            </a:r>
            <a:r>
              <a:rPr lang="ru-RU" sz="1400" dirty="0"/>
              <a:t>водоводяные подогреватели, у которых греющая и нагреваемая вода движется навстречу, называют противоточными. Они эффективнее прямоточных, так как обеспечивают большую сред­нюю разность температур и позволяют нагревать воду до более вы­сокой температуры. </a:t>
            </a:r>
            <a:r>
              <a:rPr lang="ru-RU" sz="1400" dirty="0" smtClean="0"/>
              <a:t>Водово­дяные скоростные </a:t>
            </a:r>
            <a:r>
              <a:rPr lang="ru-RU" sz="1400" dirty="0"/>
              <a:t>подгреватели предназначены для систем отопления и горячего водоснабжения.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974" y="3693810"/>
            <a:ext cx="4729106" cy="24398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890789"/>
            <a:ext cx="2597953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44951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3046" y="1484784"/>
            <a:ext cx="5325520" cy="427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0" y="6318250"/>
            <a:ext cx="9144000" cy="539750"/>
            <a:chOff x="0" y="3974"/>
            <a:chExt cx="5760" cy="340"/>
          </a:xfrm>
        </p:grpSpPr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0" y="3974"/>
              <a:ext cx="1220" cy="340"/>
            </a:xfrm>
            <a:prstGeom prst="rect">
              <a:avLst/>
            </a:prstGeom>
            <a:solidFill>
              <a:srgbClr val="0066CC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1224" y="3974"/>
              <a:ext cx="4536" cy="340"/>
            </a:xfrm>
            <a:prstGeom prst="rect">
              <a:avLst/>
            </a:prstGeom>
            <a:solidFill>
              <a:srgbClr val="3399FF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endParaRPr lang="ru-RU" dirty="0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1220" y="3974"/>
              <a:ext cx="0" cy="34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0" tIns="0" rIns="0" bIns="0" anchor="ctr"/>
            <a:lstStyle/>
            <a:p>
              <a:endParaRPr lang="ru-RU" dirty="0"/>
            </a:p>
          </p:txBody>
        </p:sp>
      </p:grp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1936750" cy="1079500"/>
          </a:xfrm>
          <a:prstGeom prst="rect">
            <a:avLst/>
          </a:prstGeom>
          <a:solidFill>
            <a:srgbClr val="0066CC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943100" y="0"/>
            <a:ext cx="7200900" cy="1079500"/>
          </a:xfrm>
          <a:prstGeom prst="rect">
            <a:avLst/>
          </a:prstGeom>
          <a:solidFill>
            <a:srgbClr val="003366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ru-RU" dirty="0"/>
          </a:p>
        </p:txBody>
      </p:sp>
      <p:sp>
        <p:nvSpPr>
          <p:cNvPr id="10" name="Line 9"/>
          <p:cNvSpPr>
            <a:spLocks noChangeShapeType="1"/>
          </p:cNvSpPr>
          <p:nvPr/>
        </p:nvSpPr>
        <p:spPr bwMode="auto">
          <a:xfrm>
            <a:off x="1936750" y="0"/>
            <a:ext cx="0" cy="107950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1" name="Line 14"/>
          <p:cNvSpPr>
            <a:spLocks noChangeShapeType="1"/>
          </p:cNvSpPr>
          <p:nvPr/>
        </p:nvSpPr>
        <p:spPr bwMode="auto">
          <a:xfrm>
            <a:off x="0" y="6315075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sp>
        <p:nvSpPr>
          <p:cNvPr id="12" name="Line 15"/>
          <p:cNvSpPr>
            <a:spLocks noChangeShapeType="1"/>
          </p:cNvSpPr>
          <p:nvPr/>
        </p:nvSpPr>
        <p:spPr bwMode="auto">
          <a:xfrm>
            <a:off x="0" y="1079500"/>
            <a:ext cx="914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ffectLst/>
        </p:spPr>
        <p:txBody>
          <a:bodyPr lIns="0" tIns="0" rIns="0" bIns="0" anchor="ctr"/>
          <a:lstStyle/>
          <a:p>
            <a:endParaRPr lang="ru-RU" dirty="0"/>
          </a:p>
        </p:txBody>
      </p:sp>
      <p:pic>
        <p:nvPicPr>
          <p:cNvPr id="13" name="Рисунок 12" descr="МОЭ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925217" cy="1080000"/>
          </a:xfrm>
          <a:prstGeom prst="rect">
            <a:avLst/>
          </a:prstGeom>
        </p:spPr>
      </p:pic>
      <p:sp>
        <p:nvSpPr>
          <p:cNvPr id="33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2159000" y="0"/>
            <a:ext cx="69850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normAutofit/>
          </a:bodyPr>
          <a:lstStyle/>
          <a:p>
            <a:pPr lvl="0" algn="l">
              <a:spcBef>
                <a:spcPts val="0"/>
              </a:spcBef>
              <a:defRPr/>
            </a:pPr>
            <a:r>
              <a:rPr lang="ru-RU" sz="2600" kern="0" dirty="0">
                <a:solidFill>
                  <a:prstClr val="white"/>
                </a:solidFill>
                <a:latin typeface="Arial Narrow" pitchFamily="34" charset="0"/>
              </a:rPr>
              <a:t>4. Подбор оборудования по расходам теплоносителя.</a:t>
            </a:r>
            <a:br>
              <a:rPr lang="ru-RU" sz="2600" kern="0" dirty="0">
                <a:solidFill>
                  <a:prstClr val="white"/>
                </a:solidFill>
                <a:latin typeface="Arial Narrow" pitchFamily="34" charset="0"/>
              </a:rPr>
            </a:br>
            <a:r>
              <a:rPr lang="ru-RU" sz="2200" kern="0" dirty="0" smtClean="0">
                <a:solidFill>
                  <a:prstClr val="white"/>
                </a:solidFill>
                <a:latin typeface="Arial Narrow" pitchFamily="34" charset="0"/>
              </a:rPr>
              <a:t>4.11. Пластинчатый </a:t>
            </a:r>
            <a:r>
              <a:rPr lang="ru-RU" sz="2200" kern="0" dirty="0">
                <a:solidFill>
                  <a:prstClr val="white"/>
                </a:solidFill>
                <a:latin typeface="Arial Narrow" pitchFamily="34" charset="0"/>
              </a:rPr>
              <a:t>теплообменник.</a:t>
            </a:r>
            <a:endParaRPr kumimoji="0" lang="ru-RU" sz="26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</a:endParaRPr>
          </a:p>
        </p:txBody>
      </p:sp>
      <p:sp>
        <p:nvSpPr>
          <p:cNvPr id="34" name="Rectangle 11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204788" y="6362700"/>
            <a:ext cx="1487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 b="1"/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</a:rPr>
              <a:t>33</a:t>
            </a:r>
          </a:p>
        </p:txBody>
      </p:sp>
      <p:sp>
        <p:nvSpPr>
          <p:cNvPr id="35" name="Rectangle 12"/>
          <p:cNvSpPr>
            <a:spLocks noGrp="1" noChangeArrowheads="1"/>
          </p:cNvSpPr>
          <p:nvPr>
            <p:ph type="ftr" sz="quarter" idx="4294967295"/>
          </p:nvPr>
        </p:nvSpPr>
        <p:spPr bwMode="auto">
          <a:xfrm>
            <a:off x="2144713" y="6362700"/>
            <a:ext cx="67691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lvl="0">
              <a:defRPr/>
            </a:pPr>
            <a:r>
              <a:rPr lang="ru-RU" kern="0" dirty="0">
                <a:solidFill>
                  <a:schemeClr val="bg1"/>
                </a:solidFill>
                <a:latin typeface="Arial Narrow" pitchFamily="34" charset="0"/>
              </a:rPr>
              <a:t>Конструкция и устройство типового оборудования. Базовый курс.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95536" y="1168402"/>
            <a:ext cx="8424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3366"/>
                </a:solidFill>
                <a:latin typeface="Arial Narrow" pitchFamily="34" charset="0"/>
              </a:rPr>
              <a:t>4.11. Пластинчатый теплообменник</a:t>
            </a:r>
            <a:r>
              <a:rPr lang="ru-RU" b="1" dirty="0" smtClean="0">
                <a:solidFill>
                  <a:srgbClr val="003366"/>
                </a:solidFill>
                <a:latin typeface="Arial Narrow" pitchFamily="34" charset="0"/>
              </a:rPr>
              <a:t>. </a:t>
            </a:r>
            <a:endParaRPr lang="ru-RU" b="1" dirty="0">
              <a:solidFill>
                <a:srgbClr val="003366"/>
              </a:solidFill>
              <a:latin typeface="Arial Narrow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628800"/>
            <a:ext cx="3456384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dirty="0" smtClean="0"/>
              <a:t>     Поверхностью </a:t>
            </a:r>
            <a:r>
              <a:rPr lang="ru-RU" sz="1200" dirty="0"/>
              <a:t>теплообмена в этих теплообменниках </a:t>
            </a:r>
            <a:r>
              <a:rPr lang="ru-RU" sz="1200" dirty="0" smtClean="0"/>
              <a:t>являются гофрированные </a:t>
            </a:r>
            <a:r>
              <a:rPr lang="ru-RU" sz="1200" dirty="0"/>
              <a:t>параллельные пластины (см. рис. 3.7), с помощью </a:t>
            </a:r>
            <a:r>
              <a:rPr lang="ru-RU" sz="1200" dirty="0" smtClean="0"/>
              <a:t>которых создается </a:t>
            </a:r>
            <a:r>
              <a:rPr lang="ru-RU" sz="1200" dirty="0"/>
              <a:t>система узких каналов (см. рис. 3.8) шириной 3–6 мм с </a:t>
            </a:r>
            <a:r>
              <a:rPr lang="ru-RU" sz="1200" dirty="0" smtClean="0"/>
              <a:t>волнистыми стенками</a:t>
            </a:r>
            <a:r>
              <a:rPr lang="ru-RU" sz="1200" dirty="0"/>
              <a:t>. Скорость движения жидкости в таких каналах значительна (</a:t>
            </a:r>
            <a:r>
              <a:rPr lang="ru-RU" sz="1200" dirty="0" smtClean="0"/>
              <a:t>1–3м/с</a:t>
            </a:r>
            <a:r>
              <a:rPr lang="ru-RU" sz="1200" dirty="0"/>
              <a:t>), поэтому коэффициенты теплопередачи в </a:t>
            </a:r>
            <a:r>
              <a:rPr lang="ru-RU" sz="1200" dirty="0" smtClean="0"/>
              <a:t>пластинчатых теплообменниках </a:t>
            </a:r>
            <a:r>
              <a:rPr lang="ru-RU" sz="1200" dirty="0"/>
              <a:t>достигают больших значений – до 3000–4000 Вт/(</a:t>
            </a:r>
            <a:r>
              <a:rPr lang="ru-RU" sz="1200" dirty="0" smtClean="0"/>
              <a:t>м2· </a:t>
            </a:r>
            <a:r>
              <a:rPr lang="ru-RU" sz="1200" dirty="0"/>
              <a:t>К) </a:t>
            </a:r>
            <a:r>
              <a:rPr lang="ru-RU" sz="1200" dirty="0" smtClean="0"/>
              <a:t>– при </a:t>
            </a:r>
            <a:r>
              <a:rPr lang="ru-RU" sz="1200" dirty="0"/>
              <a:t>сравнительно невысоких гидравлических </a:t>
            </a:r>
            <a:r>
              <a:rPr lang="ru-RU" sz="1200" dirty="0" smtClean="0"/>
              <a:t>сопротивлениях.</a:t>
            </a:r>
          </a:p>
          <a:p>
            <a:pPr algn="just"/>
            <a:r>
              <a:rPr lang="ru-RU" sz="1200" dirty="0" smtClean="0"/>
              <a:t>     Пластинчатые </a:t>
            </a:r>
            <a:r>
              <a:rPr lang="ru-RU" sz="1200" dirty="0"/>
              <a:t>теплообменники достаточно просты в изготовлении, </a:t>
            </a:r>
            <a:r>
              <a:rPr lang="ru-RU" sz="1200" dirty="0" smtClean="0"/>
              <a:t>их легко </a:t>
            </a:r>
            <a:r>
              <a:rPr lang="ru-RU" sz="1200" dirty="0"/>
              <a:t>разбирать и ремонтировать. Однако герметизация </a:t>
            </a:r>
            <a:r>
              <a:rPr lang="ru-RU" sz="1200" dirty="0" smtClean="0"/>
              <a:t>пластин представляет </a:t>
            </a:r>
            <a:r>
              <a:rPr lang="ru-RU" sz="1200" dirty="0"/>
              <a:t>серьезную проблему. По этой же причине их применение </a:t>
            </a:r>
            <a:r>
              <a:rPr lang="ru-RU" sz="1200" dirty="0" smtClean="0"/>
              <a:t>при высоких </a:t>
            </a:r>
            <a:r>
              <a:rPr lang="ru-RU" sz="1200" dirty="0"/>
              <a:t>давлениях затруднительно.</a:t>
            </a:r>
          </a:p>
        </p:txBody>
      </p:sp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4797152"/>
            <a:ext cx="2506767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479675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ocTrixMasterItem xmlns="10f1db61-9faf-4da9-8b47-1711879bb69f">774</DocTrixMasterItem>
    <ItemOrder xmlns="10f1db61-9faf-4da9-8b47-1711879bb69f">4604</ItemOrder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91008D7D4F88586A9D4EAF8B4AFE4287FFD0" ma:contentTypeVersion="4" ma:contentTypeDescription="Создание документа." ma:contentTypeScope="" ma:versionID="62e24240db96a695d4f1beec77e27ab6">
  <xsd:schema xmlns:xsd="http://www.w3.org/2001/XMLSchema" xmlns:xs="http://www.w3.org/2001/XMLSchema" xmlns:p="http://schemas.microsoft.com/office/2006/metadata/properties" xmlns:ns2="10f1db61-9faf-4da9-8b47-1711879bb69f" targetNamespace="http://schemas.microsoft.com/office/2006/metadata/properties" ma:root="true" ma:fieldsID="d241bce23acd2574c257a78b4b9279bd" ns2:_="">
    <xsd:import namespace="10f1db61-9faf-4da9-8b47-1711879bb69f"/>
    <xsd:element name="properties">
      <xsd:complexType>
        <xsd:sequence>
          <xsd:element name="documentManagement">
            <xsd:complexType>
              <xsd:all>
                <xsd:element ref="ns2:DocTrixMasterItem" minOccurs="0"/>
                <xsd:element ref="ns2:ItemOrde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f1db61-9faf-4da9-8b47-1711879bb69f" elementFormDefault="qualified">
    <xsd:import namespace="http://schemas.microsoft.com/office/2006/documentManagement/types"/>
    <xsd:import namespace="http://schemas.microsoft.com/office/infopath/2007/PartnerControls"/>
    <xsd:element name="DocTrixMasterItem" ma:index="8" nillable="true" ma:displayName="Родительский элемент" ma:list="{e1ba83cf-be5c-473e-9e72-1f605f3f49d4}" ma:internalName="DocTrixMasterItem" ma:readOnly="false" ma:showField="Title">
      <xsd:simpleType>
        <xsd:restriction base="dms:Lookup"/>
      </xsd:simpleType>
    </xsd:element>
    <xsd:element name="ItemOrder" ma:index="9" nillable="true" ma:displayName="Порядок" ma:decimals="0" ma:internalName="ItemOrder" ma:percentage="FALSE">
      <xsd:simpleType>
        <xsd:restriction base="dms:Number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D454B99-8F0B-4577-BD68-75144679A7E9}">
  <ds:schemaRefs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  <ds:schemaRef ds:uri="http://purl.org/dc/elements/1.1/"/>
    <ds:schemaRef ds:uri="http://purl.org/dc/terms/"/>
    <ds:schemaRef ds:uri="10f1db61-9faf-4da9-8b47-1711879bb69f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24D9BA2E-6A5C-4B14-B1CE-016E23A757B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0f1db61-9faf-4da9-8b47-1711879bb69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3B8F350-D413-4B10-A41B-A4FC7383889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16064</TotalTime>
  <Words>1028</Words>
  <Application>Microsoft Office PowerPoint</Application>
  <PresentationFormat>Экран (4:3)</PresentationFormat>
  <Paragraphs>77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4. Подбор оборудования по расходам теплоносителя. 4.6. Гидравлический регулятор перепада давления.</vt:lpstr>
      <vt:lpstr>4. Подбор оборудования по расходам теплоносителя. 4.7. Гидравлический регулятор подпора «до себя».</vt:lpstr>
      <vt:lpstr>4. Подбор оборудования по расходам теплоносителя. 4.8. КЗР.</vt:lpstr>
      <vt:lpstr>4. Подбор оборудования по расходам теплоносителя. 4.9. Насос.</vt:lpstr>
      <vt:lpstr>4. Подбор оборудования по расходам теплоносителя. 4.9. Насос.</vt:lpstr>
      <vt:lpstr>4. Подбор оборудования по расходам теплоносителя. 4.9. Насос.</vt:lpstr>
      <vt:lpstr>4. Подбор оборудования по расходам теплоносителя. 4.10. Кожухотрубный теплообменник.</vt:lpstr>
      <vt:lpstr>4. Подбор оборудования по расходам теплоносителя. 4.11. Пластинчатый теплообменник.</vt:lpstr>
    </vt:vector>
  </TitlesOfParts>
  <Company>mrg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U5200002</dc:creator>
  <cp:lastModifiedBy>Сергей</cp:lastModifiedBy>
  <cp:revision>253</cp:revision>
  <dcterms:created xsi:type="dcterms:W3CDTF">2013-12-11T13:21:55Z</dcterms:created>
  <dcterms:modified xsi:type="dcterms:W3CDTF">2018-12-12T20:07:24Z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0x010191008D7D4F88586A9D4EAF8B4AFE4287FFD0</vt:lpwstr>
  </property>
</Properties>
</file>