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slides/slide229.xml" ContentType="application/vnd.openxmlformats-officedocument.presentationml.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s/slide218.xml" ContentType="application/vnd.openxmlformats-officedocument.presentationml.slide+xml"/>
  <Override PartName="/ppt/slides/slide25.xml" ContentType="application/vnd.openxmlformats-officedocument.presentationml.slide+xml"/>
  <Override PartName="/ppt/slides/slide72.xml" ContentType="application/vnd.openxmlformats-officedocument.presentationml.slide+xml"/>
  <Override PartName="/ppt/slides/slide207.xml" ContentType="application/vnd.openxmlformats-officedocument.presentationml.slid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69.xml" ContentType="application/vnd.openxmlformats-officedocument.presentationml.slide+xml"/>
  <Override PartName="/ppt/slides/slide221.xml" ContentType="application/vnd.openxmlformats-officedocument.presentationml.slide+xml"/>
  <Override PartName="/ppt/tableStyles.xml" ContentType="application/vnd.openxmlformats-officedocument.presentationml.tableStyles+xml"/>
  <Override PartName="/ppt/slides/slide147.xml" ContentType="application/vnd.openxmlformats-officedocument.presentationml.slide+xml"/>
  <Override PartName="/ppt/slides/slide158.xml" ContentType="application/vnd.openxmlformats-officedocument.presentationml.slide+xml"/>
  <Override PartName="/ppt/slides/slide194.xml" ContentType="application/vnd.openxmlformats-officedocument.presentationml.slide+xml"/>
  <Override PartName="/ppt/slides/slide210.xml" ContentType="application/vnd.openxmlformats-officedocument.presentationml.slide+xml"/>
  <Override PartName="/ppt/slides/slide99.xml" ContentType="application/vnd.openxmlformats-officedocument.presentationml.slide+xml"/>
  <Override PartName="/ppt/slides/slide136.xml" ContentType="application/vnd.openxmlformats-officedocument.presentationml.slide+xml"/>
  <Override PartName="/ppt/slides/slide183.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25.xml" ContentType="application/vnd.openxmlformats-officedocument.presentationml.slide+xml"/>
  <Override PartName="/ppt/slides/slide172.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50.xml" ContentType="application/vnd.openxmlformats-officedocument.presentationml.slide+xml"/>
  <Override PartName="/ppt/slides/slide161.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55.xml" ContentType="application/vnd.openxmlformats-officedocument.presentationml.slide+xml"/>
  <Override PartName="/ppt/theme/theme2.xml" ContentType="application/vnd.openxmlformats-officedocument.them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215.xml" ContentType="application/vnd.openxmlformats-officedocument.presentationml.slide+xml"/>
  <Override PartName="/ppt/slides/slide226.xml" ContentType="application/vnd.openxmlformats-officedocument.presentationml.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s/slide199.xml" ContentType="application/vnd.openxmlformats-officedocument.presentationml.slide+xml"/>
  <Override PartName="/ppt/slides/slide204.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s/slide159.xml" ContentType="application/vnd.openxmlformats-officedocument.presentationml.slide+xml"/>
  <Override PartName="/ppt/slides/slide188.xml" ContentType="application/vnd.openxmlformats-officedocument.presentationml.slide+xml"/>
  <Override PartName="/ppt/slides/slide211.xml" ContentType="application/vnd.openxmlformats-officedocument.presentationml.slide+xml"/>
  <Override PartName="/ppt/slides/slide222.xml" ContentType="application/vnd.openxmlformats-officedocument.presentationml.slide+xml"/>
  <Override PartName="/ppt/slides/slide119.xml" ContentType="application/vnd.openxmlformats-officedocument.presentationml.slide+xml"/>
  <Override PartName="/ppt/slides/slide148.xml" ContentType="application/vnd.openxmlformats-officedocument.presentationml.slide+xml"/>
  <Override PartName="/ppt/slides/slide166.xml" ContentType="application/vnd.openxmlformats-officedocument.presentationml.slide+xml"/>
  <Override PartName="/ppt/slides/slide177.xml" ContentType="application/vnd.openxmlformats-officedocument.presentationml.slide+xml"/>
  <Override PartName="/ppt/slides/slide195.xml" ContentType="application/vnd.openxmlformats-officedocument.presentationml.slide+xml"/>
  <Override PartName="/ppt/slides/slide200.xml" ContentType="application/vnd.openxmlformats-officedocument.presentationml.slide+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9.xml" ContentType="application/vnd.openxmlformats-officedocument.presentationml.slide+xml"/>
  <Override PartName="/ppt/slides/slide108.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55.xml" ContentType="application/vnd.openxmlformats-officedocument.presentationml.slide+xml"/>
  <Override PartName="/ppt/slides/slide173.xml" ContentType="application/vnd.openxmlformats-officedocument.presentationml.slide+xml"/>
  <Override PartName="/ppt/slides/slide184.xml" ContentType="application/vnd.openxmlformats-officedocument.presentationml.slide+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slides/slide115.xml" ContentType="application/vnd.openxmlformats-officedocument.presentationml.slide+xml"/>
  <Override PartName="/ppt/slides/slide144.xml" ContentType="application/vnd.openxmlformats-officedocument.presentationml.slide+xml"/>
  <Override PartName="/ppt/slides/slide162.xml" ContentType="application/vnd.openxmlformats-officedocument.presentationml.slide+xml"/>
  <Override PartName="/ppt/slides/slide191.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51.xml" ContentType="application/vnd.openxmlformats-officedocument.presentationml.slide+xml"/>
  <Override PartName="/ppt/slides/slide180.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s/slide140.xml" ContentType="application/vnd.openxmlformats-officedocument.presentationml.slide+xml"/>
  <Override PartName="/ppt/slides/slide209.xml" ContentType="application/vnd.openxmlformats-officedocument.presentationml.slide+xml"/>
  <Override PartName="/ppt/slides/slide227.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slides/slide216.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89.xml" ContentType="application/vnd.openxmlformats-officedocument.presentationml.slide+xml"/>
  <Override PartName="/ppt/slides/slide205.xml" ContentType="application/vnd.openxmlformats-officedocument.presentationml.slide+xml"/>
  <Override PartName="/ppt/slides/slide223.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s/slide149.xml" ContentType="application/vnd.openxmlformats-officedocument.presentationml.slide+xml"/>
  <Override PartName="/ppt/slides/slide178.xml" ContentType="application/vnd.openxmlformats-officedocument.presentationml.slide+xml"/>
  <Override PartName="/ppt/slides/slide196.xml" ContentType="application/vnd.openxmlformats-officedocument.presentationml.slide+xml"/>
  <Override PartName="/ppt/slides/slide212.xml" ContentType="application/vnd.openxmlformats-officedocument.presentationml.slide+xml"/>
  <Override PartName="/ppt/slideLayouts/slideLayout11.xml" ContentType="application/vnd.openxmlformats-officedocument.presentationml.slideLayout+xml"/>
  <Override PartName="/ppt/slides/slide138.xml" ContentType="application/vnd.openxmlformats-officedocument.presentationml.slide+xml"/>
  <Override PartName="/ppt/slides/slide167.xml" ContentType="application/vnd.openxmlformats-officedocument.presentationml.slide+xml"/>
  <Override PartName="/ppt/slides/slide185.xml" ContentType="application/vnd.openxmlformats-officedocument.presentationml.slide+xml"/>
  <Override PartName="/ppt/slides/slide201.xml" ContentType="application/vnd.openxmlformats-officedocument.presentationml.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slides/slide174.xml" ContentType="application/vnd.openxmlformats-officedocument.presentationml.slide+xml"/>
  <Override PartName="/ppt/slides/slide192.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s/slide163.xml" ContentType="application/vnd.openxmlformats-officedocument.presentationml.slide+xml"/>
  <Override PartName="/ppt/slides/slide181.xml" ContentType="application/vnd.openxmlformats-officedocument.presentationml.slide+xml"/>
  <Override PartName="/ppt/slideLayouts/slideLayout9.xml" ContentType="application/vnd.openxmlformats-officedocument.presentationml.slideLayou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slides/slide170.xml" ContentType="application/vnd.openxmlformats-officedocument.presentationml.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s/slide217.xml" ContentType="application/vnd.openxmlformats-officedocument.presentationml.slide+xml"/>
  <Override PartName="/ppt/slides/slide228.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s/slide206.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s/slide213.xml" ContentType="application/vnd.openxmlformats-officedocument.presentationml.slide+xml"/>
  <Override PartName="/ppt/slides/slide224.xml" ContentType="application/vnd.openxmlformats-officedocument.presentationml.slide+xml"/>
  <Override PartName="/ppt/slideLayouts/slideLayout1.xml" ContentType="application/vnd.openxmlformats-officedocument.presentationml.slideLayout+xml"/>
  <Override PartName="/ppt/slides/slide20.xml" ContentType="application/vnd.openxmlformats-officedocument.presentationml.slide+xml"/>
  <Override PartName="/ppt/slides/slide168.xml" ContentType="application/vnd.openxmlformats-officedocument.presentationml.slide+xml"/>
  <Override PartName="/ppt/slides/slide179.xml" ContentType="application/vnd.openxmlformats-officedocument.presentationml.slide+xml"/>
  <Override PartName="/ppt/slides/slide197.xml" ContentType="application/vnd.openxmlformats-officedocument.presentationml.slide+xml"/>
  <Override PartName="/ppt/slides/slide202.xml" ContentType="application/vnd.openxmlformats-officedocument.presentationml.slide+xml"/>
  <Override PartName="/ppt/slides/slide139.xml" ContentType="application/vnd.openxmlformats-officedocument.presentationml.slide+xml"/>
  <Override PartName="/ppt/slides/slide157.xml" ContentType="application/vnd.openxmlformats-officedocument.presentationml.slide+xml"/>
  <Override PartName="/ppt/slides/slide186.xml" ContentType="application/vnd.openxmlformats-officedocument.presentationml.slide+xml"/>
  <Override PartName="/ppt/slides/slide220.xml" ContentType="application/vnd.openxmlformats-officedocument.presentationml.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slides/slide146.xml" ContentType="application/vnd.openxmlformats-officedocument.presentationml.slide+xml"/>
  <Override PartName="/ppt/slides/slide164.xml" ContentType="application/vnd.openxmlformats-officedocument.presentationml.slide+xml"/>
  <Override PartName="/ppt/slides/slide175.xml" ContentType="application/vnd.openxmlformats-officedocument.presentationml.slide+xml"/>
  <Override PartName="/ppt/slides/slide193.xml" ContentType="application/vnd.openxmlformats-officedocument.presentationml.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53.xml" ContentType="application/vnd.openxmlformats-officedocument.presentationml.slide+xml"/>
  <Override PartName="/ppt/slides/slide171.xml" ContentType="application/vnd.openxmlformats-officedocument.presentationml.slide+xml"/>
  <Override PartName="/ppt/slides/slide182.xml" ContentType="application/vnd.openxmlformats-officedocument.presentationml.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slides/slide160.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43.xml" ContentType="application/vnd.openxmlformats-officedocument.presentationml.slide+xml"/>
  <Override PartName="/ppt/slides/slide90.xml" ContentType="application/vnd.openxmlformats-officedocument.presentationml.slide+xml"/>
  <Override PartName="/ppt/slides/slide225.xml" ContentType="application/vnd.openxmlformats-officedocument.presentationml.slide+xml"/>
  <Override PartName="/ppt/theme/theme1.xml" ContentType="application/vnd.openxmlformats-officedocument.theme+xml"/>
  <Override PartName="/ppt/slides/slide32.xml" ContentType="application/vnd.openxmlformats-officedocument.presentationml.slide+xml"/>
  <Override PartName="/ppt/slides/slide214.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slides/slide187.xml" ContentType="application/vnd.openxmlformats-officedocument.presentationml.slide+xml"/>
  <Override PartName="/ppt/slides/slide198.xml" ContentType="application/vnd.openxmlformats-officedocument.presentationml.slide+xml"/>
  <Override PartName="/ppt/slides/slide203.xml" ContentType="application/vnd.openxmlformats-officedocument.presentationml.slide+xml"/>
  <Override PartName="/ppt/slides/slide129.xml" ContentType="application/vnd.openxmlformats-officedocument.presentationml.slide+xml"/>
  <Override PartName="/ppt/slides/slide176.xml" ContentType="application/vnd.openxmlformats-officedocument.presentationml.slide+xml"/>
  <Override PartName="/ppt/slides/slide118.xml" ContentType="application/vnd.openxmlformats-officedocument.presentationml.slide+xml"/>
  <Override PartName="/ppt/slides/slide165.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slides/slide190.xml" ContentType="application/vnd.openxmlformats-officedocument.presentationml.slide+xml"/>
  <Override PartName="/ppt/viewProps.xml" ContentType="application/vnd.openxmlformats-officedocument.presentationml.viewProps+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slides/slide208.xml" ContentType="application/vnd.openxmlformats-officedocument.presentationml.slide+xml"/>
  <Override PartName="/ppt/slides/slide219.xml" ContentType="application/vnd.openxmlformats-officedocument.presentationml.slide+xml"/>
  <Override PartName="/ppt/presProps.xml" ContentType="application/vnd.openxmlformats-officedocument.presentationml.presProps+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96" r:id="rId1"/>
  </p:sldMasterIdLst>
  <p:notesMasterIdLst>
    <p:notesMasterId r:id="rId231"/>
  </p:notesMasterIdLst>
  <p:sldIdLst>
    <p:sldId id="260" r:id="rId2"/>
    <p:sldId id="454" r:id="rId3"/>
    <p:sldId id="455" r:id="rId4"/>
    <p:sldId id="682" r:id="rId5"/>
    <p:sldId id="641" r:id="rId6"/>
    <p:sldId id="683" r:id="rId7"/>
    <p:sldId id="684" r:id="rId8"/>
    <p:sldId id="261" r:id="rId9"/>
    <p:sldId id="268" r:id="rId10"/>
    <p:sldId id="269" r:id="rId11"/>
    <p:sldId id="270" r:id="rId12"/>
    <p:sldId id="434" r:id="rId13"/>
    <p:sldId id="442" r:id="rId14"/>
    <p:sldId id="557" r:id="rId15"/>
    <p:sldId id="643" r:id="rId16"/>
    <p:sldId id="439" r:id="rId17"/>
    <p:sldId id="685" r:id="rId18"/>
    <p:sldId id="440" r:id="rId19"/>
    <p:sldId id="644" r:id="rId20"/>
    <p:sldId id="645" r:id="rId21"/>
    <p:sldId id="686" r:id="rId22"/>
    <p:sldId id="646" r:id="rId23"/>
    <p:sldId id="687" r:id="rId24"/>
    <p:sldId id="458" r:id="rId25"/>
    <p:sldId id="459" r:id="rId26"/>
    <p:sldId id="460" r:id="rId27"/>
    <p:sldId id="461" r:id="rId28"/>
    <p:sldId id="462" r:id="rId29"/>
    <p:sldId id="463" r:id="rId30"/>
    <p:sldId id="464" r:id="rId31"/>
    <p:sldId id="465" r:id="rId32"/>
    <p:sldId id="466" r:id="rId33"/>
    <p:sldId id="467" r:id="rId34"/>
    <p:sldId id="612" r:id="rId35"/>
    <p:sldId id="647" r:id="rId36"/>
    <p:sldId id="648" r:id="rId37"/>
    <p:sldId id="650" r:id="rId38"/>
    <p:sldId id="688" r:id="rId39"/>
    <p:sldId id="690" r:id="rId40"/>
    <p:sldId id="689" r:id="rId41"/>
    <p:sldId id="651" r:id="rId42"/>
    <p:sldId id="474" r:id="rId43"/>
    <p:sldId id="652" r:id="rId44"/>
    <p:sldId id="667" r:id="rId45"/>
    <p:sldId id="668" r:id="rId46"/>
    <p:sldId id="691" r:id="rId47"/>
    <p:sldId id="692" r:id="rId48"/>
    <p:sldId id="693" r:id="rId49"/>
    <p:sldId id="694" r:id="rId50"/>
    <p:sldId id="656" r:id="rId51"/>
    <p:sldId id="657" r:id="rId52"/>
    <p:sldId id="658" r:id="rId53"/>
    <p:sldId id="475" r:id="rId54"/>
    <p:sldId id="481" r:id="rId55"/>
    <p:sldId id="482" r:id="rId56"/>
    <p:sldId id="563" r:id="rId57"/>
    <p:sldId id="723" r:id="rId58"/>
    <p:sldId id="724" r:id="rId59"/>
    <p:sldId id="727" r:id="rId60"/>
    <p:sldId id="558" r:id="rId61"/>
    <p:sldId id="577" r:id="rId62"/>
    <p:sldId id="578" r:id="rId63"/>
    <p:sldId id="613" r:id="rId64"/>
    <p:sldId id="579" r:id="rId65"/>
    <p:sldId id="695" r:id="rId66"/>
    <p:sldId id="725" r:id="rId67"/>
    <p:sldId id="726" r:id="rId68"/>
    <p:sldId id="653" r:id="rId69"/>
    <p:sldId id="703" r:id="rId70"/>
    <p:sldId id="696" r:id="rId71"/>
    <p:sldId id="582" r:id="rId72"/>
    <p:sldId id="697" r:id="rId73"/>
    <p:sldId id="583" r:id="rId74"/>
    <p:sldId id="584" r:id="rId75"/>
    <p:sldId id="585" r:id="rId76"/>
    <p:sldId id="586" r:id="rId77"/>
    <p:sldId id="698" r:id="rId78"/>
    <p:sldId id="699" r:id="rId79"/>
    <p:sldId id="700" r:id="rId80"/>
    <p:sldId id="701" r:id="rId81"/>
    <p:sldId id="588" r:id="rId82"/>
    <p:sldId id="589" r:id="rId83"/>
    <p:sldId id="702" r:id="rId84"/>
    <p:sldId id="640" r:id="rId85"/>
    <p:sldId id="496" r:id="rId86"/>
    <p:sldId id="704" r:id="rId87"/>
    <p:sldId id="526" r:id="rId88"/>
    <p:sldId id="497" r:id="rId89"/>
    <p:sldId id="713" r:id="rId90"/>
    <p:sldId id="714" r:id="rId91"/>
    <p:sldId id="715" r:id="rId92"/>
    <p:sldId id="664" r:id="rId93"/>
    <p:sldId id="503" r:id="rId94"/>
    <p:sldId id="705" r:id="rId95"/>
    <p:sldId id="500" r:id="rId96"/>
    <p:sldId id="706" r:id="rId97"/>
    <p:sldId id="501" r:id="rId98"/>
    <p:sldId id="707" r:id="rId99"/>
    <p:sldId id="593" r:id="rId100"/>
    <p:sldId id="502" r:id="rId101"/>
    <p:sldId id="708" r:id="rId102"/>
    <p:sldId id="709" r:id="rId103"/>
    <p:sldId id="594" r:id="rId104"/>
    <p:sldId id="595" r:id="rId105"/>
    <p:sldId id="596" r:id="rId106"/>
    <p:sldId id="677" r:id="rId107"/>
    <p:sldId id="680" r:id="rId108"/>
    <p:sldId id="611" r:id="rId109"/>
    <p:sldId id="451" r:id="rId110"/>
    <p:sldId id="508" r:id="rId111"/>
    <p:sldId id="386" r:id="rId112"/>
    <p:sldId id="387" r:id="rId113"/>
    <p:sldId id="604" r:id="rId114"/>
    <p:sldId id="605" r:id="rId115"/>
    <p:sldId id="606" r:id="rId116"/>
    <p:sldId id="607" r:id="rId117"/>
    <p:sldId id="608" r:id="rId118"/>
    <p:sldId id="609" r:id="rId119"/>
    <p:sldId id="610" r:id="rId120"/>
    <p:sldId id="602" r:id="rId121"/>
    <p:sldId id="659" r:id="rId122"/>
    <p:sldId id="660" r:id="rId123"/>
    <p:sldId id="669" r:id="rId124"/>
    <p:sldId id="670" r:id="rId125"/>
    <p:sldId id="671" r:id="rId126"/>
    <p:sldId id="672" r:id="rId127"/>
    <p:sldId id="360" r:id="rId128"/>
    <p:sldId id="307" r:id="rId129"/>
    <p:sldId id="509" r:id="rId130"/>
    <p:sldId id="510" r:id="rId131"/>
    <p:sldId id="511" r:id="rId132"/>
    <p:sldId id="308" r:id="rId133"/>
    <p:sldId id="512" r:id="rId134"/>
    <p:sldId id="603" r:id="rId135"/>
    <p:sldId id="517" r:id="rId136"/>
    <p:sldId id="518" r:id="rId137"/>
    <p:sldId id="519" r:id="rId138"/>
    <p:sldId id="398" r:id="rId139"/>
    <p:sldId id="521" r:id="rId140"/>
    <p:sldId id="571" r:id="rId141"/>
    <p:sldId id="522" r:id="rId142"/>
    <p:sldId id="525" r:id="rId143"/>
    <p:sldId id="289" r:id="rId144"/>
    <p:sldId id="313" r:id="rId145"/>
    <p:sldId id="314" r:id="rId146"/>
    <p:sldId id="661" r:id="rId147"/>
    <p:sldId id="662" r:id="rId148"/>
    <p:sldId id="663" r:id="rId149"/>
    <p:sldId id="401" r:id="rId150"/>
    <p:sldId id="402" r:id="rId151"/>
    <p:sldId id="527" r:id="rId152"/>
    <p:sldId id="614" r:id="rId153"/>
    <p:sldId id="529" r:id="rId154"/>
    <p:sldId id="530" r:id="rId155"/>
    <p:sldId id="531" r:id="rId156"/>
    <p:sldId id="532" r:id="rId157"/>
    <p:sldId id="533" r:id="rId158"/>
    <p:sldId id="534" r:id="rId159"/>
    <p:sldId id="404" r:id="rId160"/>
    <p:sldId id="535" r:id="rId161"/>
    <p:sldId id="315" r:id="rId162"/>
    <p:sldId id="615" r:id="rId163"/>
    <p:sldId id="319" r:id="rId164"/>
    <p:sldId id="405" r:id="rId165"/>
    <p:sldId id="597" r:id="rId166"/>
    <p:sldId id="408" r:id="rId167"/>
    <p:sldId id="616" r:id="rId168"/>
    <p:sldId id="718" r:id="rId169"/>
    <p:sldId id="719" r:id="rId170"/>
    <p:sldId id="716" r:id="rId171"/>
    <p:sldId id="538" r:id="rId172"/>
    <p:sldId id="410" r:id="rId173"/>
    <p:sldId id="539" r:id="rId174"/>
    <p:sldId id="406" r:id="rId175"/>
    <p:sldId id="598" r:id="rId176"/>
    <p:sldId id="322" r:id="rId177"/>
    <p:sldId id="407" r:id="rId178"/>
    <p:sldId id="569" r:id="rId179"/>
    <p:sldId id="541" r:id="rId180"/>
    <p:sldId id="542" r:id="rId181"/>
    <p:sldId id="543" r:id="rId182"/>
    <p:sldId id="720" r:id="rId183"/>
    <p:sldId id="721" r:id="rId184"/>
    <p:sldId id="722" r:id="rId185"/>
    <p:sldId id="636" r:id="rId186"/>
    <p:sldId id="548" r:id="rId187"/>
    <p:sldId id="551" r:id="rId188"/>
    <p:sldId id="552" r:id="rId189"/>
    <p:sldId id="553" r:id="rId190"/>
    <p:sldId id="638" r:id="rId191"/>
    <p:sldId id="637" r:id="rId192"/>
    <p:sldId id="312" r:id="rId193"/>
    <p:sldId id="619" r:id="rId194"/>
    <p:sldId id="411" r:id="rId195"/>
    <p:sldId id="326" r:id="rId196"/>
    <p:sldId id="620" r:id="rId197"/>
    <p:sldId id="327" r:id="rId198"/>
    <p:sldId id="328" r:id="rId199"/>
    <p:sldId id="330" r:id="rId200"/>
    <p:sldId id="331" r:id="rId201"/>
    <p:sldId id="332" r:id="rId202"/>
    <p:sldId id="333" r:id="rId203"/>
    <p:sldId id="336" r:id="rId204"/>
    <p:sldId id="335" r:id="rId205"/>
    <p:sldId id="337" r:id="rId206"/>
    <p:sldId id="334" r:id="rId207"/>
    <p:sldId id="339" r:id="rId208"/>
    <p:sldId id="340" r:id="rId209"/>
    <p:sldId id="338" r:id="rId210"/>
    <p:sldId id="342" r:id="rId211"/>
    <p:sldId id="344" r:id="rId212"/>
    <p:sldId id="621" r:id="rId213"/>
    <p:sldId id="346" r:id="rId214"/>
    <p:sldId id="623" r:id="rId215"/>
    <p:sldId id="624" r:id="rId216"/>
    <p:sldId id="622" r:id="rId217"/>
    <p:sldId id="452" r:id="rId218"/>
    <p:sldId id="675" r:id="rId219"/>
    <p:sldId id="625" r:id="rId220"/>
    <p:sldId id="348" r:id="rId221"/>
    <p:sldId id="626" r:id="rId222"/>
    <p:sldId id="357" r:id="rId223"/>
    <p:sldId id="358" r:id="rId224"/>
    <p:sldId id="627" r:id="rId225"/>
    <p:sldId id="628" r:id="rId226"/>
    <p:sldId id="343" r:id="rId227"/>
    <p:sldId id="349" r:id="rId228"/>
    <p:sldId id="673" r:id="rId229"/>
    <p:sldId id="674" r:id="rId23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66"/>
    <a:srgbClr val="C7FD6F"/>
    <a:srgbClr val="FFCC00"/>
    <a:srgbClr val="66FF66"/>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3015" autoAdjust="0"/>
    <p:restoredTop sz="76344" autoAdjust="0"/>
  </p:normalViewPr>
  <p:slideViewPr>
    <p:cSldViewPr>
      <p:cViewPr varScale="1">
        <p:scale>
          <a:sx n="74" d="100"/>
          <a:sy n="74" d="100"/>
        </p:scale>
        <p:origin x="-480" y="-102"/>
      </p:cViewPr>
      <p:guideLst>
        <p:guide orient="horz" pos="2160"/>
        <p:guide pos="2880"/>
      </p:guideLst>
    </p:cSldViewPr>
  </p:slideViewPr>
  <p:outlineViewPr>
    <p:cViewPr>
      <p:scale>
        <a:sx n="33" d="100"/>
        <a:sy n="33" d="100"/>
      </p:scale>
      <p:origin x="48" y="33378"/>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92" Type="http://schemas.openxmlformats.org/officeDocument/2006/relationships/slide" Target="slides/slide191.xml"/><Relationship Id="rId197" Type="http://schemas.openxmlformats.org/officeDocument/2006/relationships/slide" Target="slides/slide196.xml"/><Relationship Id="rId206" Type="http://schemas.openxmlformats.org/officeDocument/2006/relationships/slide" Target="slides/slide205.xml"/><Relationship Id="rId227" Type="http://schemas.openxmlformats.org/officeDocument/2006/relationships/slide" Target="slides/slide226.xml"/><Relationship Id="rId201" Type="http://schemas.openxmlformats.org/officeDocument/2006/relationships/slide" Target="slides/slide200.xml"/><Relationship Id="rId222" Type="http://schemas.openxmlformats.org/officeDocument/2006/relationships/slide" Target="slides/slide221.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slide" Target="slides/slide181.xml"/><Relationship Id="rId187" Type="http://schemas.openxmlformats.org/officeDocument/2006/relationships/slide" Target="slides/slide186.xml"/><Relationship Id="rId217" Type="http://schemas.openxmlformats.org/officeDocument/2006/relationships/slide" Target="slides/slide216.xml"/><Relationship Id="rId1" Type="http://schemas.openxmlformats.org/officeDocument/2006/relationships/slideMaster" Target="slideMasters/slideMaster1.xml"/><Relationship Id="rId6" Type="http://schemas.openxmlformats.org/officeDocument/2006/relationships/slide" Target="slides/slide5.xml"/><Relationship Id="rId212" Type="http://schemas.openxmlformats.org/officeDocument/2006/relationships/slide" Target="slides/slide211.xml"/><Relationship Id="rId233" Type="http://schemas.openxmlformats.org/officeDocument/2006/relationships/viewProps" Target="viewProps.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slide" Target="slides/slide201.xml"/><Relationship Id="rId207" Type="http://schemas.openxmlformats.org/officeDocument/2006/relationships/slide" Target="slides/slide206.xml"/><Relationship Id="rId223" Type="http://schemas.openxmlformats.org/officeDocument/2006/relationships/slide" Target="slides/slide222.xml"/><Relationship Id="rId228" Type="http://schemas.openxmlformats.org/officeDocument/2006/relationships/slide" Target="slides/slide227.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18" Type="http://schemas.openxmlformats.org/officeDocument/2006/relationships/slide" Target="slides/slide217.xml"/><Relationship Id="rId234" Type="http://schemas.openxmlformats.org/officeDocument/2006/relationships/theme" Target="theme/theme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229" Type="http://schemas.openxmlformats.org/officeDocument/2006/relationships/slide" Target="slides/slide228.xml"/><Relationship Id="rId19" Type="http://schemas.openxmlformats.org/officeDocument/2006/relationships/slide" Target="slides/slide18.xml"/><Relationship Id="rId224" Type="http://schemas.openxmlformats.org/officeDocument/2006/relationships/slide" Target="slides/slide223.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slide" Target="slides/slide229.xml"/><Relationship Id="rId235" Type="http://schemas.openxmlformats.org/officeDocument/2006/relationships/tableStyles" Target="tableStyles.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6" Type="http://schemas.openxmlformats.org/officeDocument/2006/relationships/slide" Target="slides/slide25.xml"/><Relationship Id="rId231" Type="http://schemas.openxmlformats.org/officeDocument/2006/relationships/notesMaster" Target="notesMasters/notesMaster1.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presProps" Target="presProps.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26B5F4-EAAD-4FD2-861B-D20B00FB3C0B}" type="datetimeFigureOut">
              <a:rPr lang="ru-RU" smtClean="0"/>
              <a:pPr/>
              <a:t>25.11.2015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E59C54E-6BF4-4DC0-9D11-548E259DBC90}"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B106E36-FD25-4E2D-B0AA-010F637433A0}" type="datetimeFigureOut">
              <a:rPr lang="ru-RU" smtClean="0"/>
              <a:pPr/>
              <a:t>25.11.2015</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25.11.2015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25.11.2015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25.11.2015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25.11.2015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25.11.2015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25.11.2015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25.11.2015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25.11.2015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725C68B6-61C2-468F-89AB-4B9F7531AA68}"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25.11.2015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25.11.2015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B106E36-FD25-4E2D-B0AA-010F637433A0}" type="datetimeFigureOut">
              <a:rPr lang="ru-RU" smtClean="0"/>
              <a:pPr/>
              <a:t>25.11.2015</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25C68B6-61C2-468F-89AB-4B9F7531AA68}"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consultantplus://offline/ref=6C99719B51EC66561A88C5F3A8856A2FB64E0E9863F6123E6084B5FF650732DEDD9E3EBFB915D23816e4K"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consultantplus://offline/ref=6C99719B51EC66561A88C5F3A8856A2FB64E0E9863F6123E6084B5FF650732DEDD9E3EBFB915D23916e7K" TargetMode="External"/><Relationship Id="rId2" Type="http://schemas.openxmlformats.org/officeDocument/2006/relationships/hyperlink" Target="consultantplus://offline/ref=6C99719B51EC66561A88C5F3A8856A2FB346049564F44F3468DDB9FD62086DC9DAD732BEB915D313e9K"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1043;&#1086;&#1088;&#1080;&#1079;&#1086;&#1085;&#1090;&#1072;&#1083;&#1100;&#1085;&#1072;&#1103;%20&#1072;&#1085;&#1082;&#1077;&#1088;&#1085;&#1072;&#1103;%20&#1083;&#1080;&#1085;&#1080;&#1103;.mp4" TargetMode="Externa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8.xml"/></Relationships>
</file>

<file path=ppt/slides/_rels/slide6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8.xml"/></Relationships>
</file>

<file path=ppt/slides/_rels/slide6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8.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8.xml"/></Relationships>
</file>

<file path=ppt/slides/_rels/slide8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8.xml"/></Relationships>
</file>

<file path=ppt/slides/_rels/slide8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8.xml"/></Relationships>
</file>

<file path=ppt/slides/_rels/slide8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consultantplus://offline/ref=6C99719B51EC66561A88C5F3A8856A2FB64E0E9863F6123E6084B5FF650732DEDD9E3EBFB915D23C16e0K" TargetMode="Externa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2.jpeg"/><Relationship Id="rId7" Type="http://schemas.openxmlformats.org/officeDocument/2006/relationships/image" Target="../media/image44.jpeg"/><Relationship Id="rId2" Type="http://schemas.openxmlformats.org/officeDocument/2006/relationships/image" Target="../media/image41.jpeg"/><Relationship Id="rId1" Type="http://schemas.openxmlformats.org/officeDocument/2006/relationships/slideLayout" Target="../slideLayouts/slideLayout1.xml"/><Relationship Id="rId6" Type="http://schemas.openxmlformats.org/officeDocument/2006/relationships/image" Target="../media/image43.jpeg"/><Relationship Id="rId5" Type="http://schemas.openxmlformats.org/officeDocument/2006/relationships/image" Target="../media/image38.jpeg"/><Relationship Id="rId4" Type="http://schemas.openxmlformats.org/officeDocument/2006/relationships/image" Target="../media/image35.jpeg"/></Relationships>
</file>

<file path=ppt/slides/_rels/slide9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8.xml"/></Relationships>
</file>

<file path=ppt/slides/_rels/slide10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9.xml.rels><?xml version="1.0" encoding="UTF-8" standalone="yes"?>
<Relationships xmlns="http://schemas.openxmlformats.org/package/2006/relationships"><Relationship Id="rId2" Type="http://schemas.openxmlformats.org/officeDocument/2006/relationships/hyperlink" Target="consultantplus://offline/ref=6C99719B51EC66561A88C5F3A8856A2FB64E0E9863F6123E6084B5FF650732DEDD9E3EBFB915D23E16e2K" TargetMode="Externa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1.xml"/><Relationship Id="rId4" Type="http://schemas.openxmlformats.org/officeDocument/2006/relationships/image" Target="../media/image68.jpeg"/></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jpeg"/><Relationship Id="rId1" Type="http://schemas.openxmlformats.org/officeDocument/2006/relationships/slideLayout" Target="../slideLayouts/slideLayout1.xml"/><Relationship Id="rId5" Type="http://schemas.openxmlformats.org/officeDocument/2006/relationships/image" Target="../media/image81.png"/><Relationship Id="rId4" Type="http://schemas.openxmlformats.org/officeDocument/2006/relationships/image" Target="../media/image80.png"/></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3" Type="http://schemas.openxmlformats.org/officeDocument/2006/relationships/hyperlink" Target="&#1043;&#1086;&#1088;&#1080;&#1079;&#1086;&#1085;&#1090;&#1072;&#1083;&#1100;&#1085;&#1072;&#1103;%20&#1072;&#1085;&#1082;&#1077;&#1088;&#1085;&#1072;&#1103;%20&#1083;&#1080;&#1085;&#1080;&#1103;.mp4" TargetMode="External"/><Relationship Id="rId2" Type="http://schemas.openxmlformats.org/officeDocument/2006/relationships/hyperlink" Target="consultantplus://offline/ref=6C99719B51EC66561A88C5F3A8856A2FB64E0E9863F6123E6084B5FF650732DEDD9E3EBFB915D23C16eDK" TargetMode="External"/><Relationship Id="rId1" Type="http://schemas.openxmlformats.org/officeDocument/2006/relationships/slideLayout" Target="../slideLayouts/slideLayout1.xml"/><Relationship Id="rId4" Type="http://schemas.openxmlformats.org/officeDocument/2006/relationships/image" Target="../media/image27.jpeg"/></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png"/><Relationship Id="rId1" Type="http://schemas.openxmlformats.org/officeDocument/2006/relationships/slideLayout" Target="../slideLayouts/slideLayout1.xml"/><Relationship Id="rId5" Type="http://schemas.openxmlformats.org/officeDocument/2006/relationships/image" Target="../media/image93.jpeg"/><Relationship Id="rId4" Type="http://schemas.openxmlformats.org/officeDocument/2006/relationships/image" Target="../media/image92.jpeg"/></Relationships>
</file>

<file path=ppt/slides/_rels/slide177.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186.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18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04.jpeg"/><Relationship Id="rId1" Type="http://schemas.openxmlformats.org/officeDocument/2006/relationships/slideLayout" Target="../slideLayouts/slideLayout7.xml"/><Relationship Id="rId4" Type="http://schemas.openxmlformats.org/officeDocument/2006/relationships/image" Target="../media/image105.jpeg"/></Relationships>
</file>

<file path=ppt/slides/_rels/slide188.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106.jpe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89.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190.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7.xml"/></Relationships>
</file>

<file path=ppt/slides/_rels/slide191.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7.xml"/></Relationships>
</file>

<file path=ppt/slides/_rels/slide192.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2" Type="http://schemas.openxmlformats.org/officeDocument/2006/relationships/image" Target="../media/image112.png"/><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image" Target="../media/image114.jpeg"/><Relationship Id="rId1" Type="http://schemas.openxmlformats.org/officeDocument/2006/relationships/slideLayout" Target="../slideLayouts/slideLayout1.xml"/><Relationship Id="rId4" Type="http://schemas.openxmlformats.org/officeDocument/2006/relationships/image" Target="../media/image116.jpeg"/></Relationships>
</file>

<file path=ppt/slides/_rels/slide199.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image" Target="../media/image117.jpeg"/><Relationship Id="rId1" Type="http://schemas.openxmlformats.org/officeDocument/2006/relationships/slideLayout" Target="../slideLayouts/slideLayout1.xml"/><Relationship Id="rId5" Type="http://schemas.openxmlformats.org/officeDocument/2006/relationships/image" Target="../media/image120.jpeg"/><Relationship Id="rId4" Type="http://schemas.openxmlformats.org/officeDocument/2006/relationships/image" Target="../media/image119.jpeg"/></Relationships>
</file>

<file path=ppt/slides/_rels/slide200.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16.jpeg"/><Relationship Id="rId1" Type="http://schemas.openxmlformats.org/officeDocument/2006/relationships/slideLayout" Target="../slideLayouts/slideLayout1.xml"/><Relationship Id="rId5" Type="http://schemas.openxmlformats.org/officeDocument/2006/relationships/image" Target="../media/image124.jpeg"/><Relationship Id="rId4" Type="http://schemas.openxmlformats.org/officeDocument/2006/relationships/image" Target="../media/image123.jpeg"/></Relationships>
</file>

<file path=ppt/slides/_rels/slide203.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jpeg"/><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5.jpeg"/><Relationship Id="rId1" Type="http://schemas.openxmlformats.org/officeDocument/2006/relationships/slideLayout" Target="../slideLayouts/slideLayout1.xml"/><Relationship Id="rId4" Type="http://schemas.openxmlformats.org/officeDocument/2006/relationships/image" Target="../media/image127.jpeg"/></Relationships>
</file>

<file path=ppt/slides/_rels/slide205.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jpeg"/><Relationship Id="rId1" Type="http://schemas.openxmlformats.org/officeDocument/2006/relationships/slideLayout" Target="../slideLayouts/slideLayout1.xml"/><Relationship Id="rId5" Type="http://schemas.openxmlformats.org/officeDocument/2006/relationships/image" Target="../media/image132.png"/><Relationship Id="rId4" Type="http://schemas.openxmlformats.org/officeDocument/2006/relationships/image" Target="../media/image131.png"/></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image" Target="../media/image133.jpeg"/><Relationship Id="rId1" Type="http://schemas.openxmlformats.org/officeDocument/2006/relationships/slideLayout" Target="../slideLayouts/slideLayout1.xml"/><Relationship Id="rId5" Type="http://schemas.openxmlformats.org/officeDocument/2006/relationships/image" Target="../media/image136.jpeg"/><Relationship Id="rId4" Type="http://schemas.openxmlformats.org/officeDocument/2006/relationships/image" Target="../media/image135.jpeg"/></Relationships>
</file>

<file path=ppt/slides/_rels/slide209.xml.rels><?xml version="1.0" encoding="UTF-8" standalone="yes"?>
<Relationships xmlns="http://schemas.openxmlformats.org/package/2006/relationships"><Relationship Id="rId3" Type="http://schemas.openxmlformats.org/officeDocument/2006/relationships/image" Target="../media/image138.jpeg"/><Relationship Id="rId2" Type="http://schemas.openxmlformats.org/officeDocument/2006/relationships/image" Target="../media/image137.jpeg"/><Relationship Id="rId1" Type="http://schemas.openxmlformats.org/officeDocument/2006/relationships/slideLayout" Target="../slideLayouts/slideLayout1.xml"/><Relationship Id="rId4" Type="http://schemas.openxmlformats.org/officeDocument/2006/relationships/image" Target="../media/image139.jpeg"/></Relationships>
</file>

<file path=ppt/slides/_rels/slide210.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image" Target="../media/image140.jpeg"/><Relationship Id="rId1" Type="http://schemas.openxmlformats.org/officeDocument/2006/relationships/slideLayout" Target="../slideLayouts/slideLayout1.xml"/><Relationship Id="rId5" Type="http://schemas.openxmlformats.org/officeDocument/2006/relationships/image" Target="../media/image143.jpeg"/><Relationship Id="rId4" Type="http://schemas.openxmlformats.org/officeDocument/2006/relationships/image" Target="../media/image142.jpeg"/></Relationships>
</file>

<file path=ppt/slides/_rels/slide211.xml.rels><?xml version="1.0" encoding="UTF-8" standalone="yes"?>
<Relationships xmlns="http://schemas.openxmlformats.org/package/2006/relationships"><Relationship Id="rId2" Type="http://schemas.openxmlformats.org/officeDocument/2006/relationships/image" Target="../media/image144.jpeg"/><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3" Type="http://schemas.openxmlformats.org/officeDocument/2006/relationships/image" Target="../media/image145.jpeg"/><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46.png"/></Relationships>
</file>

<file path=ppt/slides/_rels/slide213.xml.rels><?xml version="1.0" encoding="UTF-8" standalone="yes"?>
<Relationships xmlns="http://schemas.openxmlformats.org/package/2006/relationships"><Relationship Id="rId3" Type="http://schemas.openxmlformats.org/officeDocument/2006/relationships/image" Target="../media/image147.jpeg"/><Relationship Id="rId2" Type="http://schemas.openxmlformats.org/officeDocument/2006/relationships/slideLayout" Target="../slideLayouts/slideLayout1.xml"/><Relationship Id="rId1" Type="http://schemas.openxmlformats.org/officeDocument/2006/relationships/vmlDrawing" Target="../drawings/vmlDrawing2.vml"/><Relationship Id="rId4" Type="http://schemas.openxmlformats.org/officeDocument/2006/relationships/image" Target="../media/image148.jpeg"/></Relationships>
</file>

<file path=ppt/slides/_rels/slide214.xml.rels><?xml version="1.0" encoding="UTF-8" standalone="yes"?>
<Relationships xmlns="http://schemas.openxmlformats.org/package/2006/relationships"><Relationship Id="rId2" Type="http://schemas.openxmlformats.org/officeDocument/2006/relationships/image" Target="../media/image149.jpeg"/><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2" Type="http://schemas.openxmlformats.org/officeDocument/2006/relationships/image" Target="../media/image150.jpeg"/><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3" Type="http://schemas.openxmlformats.org/officeDocument/2006/relationships/image" Target="../media/image151.jpeg"/><Relationship Id="rId2" Type="http://schemas.openxmlformats.org/officeDocument/2006/relationships/slideLayout" Target="../slideLayouts/slideLayout1.xml"/><Relationship Id="rId1" Type="http://schemas.openxmlformats.org/officeDocument/2006/relationships/vmlDrawing" Target="../drawings/vmlDrawing3.vml"/><Relationship Id="rId4" Type="http://schemas.openxmlformats.org/officeDocument/2006/relationships/image" Target="../media/image152.jpeg"/></Relationships>
</file>

<file path=ppt/slides/_rels/slide217.xml.rels><?xml version="1.0" encoding="UTF-8" standalone="yes"?>
<Relationships xmlns="http://schemas.openxmlformats.org/package/2006/relationships"><Relationship Id="rId2" Type="http://schemas.openxmlformats.org/officeDocument/2006/relationships/image" Target="../media/image153.png"/><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0.xml.rels><?xml version="1.0" encoding="UTF-8" standalone="yes"?>
<Relationships xmlns="http://schemas.openxmlformats.org/package/2006/relationships"><Relationship Id="rId2" Type="http://schemas.openxmlformats.org/officeDocument/2006/relationships/image" Target="../media/image154.jpeg"/><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2" Type="http://schemas.openxmlformats.org/officeDocument/2006/relationships/image" Target="../media/image155.jpeg"/><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2" Type="http://schemas.openxmlformats.org/officeDocument/2006/relationships/image" Target="../media/image156.jpeg"/><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2" Type="http://schemas.openxmlformats.org/officeDocument/2006/relationships/image" Target="../media/image157.jpeg"/><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2" Type="http://schemas.openxmlformats.org/officeDocument/2006/relationships/image" Target="../media/image158.jpeg"/><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3" Type="http://schemas.openxmlformats.org/officeDocument/2006/relationships/image" Target="../media/image160.jpeg"/><Relationship Id="rId2" Type="http://schemas.openxmlformats.org/officeDocument/2006/relationships/image" Target="../media/image159.jpeg"/><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2" Type="http://schemas.openxmlformats.org/officeDocument/2006/relationships/image" Target="../media/image161.jpeg"/><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3" Type="http://schemas.openxmlformats.org/officeDocument/2006/relationships/image" Target="../media/image163.jpeg"/><Relationship Id="rId2" Type="http://schemas.openxmlformats.org/officeDocument/2006/relationships/image" Target="../media/image162.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3"/>
          <p:cNvSpPr>
            <a:spLocks noGrp="1"/>
          </p:cNvSpPr>
          <p:nvPr>
            <p:ph type="subTitle" idx="1"/>
          </p:nvPr>
        </p:nvSpPr>
        <p:spPr>
          <a:xfrm>
            <a:off x="323528" y="1556792"/>
            <a:ext cx="8429684" cy="4277730"/>
          </a:xfrm>
        </p:spPr>
        <p:txBody>
          <a:bodyPr>
            <a:normAutofit/>
          </a:bodyPr>
          <a:lstStyle/>
          <a:p>
            <a:pPr algn="ctr"/>
            <a:endParaRPr lang="ru-RU" b="1" dirty="0" smtClean="0">
              <a:solidFill>
                <a:schemeClr val="tx1"/>
              </a:solidFill>
            </a:endParaRPr>
          </a:p>
          <a:p>
            <a:pPr lvl="0" algn="ctr"/>
            <a:endParaRPr lang="ru-RU" b="1" u="sng" dirty="0" smtClean="0"/>
          </a:p>
        </p:txBody>
      </p:sp>
      <p:sp>
        <p:nvSpPr>
          <p:cNvPr id="3" name="Скругленный прямоугольник 2"/>
          <p:cNvSpPr/>
          <p:nvPr/>
        </p:nvSpPr>
        <p:spPr>
          <a:xfrm>
            <a:off x="251520" y="692696"/>
            <a:ext cx="8568952" cy="11521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93776" indent="-457200" algn="ctr">
              <a:buClrTx/>
            </a:pPr>
            <a:r>
              <a:rPr lang="ru-RU" sz="4000" b="1" dirty="0" smtClean="0"/>
              <a:t>Организация работ на высоте. </a:t>
            </a:r>
          </a:p>
        </p:txBody>
      </p:sp>
      <p:sp>
        <p:nvSpPr>
          <p:cNvPr id="5" name="Скругленный прямоугольник 4"/>
          <p:cNvSpPr/>
          <p:nvPr/>
        </p:nvSpPr>
        <p:spPr>
          <a:xfrm>
            <a:off x="323528" y="2492896"/>
            <a:ext cx="8496944" cy="30963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93776" indent="-457200" algn="ctr">
              <a:buClrTx/>
            </a:pPr>
            <a:r>
              <a:rPr lang="ru-RU" sz="4400" b="1" u="sng" dirty="0" smtClean="0"/>
              <a:t>Правила по охране труда при работе на высоте </a:t>
            </a:r>
          </a:p>
          <a:p>
            <a:pPr marL="493776" indent="-457200" algn="ctr">
              <a:buClrTx/>
            </a:pPr>
            <a:r>
              <a:rPr lang="ru-RU" sz="2800" i="1" dirty="0" smtClean="0"/>
              <a:t>(Приказ Минтруда России </a:t>
            </a:r>
          </a:p>
          <a:p>
            <a:pPr marL="493776" indent="-457200" algn="ctr">
              <a:buClrTx/>
            </a:pPr>
            <a:r>
              <a:rPr lang="ru-RU" sz="2800" i="1" dirty="0" smtClean="0"/>
              <a:t>от 28.03.2014 N 155н)</a:t>
            </a:r>
            <a:endParaRPr lang="ru-RU" sz="2800" b="1" i="1" u="sng" dirty="0" smtClean="0"/>
          </a:p>
        </p:txBody>
      </p:sp>
      <p:sp>
        <p:nvSpPr>
          <p:cNvPr id="8" name="Скругленный прямоугольник 7"/>
          <p:cNvSpPr/>
          <p:nvPr/>
        </p:nvSpPr>
        <p:spPr>
          <a:xfrm>
            <a:off x="6228184" y="5085184"/>
            <a:ext cx="2736304" cy="1584176"/>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u="sng" dirty="0" smtClean="0">
                <a:solidFill>
                  <a:srgbClr val="C00000"/>
                </a:solidFill>
              </a:rPr>
              <a:t>Введены </a:t>
            </a:r>
          </a:p>
          <a:p>
            <a:pPr algn="ctr"/>
            <a:r>
              <a:rPr lang="ru-RU" sz="2400" b="1" u="sng" dirty="0" smtClean="0">
                <a:solidFill>
                  <a:srgbClr val="C00000"/>
                </a:solidFill>
              </a:rPr>
              <a:t>с 06.05.2015 </a:t>
            </a:r>
            <a:r>
              <a:rPr lang="ru-RU" sz="2000" b="1" dirty="0" smtClean="0">
                <a:solidFill>
                  <a:srgbClr val="C00000"/>
                </a:solidFill>
              </a:rPr>
              <a:t>Изменения</a:t>
            </a:r>
            <a:r>
              <a:rPr lang="ru-RU" sz="2400" b="1" dirty="0" smtClean="0">
                <a:solidFill>
                  <a:srgbClr val="C00000"/>
                </a:solidFill>
              </a:rPr>
              <a:t> </a:t>
            </a:r>
          </a:p>
          <a:p>
            <a:pPr algn="ctr"/>
            <a:r>
              <a:rPr lang="ru-RU" sz="2400" b="1" dirty="0" smtClean="0">
                <a:solidFill>
                  <a:srgbClr val="C00000"/>
                </a:solidFill>
              </a:rPr>
              <a:t>с 04.08.2015</a:t>
            </a:r>
            <a:endParaRPr lang="ru-RU" sz="2400" b="1" dirty="0">
              <a:solidFill>
                <a:srgbClr val="C000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8"/>
          <p:cNvSpPr>
            <a:spLocks noGrp="1"/>
          </p:cNvSpPr>
          <p:nvPr>
            <p:ph type="title"/>
          </p:nvPr>
        </p:nvSpPr>
        <p:spPr>
          <a:xfrm>
            <a:off x="457200" y="-171400"/>
            <a:ext cx="8229600" cy="936104"/>
          </a:xfrm>
        </p:spPr>
        <p:txBody>
          <a:bodyPr>
            <a:normAutofit/>
          </a:bodyPr>
          <a:lstStyle/>
          <a:p>
            <a:pPr algn="ctr"/>
            <a:r>
              <a:rPr lang="ru-RU" b="1" dirty="0" smtClean="0">
                <a:solidFill>
                  <a:srgbClr val="002060"/>
                </a:solidFill>
              </a:rPr>
              <a:t>РАБОТА НА ВЫСОТЕ</a:t>
            </a:r>
            <a:endParaRPr lang="ru-RU" dirty="0"/>
          </a:p>
        </p:txBody>
      </p:sp>
      <p:pic>
        <p:nvPicPr>
          <p:cNvPr id="142338" name="Picture 2"/>
          <p:cNvPicPr>
            <a:picLocks noGrp="1" noChangeAspect="1" noChangeArrowheads="1"/>
          </p:cNvPicPr>
          <p:nvPr>
            <p:ph sz="half" idx="1"/>
          </p:nvPr>
        </p:nvPicPr>
        <p:blipFill>
          <a:blip r:embed="rId2" cstate="print"/>
          <a:srcRect/>
          <a:stretch>
            <a:fillRect/>
          </a:stretch>
        </p:blipFill>
        <p:spPr bwMode="auto">
          <a:xfrm>
            <a:off x="179513" y="764704"/>
            <a:ext cx="4248472" cy="5904656"/>
          </a:xfrm>
          <a:prstGeom prst="rect">
            <a:avLst/>
          </a:prstGeom>
          <a:noFill/>
          <a:ln w="9525">
            <a:noFill/>
            <a:miter lim="800000"/>
            <a:headEnd/>
            <a:tailEnd/>
          </a:ln>
        </p:spPr>
      </p:pic>
      <p:pic>
        <p:nvPicPr>
          <p:cNvPr id="13" name="Picture 3"/>
          <p:cNvPicPr>
            <a:picLocks noGrp="1" noChangeAspect="1" noChangeArrowheads="1"/>
          </p:cNvPicPr>
          <p:nvPr>
            <p:ph sz="half" idx="2"/>
          </p:nvPr>
        </p:nvPicPr>
        <p:blipFill>
          <a:blip r:embed="rId3" cstate="print"/>
          <a:srcRect/>
          <a:stretch>
            <a:fillRect/>
          </a:stretch>
        </p:blipFill>
        <p:spPr bwMode="auto">
          <a:xfrm>
            <a:off x="4572000" y="836712"/>
            <a:ext cx="4320479" cy="583264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908720"/>
          </a:xfrm>
        </p:spPr>
        <p:txBody>
          <a:bodyPr/>
          <a:lstStyle/>
          <a:p>
            <a:pPr algn="ctr"/>
            <a:r>
              <a:rPr lang="ru-RU" b="1" dirty="0" smtClean="0">
                <a:solidFill>
                  <a:srgbClr val="002060"/>
                </a:solidFill>
              </a:rPr>
              <a:t>РАБОТА НА ВЫСОТЕ</a:t>
            </a:r>
            <a:endParaRPr lang="ru-RU" dirty="0"/>
          </a:p>
        </p:txBody>
      </p:sp>
      <p:pic>
        <p:nvPicPr>
          <p:cNvPr id="8" name="Picture 2"/>
          <p:cNvPicPr>
            <a:picLocks noChangeAspect="1" noChangeArrowheads="1"/>
          </p:cNvPicPr>
          <p:nvPr/>
        </p:nvPicPr>
        <p:blipFill>
          <a:blip r:embed="rId2" cstate="print"/>
          <a:srcRect/>
          <a:stretch>
            <a:fillRect/>
          </a:stretch>
        </p:blipFill>
        <p:spPr bwMode="auto">
          <a:xfrm>
            <a:off x="4572000" y="908720"/>
            <a:ext cx="4320480" cy="5760640"/>
          </a:xfrm>
          <a:prstGeom prst="rect">
            <a:avLst/>
          </a:prstGeom>
          <a:noFill/>
          <a:ln w="9525">
            <a:noFill/>
            <a:miter lim="800000"/>
            <a:headEnd/>
            <a:tailEnd/>
          </a:ln>
          <a:effectLst/>
        </p:spPr>
      </p:pic>
      <p:pic>
        <p:nvPicPr>
          <p:cNvPr id="11" name="Picture 2" descr="H:\РАБОТА НА ВЫСОТЕ\ФОТО высота\STA_ST731000_AH0530_IN01Eoq_enlxn_enl.jpg"/>
          <p:cNvPicPr>
            <a:picLocks noGrp="1" noChangeAspect="1" noChangeArrowheads="1"/>
          </p:cNvPicPr>
          <p:nvPr>
            <p:ph sz="half" idx="1"/>
          </p:nvPr>
        </p:nvPicPr>
        <p:blipFill>
          <a:blip r:embed="rId3" cstate="print"/>
          <a:srcRect/>
          <a:stretch>
            <a:fillRect/>
          </a:stretch>
        </p:blipFill>
        <p:spPr bwMode="auto">
          <a:xfrm>
            <a:off x="323528" y="836712"/>
            <a:ext cx="4104455" cy="5832648"/>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екст 5"/>
          <p:cNvSpPr>
            <a:spLocks noGrp="1"/>
          </p:cNvSpPr>
          <p:nvPr>
            <p:ph type="body" idx="2"/>
          </p:nvPr>
        </p:nvSpPr>
        <p:spPr>
          <a:xfrm>
            <a:off x="251520" y="260648"/>
            <a:ext cx="4032448" cy="6336704"/>
          </a:xfrm>
          <a:solidFill>
            <a:srgbClr val="FFC000"/>
          </a:solidFill>
        </p:spPr>
        <p:txBody>
          <a:bodyPr>
            <a:normAutofit lnSpcReduction="10000"/>
          </a:bodyPr>
          <a:lstStyle/>
          <a:p>
            <a:r>
              <a:rPr lang="ru-RU" sz="2000" b="1" dirty="0" smtClean="0"/>
              <a:t>При падении с высоты НАИБОЛЕЕ ХАРАКТЕРНЫ переломы пяточных костей, позвоночника, таза, нижних конечностей (приземление на ноги), переломы свода черепа, шейного отдела позвоночника (приземление на голову), множественные переломы ребер, переломы позвоночника, верхних конечностей (приземление на бок и на спину). Одновременно с костной травмой могут быть тяжелые закрытые повреждения внутренних органов (разрыв аорты, печени, отрыв желчного пузыря, разрыв селезенки и т.д.). Как правило, быстро развивается картина травматического шока</a:t>
            </a:r>
            <a:r>
              <a:rPr lang="ru-RU" sz="1800" b="1" dirty="0" smtClean="0"/>
              <a:t>. </a:t>
            </a:r>
          </a:p>
          <a:p>
            <a:endParaRPr lang="ru-RU" dirty="0"/>
          </a:p>
        </p:txBody>
      </p:sp>
      <p:sp>
        <p:nvSpPr>
          <p:cNvPr id="5" name="Содержимое 4"/>
          <p:cNvSpPr>
            <a:spLocks noGrp="1"/>
          </p:cNvSpPr>
          <p:nvPr>
            <p:ph sz="half" idx="1"/>
          </p:nvPr>
        </p:nvSpPr>
        <p:spPr>
          <a:xfrm>
            <a:off x="4355976" y="0"/>
            <a:ext cx="4608512" cy="6858000"/>
          </a:xfrm>
          <a:solidFill>
            <a:srgbClr val="FFFF00"/>
          </a:solidFill>
        </p:spPr>
        <p:txBody>
          <a:bodyPr>
            <a:normAutofit fontScale="25000" lnSpcReduction="20000"/>
          </a:bodyPr>
          <a:lstStyle/>
          <a:p>
            <a:endParaRPr lang="ru-RU" sz="5100" dirty="0" smtClean="0"/>
          </a:p>
          <a:p>
            <a:r>
              <a:rPr lang="ru-RU" sz="11200" b="1" dirty="0" smtClean="0"/>
              <a:t>В 2014 году падение пострадавшего с высоты составило </a:t>
            </a:r>
          </a:p>
          <a:p>
            <a:pPr>
              <a:buNone/>
            </a:pPr>
            <a:r>
              <a:rPr lang="ru-RU" sz="12800" b="1" u="sng" dirty="0" smtClean="0">
                <a:solidFill>
                  <a:srgbClr val="C00000"/>
                </a:solidFill>
              </a:rPr>
              <a:t>30,7 %  </a:t>
            </a:r>
            <a:r>
              <a:rPr lang="ru-RU" sz="11200" b="1" dirty="0" smtClean="0"/>
              <a:t>от общего количества несчастных случаев на производстве с тяжелыми последствиями.</a:t>
            </a:r>
            <a:endParaRPr lang="ru-RU" dirty="0" smtClean="0"/>
          </a:p>
          <a:p>
            <a:pPr>
              <a:buNone/>
            </a:pPr>
            <a:endParaRPr lang="ru-RU" dirty="0" smtClean="0"/>
          </a:p>
          <a:p>
            <a:pPr algn="ctr">
              <a:buNone/>
            </a:pPr>
            <a:r>
              <a:rPr lang="ru-RU" sz="12800" b="1" i="1" u="sng" dirty="0" smtClean="0">
                <a:solidFill>
                  <a:srgbClr val="002060"/>
                </a:solidFill>
              </a:rPr>
              <a:t>Вспомним критерии работ на высоте.</a:t>
            </a:r>
          </a:p>
          <a:p>
            <a:pPr algn="ctr">
              <a:buNone/>
            </a:pPr>
            <a:r>
              <a:rPr lang="ru-RU" sz="12800" b="1" i="1" u="sng" dirty="0" smtClean="0">
                <a:solidFill>
                  <a:srgbClr val="002060"/>
                </a:solidFill>
              </a:rPr>
              <a:t>Какие нормативные документы регламентировали эти работы до мая 2015 года?</a:t>
            </a:r>
            <a:endParaRPr lang="ru-RU" sz="12800" i="1" u="sng" dirty="0" smtClean="0">
              <a:solidFill>
                <a:srgbClr val="00206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214282" y="214290"/>
            <a:ext cx="6286544" cy="16584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r>
              <a:rPr lang="ru-RU" sz="2800" b="1" dirty="0" smtClean="0"/>
              <a:t>Работы на высоте – </a:t>
            </a:r>
            <a:br>
              <a:rPr lang="ru-RU" sz="2800" b="1" dirty="0" smtClean="0"/>
            </a:br>
            <a:r>
              <a:rPr lang="ru-RU" sz="2800" b="1" dirty="0" smtClean="0"/>
              <a:t>работы повышенной опасности!</a:t>
            </a:r>
            <a:endParaRPr lang="ru-RU" sz="2800" b="1" dirty="0"/>
          </a:p>
        </p:txBody>
      </p:sp>
      <p:sp>
        <p:nvSpPr>
          <p:cNvPr id="5" name="Содержимое 4"/>
          <p:cNvSpPr>
            <a:spLocks noGrp="1"/>
          </p:cNvSpPr>
          <p:nvPr>
            <p:ph idx="1"/>
          </p:nvPr>
        </p:nvSpPr>
        <p:spPr>
          <a:xfrm>
            <a:off x="179512" y="2060848"/>
            <a:ext cx="4104456" cy="438912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algn="ctr">
              <a:buNone/>
            </a:pPr>
            <a:r>
              <a:rPr lang="ru-RU" sz="2800" b="1" dirty="0" smtClean="0">
                <a:solidFill>
                  <a:srgbClr val="C00000"/>
                </a:solidFill>
              </a:rPr>
              <a:t>ПОЛОЖЕНИЕ</a:t>
            </a:r>
          </a:p>
          <a:p>
            <a:pPr algn="ctr">
              <a:buNone/>
            </a:pPr>
            <a:r>
              <a:rPr lang="ru-RU" sz="2800" b="1" dirty="0" smtClean="0">
                <a:solidFill>
                  <a:srgbClr val="C00000"/>
                </a:solidFill>
              </a:rPr>
              <a:t>Работы с повышенной опасностью</a:t>
            </a:r>
          </a:p>
          <a:p>
            <a:pPr algn="ctr">
              <a:buNone/>
            </a:pPr>
            <a:r>
              <a:rPr lang="ru-RU" sz="2800" b="1" dirty="0" smtClean="0">
                <a:solidFill>
                  <a:srgbClr val="C00000"/>
                </a:solidFill>
              </a:rPr>
              <a:t>Организация проведения </a:t>
            </a:r>
          </a:p>
          <a:p>
            <a:pPr algn="ctr">
              <a:buNone/>
            </a:pPr>
            <a:r>
              <a:rPr lang="ru-RU" sz="2800" b="1" dirty="0" smtClean="0">
                <a:solidFill>
                  <a:srgbClr val="C00000"/>
                </a:solidFill>
              </a:rPr>
              <a:t>ПОТ Р О-14000-005-98  </a:t>
            </a:r>
          </a:p>
          <a:p>
            <a:pPr algn="ctr">
              <a:buNone/>
            </a:pPr>
            <a:r>
              <a:rPr lang="ru-RU" sz="2400" b="1" dirty="0" smtClean="0">
                <a:solidFill>
                  <a:srgbClr val="C00000"/>
                </a:solidFill>
              </a:rPr>
              <a:t>17. Требования безопасности при работе на высоте</a:t>
            </a:r>
          </a:p>
          <a:p>
            <a:pPr algn="ctr"/>
            <a:endParaRPr lang="ru-RU" sz="1600" b="1" u="sng" dirty="0" smtClean="0">
              <a:solidFill>
                <a:srgbClr val="C00000"/>
              </a:solidFill>
            </a:endParaRPr>
          </a:p>
        </p:txBody>
      </p:sp>
      <p:sp>
        <p:nvSpPr>
          <p:cNvPr id="420865" name="Rectangle 1"/>
          <p:cNvSpPr>
            <a:spLocks noChangeArrowheads="1"/>
          </p:cNvSpPr>
          <p:nvPr/>
        </p:nvSpPr>
        <p:spPr bwMode="auto">
          <a:xfrm>
            <a:off x="4427984" y="2329954"/>
            <a:ext cx="4536504" cy="40934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17.1.1. К работам на высоте относятся работы, при выполнении которых работник находится выше 1 м от пола, перекрытия, рабочего настила, и для их производства должны устраиваться леса и подмости.</a:t>
            </a:r>
            <a:endParaRPr kumimoji="0" lang="ru-RU" sz="2000"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17.1.2. К верхолазным работам относятся работы, при выполнении которых работник находится на высоте более 5 м от пола, перекрытия, рабочего настила.</a:t>
            </a:r>
            <a:endParaRPr kumimoji="0" lang="ru-RU" sz="2000" b="1" i="0" u="none" strike="noStrike" cap="none" normalizeH="0" baseline="0" dirty="0" smtClean="0">
              <a:ln>
                <a:noFill/>
              </a:ln>
              <a:solidFill>
                <a:schemeClr val="tx1"/>
              </a:solidFill>
              <a:effectLst/>
              <a:latin typeface="Arial" pitchFamily="34" charset="0"/>
              <a:cs typeface="Arial" pitchFamily="34" charset="0"/>
            </a:endParaRPr>
          </a:p>
        </p:txBody>
      </p:sp>
      <p:sp>
        <p:nvSpPr>
          <p:cNvPr id="6" name="Скругленный прямоугольник 5"/>
          <p:cNvSpPr/>
          <p:nvPr/>
        </p:nvSpPr>
        <p:spPr>
          <a:xfrm>
            <a:off x="4643438" y="188640"/>
            <a:ext cx="4500562" cy="954344"/>
          </a:xfrm>
          <a:prstGeom prst="roundRect">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ru-RU" sz="2800" b="1" dirty="0" smtClean="0">
                <a:solidFill>
                  <a:schemeClr val="tx1">
                    <a:lumMod val="75000"/>
                    <a:lumOff val="25000"/>
                  </a:schemeClr>
                </a:solidFill>
              </a:rPr>
              <a:t>ПОТ Р О-14000-005-98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571612"/>
            <a:ext cx="8229600" cy="4752988"/>
          </a:xfrm>
        </p:spPr>
        <p:txBody>
          <a:bodyPr>
            <a:normAutofit fontScale="77500" lnSpcReduction="20000"/>
          </a:bodyPr>
          <a:lstStyle/>
          <a:p>
            <a:r>
              <a:rPr lang="ru-RU" sz="3200" b="1" dirty="0" smtClean="0"/>
              <a:t>&lt;*&gt; К работам на высоте относятся работы, при выполнении которых работник находится на расстоянии </a:t>
            </a:r>
            <a:r>
              <a:rPr lang="ru-RU" sz="3200" b="1" u="sng" dirty="0" smtClean="0"/>
              <a:t>менее 2 м от </a:t>
            </a:r>
            <a:r>
              <a:rPr lang="ru-RU" sz="3200" b="1" u="sng" dirty="0" err="1" smtClean="0"/>
              <a:t>неогражденных</a:t>
            </a:r>
            <a:r>
              <a:rPr lang="ru-RU" sz="3200" b="1" u="sng" dirty="0" smtClean="0"/>
              <a:t> перепадов по высоте 1,3 м и более</a:t>
            </a:r>
            <a:r>
              <a:rPr lang="ru-RU" sz="3200" b="1" dirty="0" smtClean="0"/>
              <a:t>. При невозможности устройства ограждений работы должны выполняться с применением </a:t>
            </a:r>
            <a:r>
              <a:rPr lang="ru-RU" sz="3200" b="1" u="sng" dirty="0" smtClean="0"/>
              <a:t>предохранительного пояса и страховочного каната</a:t>
            </a:r>
            <a:r>
              <a:rPr lang="ru-RU" sz="3200" b="1" dirty="0" smtClean="0"/>
              <a:t>.</a:t>
            </a:r>
          </a:p>
          <a:p>
            <a:r>
              <a:rPr lang="ru-RU" sz="2800" b="1" dirty="0" smtClean="0"/>
              <a:t>&lt;**&gt; Верхолазными считаются работы, выполняемые на </a:t>
            </a:r>
            <a:r>
              <a:rPr lang="ru-RU" sz="2800" b="1" u="sng" dirty="0" smtClean="0"/>
              <a:t>высоте более 5 м </a:t>
            </a:r>
            <a:r>
              <a:rPr lang="ru-RU" sz="2800" b="1" dirty="0" smtClean="0"/>
              <a:t>от поверхности земли, перекрытия или рабочего настила, над которыми производятся работы непосредственно с конструкций или оборудования при их монтаже или ремонте, при этом </a:t>
            </a:r>
            <a:r>
              <a:rPr lang="ru-RU" sz="2800" b="1" u="sng" dirty="0" smtClean="0"/>
              <a:t>основным средством, предохраняющим работников от падения, является предохранительный пояс и страховочный канат</a:t>
            </a:r>
            <a:r>
              <a:rPr lang="ru-RU" sz="2800" b="1" dirty="0" smtClean="0"/>
              <a:t>.</a:t>
            </a:r>
          </a:p>
          <a:p>
            <a:endParaRPr lang="ru-RU" dirty="0"/>
          </a:p>
        </p:txBody>
      </p:sp>
      <p:sp>
        <p:nvSpPr>
          <p:cNvPr id="4" name="Текст 11"/>
          <p:cNvSpPr>
            <a:spLocks noGrp="1"/>
          </p:cNvSpPr>
          <p:nvPr>
            <p:ph type="title"/>
          </p:nvPr>
        </p:nvSpPr>
        <p:spPr>
          <a:xfrm>
            <a:off x="500034" y="285728"/>
            <a:ext cx="8229600" cy="11430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ru-RU" sz="2000" b="1" u="sng" dirty="0" smtClean="0">
                <a:solidFill>
                  <a:schemeClr val="tx1"/>
                </a:solidFill>
              </a:rPr>
              <a:t>МЕЖОТРАСЛЕВЫЕ ПРАВИЛА</a:t>
            </a:r>
          </a:p>
          <a:p>
            <a:pPr algn="ctr"/>
            <a:r>
              <a:rPr lang="ru-RU" sz="2000" b="1" u="sng" dirty="0" smtClean="0">
                <a:solidFill>
                  <a:schemeClr val="tx1"/>
                </a:solidFill>
              </a:rPr>
              <a:t>ПО ОХРАНЕ ТРУДА ПРИ РАБОТЕ НА ВЫСОТЕ</a:t>
            </a:r>
            <a:r>
              <a:rPr lang="ru-RU" sz="2000" b="1" dirty="0" smtClean="0">
                <a:solidFill>
                  <a:schemeClr val="tx1"/>
                </a:solidFill>
              </a:rPr>
              <a:t> </a:t>
            </a:r>
          </a:p>
          <a:p>
            <a:pPr algn="ctr"/>
            <a:r>
              <a:rPr lang="ru-RU" sz="2000" b="1" dirty="0" smtClean="0">
                <a:solidFill>
                  <a:schemeClr val="tx1"/>
                </a:solidFill>
              </a:rPr>
              <a:t>ПОТ Р М-012-2000 введены с 2000 года</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285728"/>
            <a:ext cx="8229600" cy="857256"/>
          </a:xfrm>
        </p:spPr>
        <p:txBody>
          <a:bodyPr>
            <a:noAutofit/>
          </a:bodyPr>
          <a:lstStyle/>
          <a:p>
            <a:pPr algn="ctr"/>
            <a:r>
              <a:rPr lang="ru-RU" sz="2000" b="1" dirty="0" smtClean="0"/>
              <a:t/>
            </a:r>
            <a:br>
              <a:rPr lang="ru-RU" sz="2000" b="1" dirty="0" smtClean="0"/>
            </a:br>
            <a:r>
              <a:rPr lang="ru-RU" sz="2000" b="1" dirty="0" smtClean="0"/>
              <a:t> </a:t>
            </a:r>
            <a:br>
              <a:rPr lang="ru-RU" sz="2000" b="1" dirty="0" smtClean="0"/>
            </a:br>
            <a:endParaRPr lang="ru-RU" sz="2000" b="1" dirty="0"/>
          </a:p>
        </p:txBody>
      </p:sp>
      <p:sp>
        <p:nvSpPr>
          <p:cNvPr id="6" name="Содержимое 5"/>
          <p:cNvSpPr>
            <a:spLocks noGrp="1"/>
          </p:cNvSpPr>
          <p:nvPr>
            <p:ph sz="quarter" idx="2"/>
          </p:nvPr>
        </p:nvSpPr>
        <p:spPr>
          <a:xfrm>
            <a:off x="0" y="2143116"/>
            <a:ext cx="4429124" cy="4714884"/>
          </a:xfrm>
        </p:spPr>
        <p:txBody>
          <a:bodyPr>
            <a:noAutofit/>
          </a:bodyPr>
          <a:lstStyle/>
          <a:p>
            <a:r>
              <a:rPr lang="ru-RU" sz="2000" b="1" dirty="0" smtClean="0"/>
              <a:t>1.1. Межотраслевые правила по охране труда при работе на высоте </a:t>
            </a:r>
            <a:r>
              <a:rPr lang="ru-RU" sz="2000" b="1" u="sng" dirty="0" smtClean="0"/>
              <a:t>устанавливают единый порядок организации и проведения всех видов работ на высоте </a:t>
            </a:r>
            <a:r>
              <a:rPr lang="ru-RU" sz="2000" b="1" dirty="0" smtClean="0"/>
              <a:t>&lt;*&gt;, верхолазных работ &lt;**&gt; </a:t>
            </a:r>
            <a:r>
              <a:rPr lang="ru-RU" sz="2000" b="1" u="sng" dirty="0" smtClean="0"/>
              <a:t>с целью обеспечения безопасности работников, выполняющих эти работы, и лиц, находящихся в зоне производства этих работ</a:t>
            </a:r>
            <a:r>
              <a:rPr lang="ru-RU" sz="2000" b="1" dirty="0" smtClean="0"/>
              <a:t>.</a:t>
            </a:r>
          </a:p>
          <a:p>
            <a:endParaRPr lang="ru-RU" sz="1100" b="1" dirty="0"/>
          </a:p>
        </p:txBody>
      </p:sp>
      <p:sp>
        <p:nvSpPr>
          <p:cNvPr id="8" name="Содержимое 7"/>
          <p:cNvSpPr>
            <a:spLocks noGrp="1"/>
          </p:cNvSpPr>
          <p:nvPr>
            <p:ph sz="quarter" idx="4"/>
          </p:nvPr>
        </p:nvSpPr>
        <p:spPr>
          <a:xfrm>
            <a:off x="4643438" y="2060848"/>
            <a:ext cx="4321050" cy="4608512"/>
          </a:xfrm>
        </p:spPr>
        <p:txBody>
          <a:bodyPr>
            <a:normAutofit lnSpcReduction="10000"/>
          </a:bodyPr>
          <a:lstStyle/>
          <a:p>
            <a:r>
              <a:rPr lang="ru-RU" b="1" dirty="0" smtClean="0"/>
              <a:t>1. </a:t>
            </a:r>
            <a:r>
              <a:rPr lang="ru-RU" sz="2400" b="1" dirty="0" smtClean="0"/>
              <a:t>Правила по охране труда при работе на высоте </a:t>
            </a:r>
            <a:r>
              <a:rPr lang="ru-RU" sz="2400" b="1" u="sng" dirty="0" smtClean="0"/>
              <a:t>устанавливают государственные нормативные требования по охране труда </a:t>
            </a:r>
            <a:r>
              <a:rPr lang="ru-RU" sz="2400" b="1" dirty="0" smtClean="0"/>
              <a:t>и </a:t>
            </a:r>
            <a:r>
              <a:rPr lang="ru-RU" sz="2400" b="1" u="sng" dirty="0" smtClean="0"/>
              <a:t>регулируют</a:t>
            </a:r>
            <a:r>
              <a:rPr lang="ru-RU" sz="2400" b="1" dirty="0" smtClean="0"/>
              <a:t> </a:t>
            </a:r>
            <a:r>
              <a:rPr lang="ru-RU" sz="2400" b="1" u="sng" dirty="0" smtClean="0"/>
              <a:t>порядок действий работодателя и работника </a:t>
            </a:r>
            <a:r>
              <a:rPr lang="ru-RU" sz="2400" b="1" dirty="0" smtClean="0"/>
              <a:t>при организации и проведении работ на высоте.</a:t>
            </a:r>
          </a:p>
          <a:p>
            <a:endParaRPr lang="ru-RU" dirty="0"/>
          </a:p>
        </p:txBody>
      </p:sp>
      <p:sp>
        <p:nvSpPr>
          <p:cNvPr id="11" name="Текст 10"/>
          <p:cNvSpPr>
            <a:spLocks noGrp="1"/>
          </p:cNvSpPr>
          <p:nvPr>
            <p:ph type="body" sz="half" idx="3"/>
          </p:nvPr>
        </p:nvSpPr>
        <p:spPr>
          <a:xfrm>
            <a:off x="4572000" y="-357214"/>
            <a:ext cx="4572001" cy="2418062"/>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ru-RU" sz="2000" u="sng" dirty="0" smtClean="0"/>
              <a:t>ПРАВИЛА ПО ОХРАНЕ ТРУДА ПРИ РАБОТЕ НА ВЫСОТЕ</a:t>
            </a:r>
            <a:r>
              <a:rPr lang="ru-RU" sz="1400" u="sng" dirty="0" smtClean="0"/>
              <a:t> – </a:t>
            </a:r>
          </a:p>
          <a:p>
            <a:pPr algn="ctr"/>
            <a:r>
              <a:rPr lang="ru-RU" sz="1600" u="sng" dirty="0" smtClean="0"/>
              <a:t>Приказ № 155н, зарегистрированы </a:t>
            </a:r>
          </a:p>
          <a:p>
            <a:pPr algn="ctr"/>
            <a:r>
              <a:rPr lang="ru-RU" sz="1600" u="sng" dirty="0" smtClean="0"/>
              <a:t>в Минюсте РФ 05.09.2014</a:t>
            </a:r>
          </a:p>
          <a:p>
            <a:pPr algn="ctr"/>
            <a:r>
              <a:rPr lang="ru-RU" sz="1600" b="1" u="sng" dirty="0" smtClean="0">
                <a:solidFill>
                  <a:srgbClr val="C00000"/>
                </a:solidFill>
              </a:rPr>
              <a:t>Введены </a:t>
            </a:r>
            <a:r>
              <a:rPr lang="ru-RU" sz="1600" u="sng" dirty="0" smtClean="0">
                <a:solidFill>
                  <a:srgbClr val="C00000"/>
                </a:solidFill>
              </a:rPr>
              <a:t> </a:t>
            </a:r>
            <a:r>
              <a:rPr lang="ru-RU" sz="1600" b="1" u="sng" dirty="0" smtClean="0">
                <a:solidFill>
                  <a:srgbClr val="C00000"/>
                </a:solidFill>
              </a:rPr>
              <a:t>с 06.05.2015 </a:t>
            </a:r>
          </a:p>
          <a:p>
            <a:pPr algn="ctr"/>
            <a:r>
              <a:rPr lang="ru-RU" sz="1600" b="1" dirty="0" smtClean="0">
                <a:solidFill>
                  <a:srgbClr val="C00000"/>
                </a:solidFill>
              </a:rPr>
              <a:t>Изменения с 04.08.2015</a:t>
            </a:r>
            <a:endParaRPr lang="ru-RU" sz="1600" b="1" dirty="0">
              <a:solidFill>
                <a:srgbClr val="C00000"/>
              </a:solidFill>
            </a:endParaRPr>
          </a:p>
        </p:txBody>
      </p:sp>
      <p:sp>
        <p:nvSpPr>
          <p:cNvPr id="12" name="Текст 11"/>
          <p:cNvSpPr>
            <a:spLocks noGrp="1"/>
          </p:cNvSpPr>
          <p:nvPr>
            <p:ph type="body" idx="1"/>
          </p:nvPr>
        </p:nvSpPr>
        <p:spPr>
          <a:xfrm>
            <a:off x="0" y="-214338"/>
            <a:ext cx="4429124" cy="185738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u="sng" dirty="0" smtClean="0"/>
              <a:t>МЕЖОТРАСЛЕВЫЕ ПРАВИЛА</a:t>
            </a:r>
          </a:p>
          <a:p>
            <a:pPr algn="ctr"/>
            <a:r>
              <a:rPr lang="ru-RU" sz="1600" u="sng" dirty="0" smtClean="0"/>
              <a:t>ПО ОХРАНЕ ТРУДА ПРИ РАБОТЕ НА ВЫСОТЕ</a:t>
            </a:r>
            <a:r>
              <a:rPr lang="ru-RU" sz="1600" dirty="0" smtClean="0">
                <a:solidFill>
                  <a:srgbClr val="FFFF00"/>
                </a:solidFill>
              </a:rPr>
              <a:t> </a:t>
            </a:r>
          </a:p>
          <a:p>
            <a:pPr algn="ctr"/>
            <a:r>
              <a:rPr lang="ru-RU" sz="1800" dirty="0" smtClean="0">
                <a:solidFill>
                  <a:srgbClr val="002060"/>
                </a:solidFill>
              </a:rPr>
              <a:t>ПОТ Р М-012-2000 </a:t>
            </a:r>
          </a:p>
          <a:p>
            <a:pPr algn="ctr"/>
            <a:r>
              <a:rPr lang="ru-RU" sz="1800" dirty="0" smtClean="0">
                <a:solidFill>
                  <a:srgbClr val="002060"/>
                </a:solidFill>
              </a:rPr>
              <a:t>введены с 2000 года</a:t>
            </a:r>
          </a:p>
        </p:txBody>
      </p:sp>
      <p:sp>
        <p:nvSpPr>
          <p:cNvPr id="7" name="Скругленный прямоугольник 6"/>
          <p:cNvSpPr/>
          <p:nvPr/>
        </p:nvSpPr>
        <p:spPr>
          <a:xfrm>
            <a:off x="7786710" y="3286124"/>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Прямоугольник 38"/>
          <p:cNvSpPr/>
          <p:nvPr/>
        </p:nvSpPr>
        <p:spPr>
          <a:xfrm>
            <a:off x="0" y="260649"/>
            <a:ext cx="8460432" cy="1323439"/>
          </a:xfrm>
          <a:prstGeom prst="rect">
            <a:avLst/>
          </a:prstGeom>
        </p:spPr>
        <p:txBody>
          <a:bodyPr wrap="square">
            <a:spAutoFit/>
          </a:bodyPr>
          <a:lstStyle/>
          <a:p>
            <a:pPr algn="ctr"/>
            <a:r>
              <a:rPr lang="ru-RU" sz="4000" b="1" u="sng"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К работам на высоте относятся работы, при которых</a:t>
            </a:r>
            <a:r>
              <a:rPr lang="ru-RU" sz="40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a:t>
            </a:r>
            <a:endParaRPr lang="ru-RU" sz="40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40" name="Прямоугольник 39"/>
          <p:cNvSpPr/>
          <p:nvPr/>
        </p:nvSpPr>
        <p:spPr>
          <a:xfrm>
            <a:off x="251520" y="1772816"/>
            <a:ext cx="4248472" cy="4585871"/>
          </a:xfrm>
          <a:prstGeom prst="rect">
            <a:avLst/>
          </a:prstGeom>
          <a:solidFill>
            <a:srgbClr val="FFFF00"/>
          </a:solidFill>
        </p:spPr>
        <p:txBody>
          <a:bodyPr wrap="square">
            <a:spAutoFit/>
          </a:bodyPr>
          <a:lstStyle/>
          <a:p>
            <a:r>
              <a:rPr lang="ru-RU" sz="3200" b="1" dirty="0" smtClean="0"/>
              <a:t>а)</a:t>
            </a:r>
            <a:r>
              <a:rPr lang="ru-RU" sz="3200" dirty="0" smtClean="0"/>
              <a:t> </a:t>
            </a:r>
            <a:r>
              <a:rPr lang="ru-RU" sz="3600" b="1" u="sng" dirty="0" smtClean="0"/>
              <a:t>существуют риски</a:t>
            </a:r>
            <a:r>
              <a:rPr lang="ru-RU" sz="3600" b="1" dirty="0" smtClean="0"/>
              <a:t>, связанные </a:t>
            </a:r>
          </a:p>
          <a:p>
            <a:r>
              <a:rPr lang="ru-RU" sz="3600" b="1" dirty="0" smtClean="0"/>
              <a:t>с </a:t>
            </a:r>
            <a:r>
              <a:rPr lang="ru-RU" sz="3600" b="1" u="sng" dirty="0" smtClean="0"/>
              <a:t>возможным падением </a:t>
            </a:r>
            <a:r>
              <a:rPr lang="ru-RU" sz="3600" b="1" dirty="0" smtClean="0"/>
              <a:t>работника </a:t>
            </a:r>
          </a:p>
          <a:p>
            <a:r>
              <a:rPr lang="ru-RU" sz="3600" b="1" dirty="0" smtClean="0"/>
              <a:t>с высоты </a:t>
            </a:r>
          </a:p>
          <a:p>
            <a:r>
              <a:rPr lang="ru-RU" sz="4000" b="1" u="sng" dirty="0" smtClean="0">
                <a:latin typeface="Times New Roman" pitchFamily="18" charset="0"/>
                <a:cs typeface="Times New Roman" pitchFamily="18" charset="0"/>
              </a:rPr>
              <a:t>1,8 м и более</a:t>
            </a:r>
            <a:r>
              <a:rPr lang="ru-RU" sz="3600" b="1" dirty="0" smtClean="0">
                <a:latin typeface="Times New Roman" pitchFamily="18" charset="0"/>
                <a:cs typeface="Times New Roman" pitchFamily="18" charset="0"/>
              </a:rPr>
              <a:t>, </a:t>
            </a:r>
          </a:p>
          <a:p>
            <a:r>
              <a:rPr lang="ru-RU" sz="3600" b="1" dirty="0" smtClean="0">
                <a:latin typeface="Times New Roman" pitchFamily="18" charset="0"/>
                <a:cs typeface="Times New Roman" pitchFamily="18" charset="0"/>
              </a:rPr>
              <a:t>в том числе:</a:t>
            </a:r>
            <a:endParaRPr lang="ru-RU" sz="3600" b="1" dirty="0">
              <a:latin typeface="Times New Roman" pitchFamily="18" charset="0"/>
              <a:cs typeface="Times New Roman" pitchFamily="18" charset="0"/>
            </a:endParaRPr>
          </a:p>
        </p:txBody>
      </p:sp>
      <p:cxnSp>
        <p:nvCxnSpPr>
          <p:cNvPr id="42" name="Прямая со стрелкой 41"/>
          <p:cNvCxnSpPr/>
          <p:nvPr/>
        </p:nvCxnSpPr>
        <p:spPr>
          <a:xfrm>
            <a:off x="7524328" y="5013176"/>
            <a:ext cx="0" cy="1656184"/>
          </a:xfrm>
          <a:prstGeom prst="straightConnector1">
            <a:avLst/>
          </a:prstGeom>
          <a:ln>
            <a:solidFill>
              <a:schemeClr val="bg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6" name="Прямая соединительная линия 45"/>
          <p:cNvCxnSpPr/>
          <p:nvPr/>
        </p:nvCxnSpPr>
        <p:spPr>
          <a:xfrm>
            <a:off x="5508104" y="5013176"/>
            <a:ext cx="223224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Прямая соединительная линия 46"/>
          <p:cNvCxnSpPr/>
          <p:nvPr/>
        </p:nvCxnSpPr>
        <p:spPr>
          <a:xfrm>
            <a:off x="4716016" y="6669360"/>
            <a:ext cx="295232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Прямоугольник 48"/>
          <p:cNvSpPr/>
          <p:nvPr/>
        </p:nvSpPr>
        <p:spPr>
          <a:xfrm rot="16200000">
            <a:off x="6904088" y="5633416"/>
            <a:ext cx="745717" cy="369332"/>
          </a:xfrm>
          <a:prstGeom prst="rect">
            <a:avLst/>
          </a:prstGeom>
        </p:spPr>
        <p:txBody>
          <a:bodyPr wrap="none">
            <a:spAutoFit/>
          </a:bodyPr>
          <a:lstStyle/>
          <a:p>
            <a:r>
              <a:rPr lang="ru-RU" b="1" dirty="0" smtClean="0">
                <a:solidFill>
                  <a:schemeClr val="bg1"/>
                </a:solidFill>
                <a:latin typeface="Times New Roman" pitchFamily="18" charset="0"/>
                <a:cs typeface="Times New Roman" pitchFamily="18" charset="0"/>
              </a:rPr>
              <a:t>1,8 м </a:t>
            </a:r>
            <a:endParaRPr lang="ru-RU" b="1" dirty="0">
              <a:solidFill>
                <a:schemeClr val="bg1"/>
              </a:solidFill>
              <a:latin typeface="Times New Roman" pitchFamily="18" charset="0"/>
              <a:cs typeface="Times New Roman" pitchFamily="18" charset="0"/>
            </a:endParaRPr>
          </a:p>
        </p:txBody>
      </p:sp>
      <p:pic>
        <p:nvPicPr>
          <p:cNvPr id="12" name="Picture 2"/>
          <p:cNvPicPr>
            <a:picLocks noChangeAspect="1" noChangeArrowheads="1"/>
          </p:cNvPicPr>
          <p:nvPr/>
        </p:nvPicPr>
        <p:blipFill>
          <a:blip r:embed="rId2" cstate="print"/>
          <a:srcRect/>
          <a:stretch>
            <a:fillRect/>
          </a:stretch>
        </p:blipFill>
        <p:spPr bwMode="auto">
          <a:xfrm>
            <a:off x="4572000" y="1628801"/>
            <a:ext cx="4572000" cy="496855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Прямоугольник 39"/>
          <p:cNvSpPr/>
          <p:nvPr/>
        </p:nvSpPr>
        <p:spPr>
          <a:xfrm>
            <a:off x="179512" y="1484784"/>
            <a:ext cx="4968552" cy="5016758"/>
          </a:xfrm>
          <a:prstGeom prst="rect">
            <a:avLst/>
          </a:prstGeom>
          <a:solidFill>
            <a:srgbClr val="FFFF00"/>
          </a:solidFill>
        </p:spPr>
        <p:txBody>
          <a:bodyPr wrap="square">
            <a:spAutoFit/>
          </a:bodyPr>
          <a:lstStyle/>
          <a:p>
            <a:r>
              <a:rPr lang="ru-RU" sz="3200" b="1" dirty="0" smtClean="0"/>
              <a:t>при осуществлении работником </a:t>
            </a:r>
            <a:r>
              <a:rPr lang="ru-RU" sz="3200" b="1" u="sng" dirty="0" smtClean="0"/>
              <a:t>подъема на высоту более 5 м</a:t>
            </a:r>
            <a:r>
              <a:rPr lang="ru-RU" sz="3200" b="1" dirty="0" smtClean="0"/>
              <a:t>, или </a:t>
            </a:r>
            <a:r>
              <a:rPr lang="ru-RU" sz="3200" b="1" u="sng" dirty="0" smtClean="0"/>
              <a:t>спуска с высоты более 5 м по лестнице, угол наклона </a:t>
            </a:r>
            <a:r>
              <a:rPr lang="ru-RU" sz="3200" b="1" dirty="0" smtClean="0"/>
              <a:t>которой к горизонтальной поверхности составляет </a:t>
            </a:r>
            <a:r>
              <a:rPr lang="ru-RU" sz="3200" b="1" u="sng" dirty="0" smtClean="0"/>
              <a:t>более 75°;</a:t>
            </a:r>
          </a:p>
          <a:p>
            <a:endParaRPr lang="ru-RU" sz="3200" b="1" dirty="0"/>
          </a:p>
        </p:txBody>
      </p:sp>
      <p:pic>
        <p:nvPicPr>
          <p:cNvPr id="34818" name="Picture 2" descr="Лестница трехсекционная Новая высота 3х17 в городе Арамиль - Портал выгодных покупок BLIZKO.ru"/>
          <p:cNvPicPr>
            <a:picLocks noChangeAspect="1" noChangeArrowheads="1"/>
          </p:cNvPicPr>
          <p:nvPr/>
        </p:nvPicPr>
        <p:blipFill>
          <a:blip r:embed="rId2" cstate="print"/>
          <a:srcRect/>
          <a:stretch>
            <a:fillRect/>
          </a:stretch>
        </p:blipFill>
        <p:spPr bwMode="auto">
          <a:xfrm>
            <a:off x="5508104" y="908720"/>
            <a:ext cx="3635896" cy="5256584"/>
          </a:xfrm>
          <a:prstGeom prst="rect">
            <a:avLst/>
          </a:prstGeom>
          <a:noFill/>
        </p:spPr>
      </p:pic>
      <p:cxnSp>
        <p:nvCxnSpPr>
          <p:cNvPr id="11" name="Прямая со стрелкой 10"/>
          <p:cNvCxnSpPr/>
          <p:nvPr/>
        </p:nvCxnSpPr>
        <p:spPr>
          <a:xfrm>
            <a:off x="6084168" y="3356992"/>
            <a:ext cx="0" cy="252028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5580112" y="5733256"/>
            <a:ext cx="2304256" cy="576064"/>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a:off x="5724128" y="3284984"/>
            <a:ext cx="2088232" cy="432048"/>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Прямая соединительная линия 21"/>
          <p:cNvCxnSpPr/>
          <p:nvPr/>
        </p:nvCxnSpPr>
        <p:spPr>
          <a:xfrm>
            <a:off x="7020272" y="2852936"/>
            <a:ext cx="720080" cy="3456384"/>
          </a:xfrm>
          <a:prstGeom prst="line">
            <a:avLst/>
          </a:prstGeom>
        </p:spPr>
        <p:style>
          <a:lnRef idx="1">
            <a:schemeClr val="accent1"/>
          </a:lnRef>
          <a:fillRef idx="0">
            <a:schemeClr val="accent1"/>
          </a:fillRef>
          <a:effectRef idx="0">
            <a:schemeClr val="accent1"/>
          </a:effectRef>
          <a:fontRef idx="minor">
            <a:schemeClr val="tx1"/>
          </a:fontRef>
        </p:style>
      </p:cxnSp>
      <p:sp>
        <p:nvSpPr>
          <p:cNvPr id="23" name="Дуга 22"/>
          <p:cNvSpPr/>
          <p:nvPr/>
        </p:nvSpPr>
        <p:spPr>
          <a:xfrm rot="16778121">
            <a:off x="7347950" y="5975856"/>
            <a:ext cx="504056" cy="360040"/>
          </a:xfrm>
          <a:prstGeom prst="arc">
            <a:avLst>
              <a:gd name="adj1" fmla="val 15043158"/>
              <a:gd name="adj2" fmla="val 299639"/>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cxnSp>
        <p:nvCxnSpPr>
          <p:cNvPr id="31" name="Прямая со стрелкой 30"/>
          <p:cNvCxnSpPr/>
          <p:nvPr/>
        </p:nvCxnSpPr>
        <p:spPr>
          <a:xfrm>
            <a:off x="7812360" y="2924944"/>
            <a:ext cx="144016" cy="648072"/>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33" name="Прямоугольник 32"/>
          <p:cNvSpPr/>
          <p:nvPr/>
        </p:nvSpPr>
        <p:spPr>
          <a:xfrm>
            <a:off x="8028384" y="3501008"/>
            <a:ext cx="756104" cy="369332"/>
          </a:xfrm>
          <a:prstGeom prst="rect">
            <a:avLst/>
          </a:prstGeom>
        </p:spPr>
        <p:txBody>
          <a:bodyPr wrap="none">
            <a:spAutoFit/>
          </a:bodyPr>
          <a:lstStyle/>
          <a:p>
            <a:r>
              <a:rPr lang="ru-RU" dirty="0" smtClean="0"/>
              <a:t>спуск</a:t>
            </a:r>
            <a:endParaRPr lang="ru-RU" dirty="0"/>
          </a:p>
        </p:txBody>
      </p:sp>
      <p:sp>
        <p:nvSpPr>
          <p:cNvPr id="34" name="Прямоугольник 33"/>
          <p:cNvSpPr/>
          <p:nvPr/>
        </p:nvSpPr>
        <p:spPr>
          <a:xfrm>
            <a:off x="7812360" y="2492896"/>
            <a:ext cx="963405" cy="369332"/>
          </a:xfrm>
          <a:prstGeom prst="rect">
            <a:avLst/>
          </a:prstGeom>
        </p:spPr>
        <p:txBody>
          <a:bodyPr wrap="none">
            <a:spAutoFit/>
          </a:bodyPr>
          <a:lstStyle/>
          <a:p>
            <a:r>
              <a:rPr lang="ru-RU" dirty="0" smtClean="0"/>
              <a:t>подъем</a:t>
            </a:r>
            <a:endParaRPr lang="ru-RU" dirty="0"/>
          </a:p>
        </p:txBody>
      </p:sp>
      <p:sp>
        <p:nvSpPr>
          <p:cNvPr id="35" name="Прямоугольник 34"/>
          <p:cNvSpPr/>
          <p:nvPr/>
        </p:nvSpPr>
        <p:spPr>
          <a:xfrm rot="16200000">
            <a:off x="5366564" y="4293096"/>
            <a:ext cx="1230017" cy="369332"/>
          </a:xfrm>
          <a:prstGeom prst="rect">
            <a:avLst/>
          </a:prstGeom>
        </p:spPr>
        <p:txBody>
          <a:bodyPr wrap="none">
            <a:spAutoFit/>
          </a:bodyPr>
          <a:lstStyle/>
          <a:p>
            <a:r>
              <a:rPr lang="ru-RU" b="1" dirty="0" smtClean="0">
                <a:latin typeface="Times New Roman" pitchFamily="18" charset="0"/>
                <a:cs typeface="Times New Roman" pitchFamily="18" charset="0"/>
              </a:rPr>
              <a:t>Более  5 м</a:t>
            </a:r>
            <a:endParaRPr lang="ru-RU" b="1" dirty="0">
              <a:latin typeface="Times New Roman" pitchFamily="18" charset="0"/>
              <a:cs typeface="Times New Roman" pitchFamily="18" charset="0"/>
            </a:endParaRPr>
          </a:p>
        </p:txBody>
      </p:sp>
      <p:sp>
        <p:nvSpPr>
          <p:cNvPr id="36" name="Прямоугольник 35"/>
          <p:cNvSpPr/>
          <p:nvPr/>
        </p:nvSpPr>
        <p:spPr>
          <a:xfrm rot="18683818">
            <a:off x="7149338" y="5635101"/>
            <a:ext cx="481029" cy="369332"/>
          </a:xfrm>
          <a:prstGeom prst="rect">
            <a:avLst/>
          </a:prstGeom>
        </p:spPr>
        <p:txBody>
          <a:bodyPr wrap="none">
            <a:spAutoFit/>
          </a:bodyPr>
          <a:lstStyle/>
          <a:p>
            <a:r>
              <a:rPr lang="ru-RU" dirty="0" smtClean="0"/>
              <a:t>75</a:t>
            </a:r>
            <a:r>
              <a:rPr lang="ru-RU" dirty="0" smtClean="0">
                <a:solidFill>
                  <a:schemeClr val="bg1"/>
                </a:solidFill>
              </a:rPr>
              <a:t>°</a:t>
            </a:r>
            <a:endParaRPr lang="ru-RU" dirty="0">
              <a:solidFill>
                <a:schemeClr val="bg1"/>
              </a:solidFill>
            </a:endParaRPr>
          </a:p>
        </p:txBody>
      </p:sp>
      <p:sp>
        <p:nvSpPr>
          <p:cNvPr id="16" name="Прямоугольник 15"/>
          <p:cNvSpPr/>
          <p:nvPr/>
        </p:nvSpPr>
        <p:spPr>
          <a:xfrm>
            <a:off x="251520" y="0"/>
            <a:ext cx="5400600" cy="1200329"/>
          </a:xfrm>
          <a:prstGeom prst="rect">
            <a:avLst/>
          </a:prstGeom>
        </p:spPr>
        <p:txBody>
          <a:bodyPr wrap="square">
            <a:spAutoFit/>
          </a:bodyPr>
          <a:lstStyle/>
          <a:p>
            <a:r>
              <a:rPr lang="ru-RU" sz="2400" b="1" u="sng" dirty="0" smtClean="0"/>
              <a:t>а) существуют риски</a:t>
            </a:r>
            <a:r>
              <a:rPr lang="ru-RU" sz="2400" b="1" dirty="0" smtClean="0"/>
              <a:t>, связанные </a:t>
            </a:r>
          </a:p>
          <a:p>
            <a:r>
              <a:rPr lang="ru-RU" sz="2400" b="1" dirty="0" smtClean="0"/>
              <a:t>с </a:t>
            </a:r>
            <a:r>
              <a:rPr lang="ru-RU" sz="2400" b="1" u="sng" dirty="0" smtClean="0"/>
              <a:t>возможным падением </a:t>
            </a:r>
            <a:r>
              <a:rPr lang="ru-RU" sz="2400" b="1" dirty="0" smtClean="0"/>
              <a:t>работника </a:t>
            </a:r>
          </a:p>
          <a:p>
            <a:r>
              <a:rPr lang="ru-RU" sz="2400" b="1" dirty="0" smtClean="0"/>
              <a:t>с высоты </a:t>
            </a:r>
            <a:r>
              <a:rPr lang="ru-RU" sz="2400" b="1" u="sng" dirty="0" smtClean="0">
                <a:latin typeface="Times New Roman" pitchFamily="18" charset="0"/>
                <a:cs typeface="Times New Roman" pitchFamily="18" charset="0"/>
              </a:rPr>
              <a:t>1,8 м и более</a:t>
            </a:r>
            <a:r>
              <a:rPr lang="ru-RU" sz="2400" b="1" dirty="0" smtClean="0">
                <a:latin typeface="Times New Roman" pitchFamily="18" charset="0"/>
                <a:cs typeface="Times New Roman" pitchFamily="18" charset="0"/>
              </a:rPr>
              <a:t>, в том числе:</a:t>
            </a:r>
            <a:endParaRPr lang="ru-RU" sz="24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Прямоугольник 39"/>
          <p:cNvSpPr/>
          <p:nvPr/>
        </p:nvSpPr>
        <p:spPr>
          <a:xfrm>
            <a:off x="179512" y="1124744"/>
            <a:ext cx="3960440" cy="5509200"/>
          </a:xfrm>
          <a:prstGeom prst="rect">
            <a:avLst/>
          </a:prstGeom>
          <a:solidFill>
            <a:srgbClr val="FFFF00"/>
          </a:solidFill>
        </p:spPr>
        <p:txBody>
          <a:bodyPr wrap="square">
            <a:spAutoFit/>
          </a:bodyPr>
          <a:lstStyle/>
          <a:p>
            <a:r>
              <a:rPr lang="ru-RU" sz="3200" dirty="0" smtClean="0"/>
              <a:t>При проведении работ на площадках на расстоянии </a:t>
            </a:r>
          </a:p>
          <a:p>
            <a:r>
              <a:rPr lang="ru-RU" sz="3200" b="1" dirty="0" smtClean="0"/>
              <a:t>ближе</a:t>
            </a:r>
            <a:r>
              <a:rPr lang="ru-RU" sz="3200" dirty="0" smtClean="0"/>
              <a:t> </a:t>
            </a:r>
            <a:r>
              <a:rPr lang="ru-RU" sz="3200" b="1" u="sng" dirty="0" smtClean="0">
                <a:latin typeface="Times New Roman" pitchFamily="18" charset="0"/>
                <a:cs typeface="Times New Roman" pitchFamily="18" charset="0"/>
              </a:rPr>
              <a:t>2 м</a:t>
            </a:r>
            <a:r>
              <a:rPr lang="ru-RU" sz="3200" b="1" dirty="0" smtClean="0">
                <a:latin typeface="Times New Roman" pitchFamily="18" charset="0"/>
                <a:cs typeface="Times New Roman" pitchFamily="18" charset="0"/>
              </a:rPr>
              <a:t> </a:t>
            </a:r>
          </a:p>
          <a:p>
            <a:r>
              <a:rPr lang="ru-RU" sz="3200" dirty="0" smtClean="0">
                <a:latin typeface="Times New Roman" pitchFamily="18" charset="0"/>
                <a:cs typeface="Times New Roman" pitchFamily="18" charset="0"/>
              </a:rPr>
              <a:t>от</a:t>
            </a:r>
            <a:r>
              <a:rPr lang="ru-RU" sz="3200" b="1" dirty="0" smtClean="0">
                <a:latin typeface="Times New Roman" pitchFamily="18" charset="0"/>
                <a:cs typeface="Times New Roman" pitchFamily="18" charset="0"/>
              </a:rPr>
              <a:t> </a:t>
            </a:r>
            <a:r>
              <a:rPr lang="ru-RU" sz="3200" u="sng" dirty="0" err="1" smtClean="0"/>
              <a:t>неогражденных</a:t>
            </a:r>
            <a:r>
              <a:rPr lang="ru-RU" sz="3200" u="sng" dirty="0" smtClean="0"/>
              <a:t> перепадов </a:t>
            </a:r>
            <a:r>
              <a:rPr lang="ru-RU" sz="3200" dirty="0" smtClean="0"/>
              <a:t>по высоте </a:t>
            </a:r>
            <a:r>
              <a:rPr lang="ru-RU" sz="3200" b="1" u="sng" dirty="0" smtClean="0"/>
              <a:t>более </a:t>
            </a:r>
            <a:r>
              <a:rPr lang="ru-RU" sz="3200" b="1" u="sng" dirty="0" smtClean="0">
                <a:latin typeface="Times New Roman" pitchFamily="18" charset="0"/>
                <a:cs typeface="Times New Roman" pitchFamily="18" charset="0"/>
              </a:rPr>
              <a:t>1</a:t>
            </a:r>
            <a:r>
              <a:rPr lang="ru-RU" sz="3200" b="1" u="sng" dirty="0" smtClean="0"/>
              <a:t>,8 м</a:t>
            </a:r>
            <a:r>
              <a:rPr lang="ru-RU" sz="3200" dirty="0" smtClean="0"/>
              <a:t>, а также если </a:t>
            </a:r>
            <a:r>
              <a:rPr lang="ru-RU" sz="3200" b="1" dirty="0" smtClean="0"/>
              <a:t>высота</a:t>
            </a:r>
            <a:r>
              <a:rPr lang="ru-RU" sz="3200" dirty="0" smtClean="0"/>
              <a:t> </a:t>
            </a:r>
            <a:r>
              <a:rPr lang="ru-RU" sz="3200" b="1" dirty="0" smtClean="0">
                <a:latin typeface="Times New Roman" pitchFamily="18" charset="0"/>
                <a:cs typeface="Times New Roman" pitchFamily="18" charset="0"/>
              </a:rPr>
              <a:t>ограждения</a:t>
            </a:r>
            <a:r>
              <a:rPr lang="ru-RU" sz="3200" dirty="0" smtClean="0"/>
              <a:t> этих площадок </a:t>
            </a:r>
          </a:p>
          <a:p>
            <a:r>
              <a:rPr lang="ru-RU" sz="3200" b="1" dirty="0" smtClean="0">
                <a:latin typeface="Times New Roman" pitchFamily="18" charset="0"/>
                <a:cs typeface="Times New Roman" pitchFamily="18" charset="0"/>
              </a:rPr>
              <a:t>менее 1,1 м;</a:t>
            </a:r>
            <a:endParaRPr lang="ru-RU" sz="3200" b="1" dirty="0">
              <a:latin typeface="Times New Roman" pitchFamily="18" charset="0"/>
              <a:cs typeface="Times New Roman" pitchFamily="18" charset="0"/>
            </a:endParaRPr>
          </a:p>
        </p:txBody>
      </p:sp>
      <p:pic>
        <p:nvPicPr>
          <p:cNvPr id="35842" name="Picture 2"/>
          <p:cNvPicPr>
            <a:picLocks noChangeAspect="1" noChangeArrowheads="1"/>
          </p:cNvPicPr>
          <p:nvPr/>
        </p:nvPicPr>
        <p:blipFill>
          <a:blip r:embed="rId2" cstate="print"/>
          <a:srcRect/>
          <a:stretch>
            <a:fillRect/>
          </a:stretch>
        </p:blipFill>
        <p:spPr bwMode="auto">
          <a:xfrm>
            <a:off x="4211960" y="1196752"/>
            <a:ext cx="4776440" cy="5661248"/>
          </a:xfrm>
          <a:prstGeom prst="rect">
            <a:avLst/>
          </a:prstGeom>
          <a:noFill/>
          <a:ln w="9525">
            <a:noFill/>
            <a:miter lim="800000"/>
            <a:headEnd/>
            <a:tailEnd/>
          </a:ln>
        </p:spPr>
      </p:pic>
      <p:cxnSp>
        <p:nvCxnSpPr>
          <p:cNvPr id="18" name="Прямая соединительная линия 17"/>
          <p:cNvCxnSpPr/>
          <p:nvPr/>
        </p:nvCxnSpPr>
        <p:spPr>
          <a:xfrm flipV="1">
            <a:off x="5364088" y="2276872"/>
            <a:ext cx="0" cy="57606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Прямая соединительная линия 19"/>
          <p:cNvCxnSpPr/>
          <p:nvPr/>
        </p:nvCxnSpPr>
        <p:spPr>
          <a:xfrm flipV="1">
            <a:off x="7812360" y="2276872"/>
            <a:ext cx="0" cy="57606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Прямая соединительная линия 23"/>
          <p:cNvCxnSpPr/>
          <p:nvPr/>
        </p:nvCxnSpPr>
        <p:spPr>
          <a:xfrm>
            <a:off x="5292080" y="2276872"/>
            <a:ext cx="259228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Прямая соединительная линия 25"/>
          <p:cNvCxnSpPr/>
          <p:nvPr/>
        </p:nvCxnSpPr>
        <p:spPr>
          <a:xfrm>
            <a:off x="5364088" y="2564904"/>
            <a:ext cx="244827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Прямая соединительная линия 31"/>
          <p:cNvCxnSpPr/>
          <p:nvPr/>
        </p:nvCxnSpPr>
        <p:spPr>
          <a:xfrm>
            <a:off x="7812360" y="2276872"/>
            <a:ext cx="36004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Прямая соединительная линия 36"/>
          <p:cNvCxnSpPr/>
          <p:nvPr/>
        </p:nvCxnSpPr>
        <p:spPr>
          <a:xfrm>
            <a:off x="7812360" y="2852936"/>
            <a:ext cx="36004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Прямая со стрелкой 40"/>
          <p:cNvCxnSpPr/>
          <p:nvPr/>
        </p:nvCxnSpPr>
        <p:spPr>
          <a:xfrm>
            <a:off x="8100392" y="2276872"/>
            <a:ext cx="0" cy="576064"/>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44" name="Прямоугольник 43"/>
          <p:cNvSpPr/>
          <p:nvPr/>
        </p:nvSpPr>
        <p:spPr>
          <a:xfrm rot="16200000">
            <a:off x="7829263" y="2292194"/>
            <a:ext cx="1343638" cy="369332"/>
          </a:xfrm>
          <a:prstGeom prst="rect">
            <a:avLst/>
          </a:prstGeom>
        </p:spPr>
        <p:txBody>
          <a:bodyPr wrap="none">
            <a:spAutoFit/>
          </a:bodyPr>
          <a:lstStyle/>
          <a:p>
            <a:r>
              <a:rPr lang="ru-RU" b="1" dirty="0" smtClean="0">
                <a:latin typeface="Times New Roman" pitchFamily="18" charset="0"/>
                <a:cs typeface="Times New Roman" pitchFamily="18" charset="0"/>
              </a:rPr>
              <a:t>менее 1,1 м</a:t>
            </a:r>
            <a:endParaRPr lang="ru-RU" b="1" dirty="0">
              <a:latin typeface="Times New Roman" pitchFamily="18" charset="0"/>
              <a:cs typeface="Times New Roman" pitchFamily="18" charset="0"/>
            </a:endParaRPr>
          </a:p>
        </p:txBody>
      </p:sp>
      <p:sp>
        <p:nvSpPr>
          <p:cNvPr id="13" name="Прямоугольник 12"/>
          <p:cNvSpPr/>
          <p:nvPr/>
        </p:nvSpPr>
        <p:spPr>
          <a:xfrm>
            <a:off x="2286000" y="0"/>
            <a:ext cx="6678488" cy="1200329"/>
          </a:xfrm>
          <a:prstGeom prst="rect">
            <a:avLst/>
          </a:prstGeom>
        </p:spPr>
        <p:txBody>
          <a:bodyPr wrap="square">
            <a:spAutoFit/>
          </a:bodyPr>
          <a:lstStyle/>
          <a:p>
            <a:pPr algn="r"/>
            <a:r>
              <a:rPr lang="ru-RU" sz="2400" b="1" u="sng" dirty="0" smtClean="0"/>
              <a:t>а) существуют риски</a:t>
            </a:r>
            <a:r>
              <a:rPr lang="ru-RU" sz="2400" b="1" dirty="0" smtClean="0"/>
              <a:t>, связанные </a:t>
            </a:r>
          </a:p>
          <a:p>
            <a:pPr algn="r"/>
            <a:r>
              <a:rPr lang="ru-RU" sz="2400" b="1" dirty="0" smtClean="0"/>
              <a:t>с </a:t>
            </a:r>
            <a:r>
              <a:rPr lang="ru-RU" sz="2400" b="1" u="sng" dirty="0" smtClean="0"/>
              <a:t>возможным падением </a:t>
            </a:r>
            <a:r>
              <a:rPr lang="ru-RU" sz="2400" b="1" dirty="0" smtClean="0"/>
              <a:t>работника </a:t>
            </a:r>
          </a:p>
          <a:p>
            <a:pPr algn="r"/>
            <a:r>
              <a:rPr lang="ru-RU" sz="2400" b="1" dirty="0" smtClean="0"/>
              <a:t>с высоты </a:t>
            </a:r>
            <a:r>
              <a:rPr lang="ru-RU" sz="2400" b="1" u="sng" dirty="0" smtClean="0">
                <a:latin typeface="Times New Roman" pitchFamily="18" charset="0"/>
                <a:cs typeface="Times New Roman" pitchFamily="18" charset="0"/>
              </a:rPr>
              <a:t>1,8 м и более</a:t>
            </a:r>
            <a:r>
              <a:rPr lang="ru-RU" sz="2400" b="1" dirty="0" smtClean="0">
                <a:latin typeface="Times New Roman" pitchFamily="18" charset="0"/>
                <a:cs typeface="Times New Roman" pitchFamily="18" charset="0"/>
              </a:rPr>
              <a:t>, в том числе:</a:t>
            </a:r>
            <a:endParaRPr lang="ru-RU" sz="24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Прямоугольник 38"/>
          <p:cNvSpPr/>
          <p:nvPr/>
        </p:nvSpPr>
        <p:spPr>
          <a:xfrm>
            <a:off x="-180528" y="44624"/>
            <a:ext cx="9577064" cy="523220"/>
          </a:xfrm>
          <a:prstGeom prst="rect">
            <a:avLst/>
          </a:prstGeom>
        </p:spPr>
        <p:txBody>
          <a:bodyPr wrap="square">
            <a:spAutoFit/>
          </a:bodyPr>
          <a:lstStyle/>
          <a:p>
            <a:r>
              <a:rPr lang="ru-RU" sz="28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К работам на высоте относятся работы, при которых:</a:t>
            </a:r>
            <a:endParaRPr lang="ru-RU" sz="2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40" name="Прямоугольник 39"/>
          <p:cNvSpPr/>
          <p:nvPr/>
        </p:nvSpPr>
        <p:spPr>
          <a:xfrm>
            <a:off x="179512" y="620688"/>
            <a:ext cx="4896544" cy="6001643"/>
          </a:xfrm>
          <a:prstGeom prst="rect">
            <a:avLst/>
          </a:prstGeom>
          <a:solidFill>
            <a:srgbClr val="FFFF00"/>
          </a:solidFill>
        </p:spPr>
        <p:txBody>
          <a:bodyPr wrap="square">
            <a:spAutoFit/>
          </a:bodyPr>
          <a:lstStyle/>
          <a:p>
            <a:r>
              <a:rPr lang="ru-RU" sz="3200" dirty="0" smtClean="0"/>
              <a:t>б) существуют риски, связанные с возможным падением работника с высоты </a:t>
            </a:r>
            <a:r>
              <a:rPr lang="ru-RU" sz="3200" b="1" u="sng" dirty="0" smtClean="0"/>
              <a:t>менее 1,8 м</a:t>
            </a:r>
            <a:r>
              <a:rPr lang="ru-RU" sz="3200" dirty="0" smtClean="0"/>
              <a:t>, </a:t>
            </a:r>
            <a:r>
              <a:rPr lang="ru-RU" sz="3200" u="sng" dirty="0" smtClean="0"/>
              <a:t>если</a:t>
            </a:r>
            <a:r>
              <a:rPr lang="ru-RU" sz="3200" dirty="0" smtClean="0"/>
              <a:t> работа проводится </a:t>
            </a:r>
          </a:p>
          <a:p>
            <a:r>
              <a:rPr lang="ru-RU" sz="2800" u="sng" dirty="0" smtClean="0">
                <a:solidFill>
                  <a:srgbClr val="FF0000"/>
                </a:solidFill>
              </a:rPr>
              <a:t>- над машинами или механизмами</a:t>
            </a:r>
            <a:r>
              <a:rPr lang="ru-RU" sz="2800" dirty="0" smtClean="0"/>
              <a:t>, </a:t>
            </a:r>
          </a:p>
          <a:p>
            <a:r>
              <a:rPr lang="ru-RU" sz="2800" u="sng" dirty="0" smtClean="0"/>
              <a:t>- поверхностью </a:t>
            </a:r>
            <a:r>
              <a:rPr lang="ru-RU" sz="2800" u="sng" dirty="0" smtClean="0">
                <a:solidFill>
                  <a:srgbClr val="00B0F0"/>
                </a:solidFill>
              </a:rPr>
              <a:t>жидкости</a:t>
            </a:r>
            <a:r>
              <a:rPr lang="ru-RU" sz="2800" u="sng" dirty="0" smtClean="0"/>
              <a:t> </a:t>
            </a:r>
            <a:r>
              <a:rPr lang="ru-RU" sz="2800" dirty="0" smtClean="0"/>
              <a:t>или </a:t>
            </a:r>
            <a:r>
              <a:rPr lang="ru-RU" sz="2800" u="sng" dirty="0" smtClean="0">
                <a:solidFill>
                  <a:srgbClr val="00B050"/>
                </a:solidFill>
              </a:rPr>
              <a:t>сыпучих мелкодисперсных материалов</a:t>
            </a:r>
            <a:r>
              <a:rPr lang="ru-RU" sz="2800" dirty="0" smtClean="0"/>
              <a:t>, </a:t>
            </a:r>
          </a:p>
          <a:p>
            <a:r>
              <a:rPr lang="ru-RU" sz="2800" u="sng" dirty="0" smtClean="0">
                <a:solidFill>
                  <a:srgbClr val="C00000"/>
                </a:solidFill>
              </a:rPr>
              <a:t>- выступающими предметами</a:t>
            </a:r>
            <a:r>
              <a:rPr lang="ru-RU" sz="2800" dirty="0" smtClean="0"/>
              <a:t>.</a:t>
            </a:r>
            <a:endParaRPr lang="ru-RU" sz="2800" dirty="0"/>
          </a:p>
        </p:txBody>
      </p:sp>
      <p:pic>
        <p:nvPicPr>
          <p:cNvPr id="5" name="Picture 23" descr="Work On Height"/>
          <p:cNvPicPr>
            <a:picLocks noChangeAspect="1" noChangeArrowheads="1"/>
          </p:cNvPicPr>
          <p:nvPr/>
        </p:nvPicPr>
        <p:blipFill>
          <a:blip r:embed="rId2" cstate="print"/>
          <a:srcRect/>
          <a:stretch>
            <a:fillRect/>
          </a:stretch>
        </p:blipFill>
        <p:spPr bwMode="auto">
          <a:xfrm>
            <a:off x="5220072" y="764704"/>
            <a:ext cx="3923928" cy="576064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20688"/>
          </a:xfrm>
          <a:solidFill>
            <a:srgbClr val="FFFF00"/>
          </a:solidFill>
        </p:spPr>
        <p:txBody>
          <a:bodyPr>
            <a:normAutofit/>
          </a:bodyPr>
          <a:lstStyle/>
          <a:p>
            <a:pPr algn="ctr"/>
            <a:r>
              <a:rPr lang="ru-RU" sz="3200" b="1" dirty="0" smtClean="0">
                <a:solidFill>
                  <a:srgbClr val="C00000"/>
                </a:solidFill>
              </a:rPr>
              <a:t>Изменения с 04.08.2015</a:t>
            </a:r>
            <a:endParaRPr lang="ru-RU" sz="3200" dirty="0">
              <a:solidFill>
                <a:srgbClr val="C00000"/>
              </a:solidFill>
            </a:endParaRPr>
          </a:p>
        </p:txBody>
      </p:sp>
      <p:sp>
        <p:nvSpPr>
          <p:cNvPr id="3" name="Содержимое 2"/>
          <p:cNvSpPr>
            <a:spLocks noGrp="1"/>
          </p:cNvSpPr>
          <p:nvPr>
            <p:ph idx="1"/>
          </p:nvPr>
        </p:nvSpPr>
        <p:spPr>
          <a:xfrm>
            <a:off x="285720" y="692696"/>
            <a:ext cx="8715436" cy="5976664"/>
          </a:xfrm>
          <a:solidFill>
            <a:srgbClr val="FFC000"/>
          </a:solidFill>
        </p:spPr>
        <p:txBody>
          <a:bodyPr>
            <a:normAutofit fontScale="92500"/>
          </a:bodyPr>
          <a:lstStyle/>
          <a:p>
            <a:r>
              <a:rPr lang="ru-RU" dirty="0" smtClean="0"/>
              <a:t>3. </a:t>
            </a:r>
            <a:r>
              <a:rPr lang="ru-RU" u="sng" dirty="0" smtClean="0"/>
              <a:t>Дополнить</a:t>
            </a:r>
            <a:r>
              <a:rPr lang="ru-RU" dirty="0" smtClean="0"/>
              <a:t> пунктом 3.1 в следующей редакции:</a:t>
            </a:r>
          </a:p>
          <a:p>
            <a:r>
              <a:rPr lang="ru-RU" b="1" dirty="0" smtClean="0"/>
              <a:t>"3.1. В зависимости от условий производства все работы на высоте делятся на:</a:t>
            </a:r>
          </a:p>
          <a:p>
            <a:r>
              <a:rPr lang="ru-RU" b="1" dirty="0" smtClean="0"/>
              <a:t>а) работы на высоте </a:t>
            </a:r>
            <a:r>
              <a:rPr lang="ru-RU" b="1" u="sng" dirty="0" smtClean="0"/>
              <a:t>с применением средств </a:t>
            </a:r>
            <a:r>
              <a:rPr lang="ru-RU" b="1" u="sng" dirty="0" err="1" smtClean="0"/>
              <a:t>подмащивания</a:t>
            </a:r>
            <a:r>
              <a:rPr lang="ru-RU" b="1" u="sng" dirty="0" smtClean="0"/>
              <a:t> </a:t>
            </a:r>
            <a:r>
              <a:rPr lang="ru-RU" b="1" dirty="0" smtClean="0"/>
              <a:t>(например, </a:t>
            </a:r>
            <a:r>
              <a:rPr lang="ru-RU" b="1" u="sng" dirty="0" smtClean="0"/>
              <a:t>леса, подмости, вышки, люльки, лестницы и другие средства </a:t>
            </a:r>
            <a:r>
              <a:rPr lang="ru-RU" b="1" u="sng" dirty="0" err="1" smtClean="0"/>
              <a:t>подмащивания</a:t>
            </a:r>
            <a:r>
              <a:rPr lang="ru-RU" b="1" dirty="0" smtClean="0"/>
              <a:t>), а также работы, выполняемые на </a:t>
            </a:r>
            <a:r>
              <a:rPr lang="ru-RU" b="1" u="sng" dirty="0" smtClean="0"/>
              <a:t>площадках с защитными ограждениями высотой 1,1 м и более</a:t>
            </a:r>
            <a:r>
              <a:rPr lang="ru-RU" b="1" dirty="0" smtClean="0"/>
              <a:t>;</a:t>
            </a:r>
          </a:p>
          <a:p>
            <a:r>
              <a:rPr lang="ru-RU" b="1" dirty="0" smtClean="0"/>
              <a:t>б) работы </a:t>
            </a:r>
            <a:r>
              <a:rPr lang="ru-RU" b="1" u="sng" dirty="0" smtClean="0"/>
              <a:t>без применения средств </a:t>
            </a:r>
            <a:r>
              <a:rPr lang="ru-RU" b="1" u="sng" dirty="0" err="1" smtClean="0"/>
              <a:t>подмащивания</a:t>
            </a:r>
            <a:r>
              <a:rPr lang="ru-RU" b="1" dirty="0" smtClean="0"/>
              <a:t>, </a:t>
            </a:r>
            <a:r>
              <a:rPr lang="ru-RU" b="1" u="sng" dirty="0" smtClean="0"/>
              <a:t>выполняемые на высоте 5 м и более</a:t>
            </a:r>
            <a:r>
              <a:rPr lang="ru-RU" b="1" dirty="0" smtClean="0"/>
              <a:t>, а также работы, выполняемые </a:t>
            </a:r>
            <a:r>
              <a:rPr lang="ru-RU" b="1" u="sng" dirty="0" smtClean="0"/>
              <a:t>на расстоянии менее 2 м от </a:t>
            </a:r>
            <a:r>
              <a:rPr lang="ru-RU" b="1" u="sng" dirty="0" err="1" smtClean="0"/>
              <a:t>неогражденных</a:t>
            </a:r>
            <a:r>
              <a:rPr lang="ru-RU" b="1" u="sng" dirty="0" smtClean="0"/>
              <a:t> перепадов по высоте более 5 м на площадках при отсутствии защитных ограждений </a:t>
            </a:r>
            <a:r>
              <a:rPr lang="ru-RU" b="1" dirty="0" smtClean="0"/>
              <a:t>либо </a:t>
            </a:r>
            <a:r>
              <a:rPr lang="ru-RU" b="1" u="sng" dirty="0" smtClean="0"/>
              <a:t>при высоте защитных ограждений, составляющей менее 1,1 м.".</a:t>
            </a:r>
          </a:p>
          <a:p>
            <a:endParaRPr lang="ru-R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Скругленный прямоугольник 18"/>
          <p:cNvSpPr/>
          <p:nvPr/>
        </p:nvSpPr>
        <p:spPr>
          <a:xfrm>
            <a:off x="179512" y="0"/>
            <a:ext cx="8784976" cy="68580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9" name="Прямоугольник 38"/>
          <p:cNvSpPr/>
          <p:nvPr/>
        </p:nvSpPr>
        <p:spPr>
          <a:xfrm>
            <a:off x="467544" y="0"/>
            <a:ext cx="8460432" cy="523220"/>
          </a:xfrm>
          <a:prstGeom prst="rect">
            <a:avLst/>
          </a:prstGeom>
        </p:spPr>
        <p:txBody>
          <a:bodyPr wrap="square">
            <a:spAutoFit/>
          </a:bodyPr>
          <a:lstStyle/>
          <a:p>
            <a:pPr algn="ctr"/>
            <a:r>
              <a:rPr lang="ru-RU"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Обучение персонала:</a:t>
            </a:r>
            <a:endPar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2" name="Скругленный прямоугольник 11"/>
          <p:cNvSpPr/>
          <p:nvPr/>
        </p:nvSpPr>
        <p:spPr>
          <a:xfrm>
            <a:off x="251520" y="980728"/>
            <a:ext cx="4104456" cy="2304256"/>
          </a:xfrm>
          <a:prstGeom prst="round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smtClean="0"/>
              <a:t>а) работы на высоте с </a:t>
            </a:r>
            <a:r>
              <a:rPr lang="ru-RU" sz="1600" b="1" u="sng" dirty="0" smtClean="0"/>
              <a:t>применением средств </a:t>
            </a:r>
            <a:r>
              <a:rPr lang="ru-RU" sz="1600" b="1" u="sng" dirty="0" err="1" smtClean="0"/>
              <a:t>подмащивания</a:t>
            </a:r>
            <a:r>
              <a:rPr lang="ru-RU" sz="1600" b="1" u="sng" dirty="0" smtClean="0"/>
              <a:t> </a:t>
            </a:r>
            <a:r>
              <a:rPr lang="ru-RU" sz="1600" b="1" dirty="0" smtClean="0"/>
              <a:t>(например, леса, подмости, вышки, люльки, лестницы и другие средства </a:t>
            </a:r>
            <a:r>
              <a:rPr lang="ru-RU" sz="1600" b="1" dirty="0" err="1" smtClean="0"/>
              <a:t>подмащивания</a:t>
            </a:r>
            <a:r>
              <a:rPr lang="ru-RU" sz="1600" b="1" dirty="0" smtClean="0"/>
              <a:t>), а </a:t>
            </a:r>
            <a:r>
              <a:rPr lang="ru-RU" sz="1600" b="1" u="sng" dirty="0" smtClean="0"/>
              <a:t>также работы, выполняемые на площадках с защитными ограждениями высотой </a:t>
            </a:r>
          </a:p>
          <a:p>
            <a:pPr algn="ctr"/>
            <a:r>
              <a:rPr lang="ru-RU" sz="1600" b="1" u="sng" dirty="0" smtClean="0"/>
              <a:t>1,1 м и более</a:t>
            </a:r>
            <a:r>
              <a:rPr lang="ru-RU" sz="1600" b="1" dirty="0" smtClean="0"/>
              <a:t>;</a:t>
            </a:r>
          </a:p>
        </p:txBody>
      </p:sp>
      <p:sp>
        <p:nvSpPr>
          <p:cNvPr id="13" name="Скругленный прямоугольник 12"/>
          <p:cNvSpPr/>
          <p:nvPr/>
        </p:nvSpPr>
        <p:spPr>
          <a:xfrm>
            <a:off x="4572000" y="908720"/>
            <a:ext cx="4320480" cy="2448272"/>
          </a:xfrm>
          <a:prstGeom prst="round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smtClean="0"/>
              <a:t>б) работы </a:t>
            </a:r>
            <a:r>
              <a:rPr lang="ru-RU" sz="1600" b="1" u="sng" dirty="0" smtClean="0"/>
              <a:t>без применения средств </a:t>
            </a:r>
            <a:r>
              <a:rPr lang="ru-RU" sz="1600" b="1" u="sng" dirty="0" err="1" smtClean="0"/>
              <a:t>подмащивания</a:t>
            </a:r>
            <a:r>
              <a:rPr lang="ru-RU" sz="1600" b="1" dirty="0" smtClean="0"/>
              <a:t>, выполняемые на высоте </a:t>
            </a:r>
            <a:r>
              <a:rPr lang="ru-RU" sz="1600" b="1" u="sng" dirty="0" smtClean="0"/>
              <a:t>5 м и более</a:t>
            </a:r>
            <a:r>
              <a:rPr lang="ru-RU" sz="1600" b="1" dirty="0" smtClean="0"/>
              <a:t>, а </a:t>
            </a:r>
            <a:r>
              <a:rPr lang="ru-RU" sz="1600" b="1" u="sng" dirty="0" smtClean="0"/>
              <a:t>также работы, </a:t>
            </a:r>
            <a:r>
              <a:rPr lang="ru-RU" sz="1600" b="1" dirty="0" smtClean="0"/>
              <a:t>выполняемые на расстоянии </a:t>
            </a:r>
            <a:r>
              <a:rPr lang="ru-RU" sz="1600" b="1" u="sng" dirty="0" smtClean="0"/>
              <a:t>менее 2 м от </a:t>
            </a:r>
            <a:r>
              <a:rPr lang="ru-RU" sz="1600" b="1" u="sng" dirty="0" err="1" smtClean="0"/>
              <a:t>неогражденных</a:t>
            </a:r>
            <a:r>
              <a:rPr lang="ru-RU" sz="1600" b="1" u="sng" dirty="0" smtClean="0"/>
              <a:t> перепадов по высоте более 5 м на площадках при отсутствии защитных ограждений</a:t>
            </a:r>
            <a:r>
              <a:rPr lang="ru-RU" sz="1600" b="1" dirty="0" smtClean="0"/>
              <a:t> либо при </a:t>
            </a:r>
            <a:r>
              <a:rPr lang="ru-RU" sz="1600" b="1" u="sng" dirty="0" smtClean="0"/>
              <a:t>высоте защитных ограждений, составляющей </a:t>
            </a:r>
          </a:p>
          <a:p>
            <a:pPr algn="ctr"/>
            <a:r>
              <a:rPr lang="ru-RU" sz="1600" b="1" u="sng" dirty="0" smtClean="0"/>
              <a:t>менее 1,1 </a:t>
            </a:r>
            <a:r>
              <a:rPr lang="ru-RU" sz="1600" b="1" dirty="0" smtClean="0"/>
              <a:t>м</a:t>
            </a:r>
            <a:endParaRPr lang="ru-RU" sz="1600" b="1" dirty="0">
              <a:solidFill>
                <a:schemeClr val="tx1"/>
              </a:solidFill>
            </a:endParaRPr>
          </a:p>
        </p:txBody>
      </p:sp>
      <p:sp>
        <p:nvSpPr>
          <p:cNvPr id="14" name="Скругленный прямоугольник 13"/>
          <p:cNvSpPr/>
          <p:nvPr/>
        </p:nvSpPr>
        <p:spPr>
          <a:xfrm>
            <a:off x="251520" y="3429000"/>
            <a:ext cx="4104456" cy="3240360"/>
          </a:xfrm>
          <a:prstGeom prst="round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solidFill>
                  <a:srgbClr val="C00000"/>
                </a:solidFill>
              </a:rPr>
              <a:t>Работники проходят обучение </a:t>
            </a:r>
            <a:r>
              <a:rPr lang="ru-RU" sz="2800" b="1" u="sng" dirty="0" smtClean="0">
                <a:solidFill>
                  <a:srgbClr val="C00000"/>
                </a:solidFill>
              </a:rPr>
              <a:t>без присвоения группы по безопасности</a:t>
            </a:r>
          </a:p>
          <a:p>
            <a:pPr algn="ctr"/>
            <a:r>
              <a:rPr lang="ru-RU" sz="2000" b="1" u="sng" dirty="0" smtClean="0">
                <a:solidFill>
                  <a:srgbClr val="C00000"/>
                </a:solidFill>
              </a:rPr>
              <a:t>(Удостоверение уст. обр.!)</a:t>
            </a:r>
          </a:p>
          <a:p>
            <a:pPr algn="ctr"/>
            <a:endParaRPr lang="ru-RU" sz="2800" b="1" u="sng" dirty="0">
              <a:solidFill>
                <a:srgbClr val="C00000"/>
              </a:solidFill>
            </a:endParaRPr>
          </a:p>
        </p:txBody>
      </p:sp>
      <p:sp>
        <p:nvSpPr>
          <p:cNvPr id="16" name="Скругленный прямоугольник 15"/>
          <p:cNvSpPr/>
          <p:nvPr/>
        </p:nvSpPr>
        <p:spPr>
          <a:xfrm>
            <a:off x="1115616" y="548680"/>
            <a:ext cx="2160240" cy="288032"/>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h </a:t>
            </a:r>
            <a:r>
              <a:rPr lang="en-US" sz="3600" b="1" dirty="0" smtClean="0">
                <a:solidFill>
                  <a:schemeClr val="tx1"/>
                </a:solidFill>
                <a:latin typeface="Aparajita"/>
                <a:cs typeface="Aparajita"/>
              </a:rPr>
              <a:t>›</a:t>
            </a:r>
            <a:r>
              <a:rPr lang="en-US" sz="2800" b="1" dirty="0" smtClean="0">
                <a:solidFill>
                  <a:schemeClr val="tx1"/>
                </a:solidFill>
              </a:rPr>
              <a:t> 1,8 m</a:t>
            </a:r>
            <a:r>
              <a:rPr lang="ru-RU" sz="2800" b="1" dirty="0" smtClean="0">
                <a:solidFill>
                  <a:schemeClr val="tx1"/>
                </a:solidFill>
              </a:rPr>
              <a:t>…</a:t>
            </a:r>
            <a:endParaRPr lang="ru-RU" sz="2800" b="1" dirty="0">
              <a:solidFill>
                <a:schemeClr val="tx1"/>
              </a:solidFill>
            </a:endParaRPr>
          </a:p>
        </p:txBody>
      </p:sp>
      <p:sp>
        <p:nvSpPr>
          <p:cNvPr id="17" name="Скругленный прямоугольник 16"/>
          <p:cNvSpPr/>
          <p:nvPr/>
        </p:nvSpPr>
        <p:spPr>
          <a:xfrm>
            <a:off x="5004048" y="476672"/>
            <a:ext cx="2736304" cy="288032"/>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chemeClr val="tx1"/>
              </a:solidFill>
            </a:endParaRPr>
          </a:p>
          <a:p>
            <a:pPr algn="ctr"/>
            <a:r>
              <a:rPr lang="en-US" sz="2800" b="1" dirty="0" smtClean="0">
                <a:solidFill>
                  <a:schemeClr val="tx1"/>
                </a:solidFill>
              </a:rPr>
              <a:t>h </a:t>
            </a:r>
            <a:r>
              <a:rPr lang="en-US" sz="3600" b="1" dirty="0" smtClean="0">
                <a:solidFill>
                  <a:schemeClr val="tx1"/>
                </a:solidFill>
                <a:latin typeface="Aparajita"/>
                <a:cs typeface="Aparajita"/>
              </a:rPr>
              <a:t>›</a:t>
            </a:r>
            <a:r>
              <a:rPr lang="en-US" sz="2800" b="1" dirty="0" smtClean="0">
                <a:solidFill>
                  <a:schemeClr val="tx1"/>
                </a:solidFill>
              </a:rPr>
              <a:t> </a:t>
            </a:r>
            <a:r>
              <a:rPr lang="ru-RU" sz="2800" b="1" dirty="0" smtClean="0">
                <a:solidFill>
                  <a:schemeClr val="tx1"/>
                </a:solidFill>
              </a:rPr>
              <a:t>5</a:t>
            </a:r>
            <a:r>
              <a:rPr lang="en-US" sz="2800" b="1" dirty="0" smtClean="0">
                <a:solidFill>
                  <a:schemeClr val="tx1"/>
                </a:solidFill>
              </a:rPr>
              <a:t> m</a:t>
            </a:r>
            <a:r>
              <a:rPr lang="ru-RU" sz="2800" b="1" dirty="0" smtClean="0">
                <a:solidFill>
                  <a:schemeClr val="tx1"/>
                </a:solidFill>
              </a:rPr>
              <a:t>…</a:t>
            </a:r>
          </a:p>
          <a:p>
            <a:pPr algn="ctr"/>
            <a:endParaRPr lang="ru-RU" sz="2800" b="1" dirty="0">
              <a:solidFill>
                <a:schemeClr val="tx1"/>
              </a:solidFill>
            </a:endParaRPr>
          </a:p>
        </p:txBody>
      </p:sp>
      <p:sp>
        <p:nvSpPr>
          <p:cNvPr id="9" name="Скругленный прямоугольник 8"/>
          <p:cNvSpPr/>
          <p:nvPr/>
        </p:nvSpPr>
        <p:spPr>
          <a:xfrm>
            <a:off x="4572000" y="3501008"/>
            <a:ext cx="4248472" cy="3168352"/>
          </a:xfrm>
          <a:prstGeom prst="round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rgbClr val="C00000"/>
                </a:solidFill>
              </a:rPr>
              <a:t>Работники проходят обучение, подготовку и аттестацию на </a:t>
            </a:r>
            <a:r>
              <a:rPr lang="ru-RU" sz="2400" b="1" u="sng" dirty="0" smtClean="0">
                <a:solidFill>
                  <a:srgbClr val="C00000"/>
                </a:solidFill>
              </a:rPr>
              <a:t>присвоение группы по безопасности работ на высоте</a:t>
            </a:r>
          </a:p>
          <a:p>
            <a:pPr algn="ctr"/>
            <a:r>
              <a:rPr lang="ru-RU" sz="2000" b="1" u="sng" dirty="0" smtClean="0">
                <a:solidFill>
                  <a:srgbClr val="C00000"/>
                </a:solidFill>
              </a:rPr>
              <a:t>(Удостоверение уст. обр.!)</a:t>
            </a:r>
            <a:endParaRPr lang="ru-RU" sz="2000" b="1" u="sng" dirty="0">
              <a:solidFill>
                <a:srgbClr val="C00000"/>
              </a:solidFill>
            </a:endParaRPr>
          </a:p>
        </p:txBody>
      </p:sp>
      <p:sp>
        <p:nvSpPr>
          <p:cNvPr id="10" name="Скругленный прямоугольник 9"/>
          <p:cNvSpPr/>
          <p:nvPr/>
        </p:nvSpPr>
        <p:spPr>
          <a:xfrm>
            <a:off x="7786710" y="-214338"/>
            <a:ext cx="1950486" cy="642942"/>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6" grpId="0" animBg="1"/>
      <p:bldP spid="17" grpId="0" animBg="1"/>
      <p:bldP spid="9"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548680"/>
          </a:xfrm>
        </p:spPr>
        <p:txBody>
          <a:bodyPr>
            <a:normAutofit/>
          </a:bodyPr>
          <a:lstStyle/>
          <a:p>
            <a:pPr algn="ctr"/>
            <a:r>
              <a:rPr lang="ru-RU" sz="2400" b="1" dirty="0" smtClean="0">
                <a:solidFill>
                  <a:srgbClr val="FFFF00"/>
                </a:solidFill>
              </a:rPr>
              <a:t>ГРУППЫ  ПО БЕЗОПАСНОСТИ РАБОТ НА ВЫСОТЕ</a:t>
            </a:r>
            <a:endParaRPr lang="ru-RU" sz="2400" b="1" dirty="0">
              <a:solidFill>
                <a:srgbClr val="FFFF00"/>
              </a:solidFill>
            </a:endParaRPr>
          </a:p>
        </p:txBody>
      </p:sp>
      <p:sp>
        <p:nvSpPr>
          <p:cNvPr id="3" name="Содержимое 2"/>
          <p:cNvSpPr>
            <a:spLocks noGrp="1"/>
          </p:cNvSpPr>
          <p:nvPr>
            <p:ph idx="1"/>
          </p:nvPr>
        </p:nvSpPr>
        <p:spPr>
          <a:xfrm>
            <a:off x="0" y="548680"/>
            <a:ext cx="9144000" cy="3384376"/>
          </a:xfrm>
        </p:spPr>
        <p:txBody>
          <a:bodyPr>
            <a:normAutofit fontScale="32500" lnSpcReduction="20000"/>
          </a:bodyPr>
          <a:lstStyle/>
          <a:p>
            <a:r>
              <a:rPr lang="ru-RU" sz="7400" u="sng" dirty="0" smtClean="0"/>
              <a:t>Работники, допускаемые к работам </a:t>
            </a:r>
            <a:r>
              <a:rPr lang="ru-RU" sz="7400" b="1" u="sng" dirty="0" smtClean="0"/>
              <a:t>без применения средств </a:t>
            </a:r>
            <a:r>
              <a:rPr lang="ru-RU" sz="7400" b="1" u="sng" dirty="0" err="1" smtClean="0"/>
              <a:t>подмащивания</a:t>
            </a:r>
            <a:r>
              <a:rPr lang="ru-RU" sz="7400" u="sng" dirty="0" smtClean="0"/>
              <a:t>, </a:t>
            </a:r>
            <a:r>
              <a:rPr lang="ru-RU" sz="7400" u="sng" dirty="0" smtClean="0"/>
              <a:t>выполняемым </a:t>
            </a:r>
            <a:r>
              <a:rPr lang="ru-RU" sz="7400" b="1" u="sng" dirty="0" smtClean="0"/>
              <a:t>на высоте 5 м и более</a:t>
            </a:r>
            <a:r>
              <a:rPr lang="ru-RU" sz="7400" u="sng" dirty="0" smtClean="0"/>
              <a:t>, а также выполняемым на расстоянии менее 2 м от </a:t>
            </a:r>
            <a:r>
              <a:rPr lang="ru-RU" sz="7400" u="sng" dirty="0" err="1" smtClean="0"/>
              <a:t>неогражденных</a:t>
            </a:r>
            <a:r>
              <a:rPr lang="ru-RU" sz="7400" u="sng" dirty="0" smtClean="0"/>
              <a:t> перепадов по высоте более 5 м на площадках при отсутствии защитных ограждений либо при высоте защитных ограждений, составляющей менее 1,1 м</a:t>
            </a:r>
            <a:r>
              <a:rPr lang="ru-RU" sz="7400" dirty="0" smtClean="0"/>
              <a:t>, а </a:t>
            </a:r>
            <a:r>
              <a:rPr lang="ru-RU" sz="7400" u="sng" dirty="0" smtClean="0"/>
              <a:t>также работники</a:t>
            </a:r>
            <a:r>
              <a:rPr lang="ru-RU" sz="7400" dirty="0" smtClean="0"/>
              <a:t>, </a:t>
            </a:r>
            <a:r>
              <a:rPr lang="ru-RU" sz="7400" b="1" dirty="0" smtClean="0"/>
              <a:t>организующие проведение технико-технологических или организационных мероприятий</a:t>
            </a:r>
            <a:r>
              <a:rPr lang="ru-RU" sz="7400" dirty="0" smtClean="0"/>
              <a:t> при указанных работах на высоте, делятся на следующие </a:t>
            </a:r>
            <a:r>
              <a:rPr lang="ru-RU" sz="7400" b="1" dirty="0" smtClean="0"/>
              <a:t>3 группы по безопасности работ на высоте (далее - группы):</a:t>
            </a:r>
            <a:endParaRPr lang="ru-RU" sz="7400" dirty="0" smtClean="0"/>
          </a:p>
          <a:p>
            <a:endParaRPr lang="ru-RU" sz="2000" dirty="0"/>
          </a:p>
        </p:txBody>
      </p:sp>
      <p:sp>
        <p:nvSpPr>
          <p:cNvPr id="5" name="Скругленный прямоугольник 4"/>
          <p:cNvSpPr/>
          <p:nvPr/>
        </p:nvSpPr>
        <p:spPr>
          <a:xfrm>
            <a:off x="0" y="3933056"/>
            <a:ext cx="9144000" cy="12241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b="1" u="sng" dirty="0" smtClean="0">
                <a:solidFill>
                  <a:srgbClr val="FFFF00"/>
                </a:solidFill>
              </a:rPr>
              <a:t>1 группа </a:t>
            </a:r>
            <a:r>
              <a:rPr lang="ru-RU" sz="2000" b="1" dirty="0" smtClean="0"/>
              <a:t>- работники, допускаемые к работам </a:t>
            </a:r>
            <a:r>
              <a:rPr lang="ru-RU" sz="2000" b="1" u="sng" dirty="0" smtClean="0"/>
              <a:t>в составе бригады</a:t>
            </a:r>
            <a:r>
              <a:rPr lang="ru-RU" sz="2000" b="1" dirty="0" smtClean="0"/>
              <a:t> или под </a:t>
            </a:r>
            <a:r>
              <a:rPr lang="ru-RU" sz="2000" b="1" u="sng" dirty="0" smtClean="0"/>
              <a:t>непосредственным контролем работника,</a:t>
            </a:r>
            <a:r>
              <a:rPr lang="ru-RU" sz="2000" b="1" dirty="0" smtClean="0"/>
              <a:t> назначенного </a:t>
            </a:r>
            <a:r>
              <a:rPr lang="ru-RU" sz="2000" b="1" u="sng" dirty="0" smtClean="0"/>
              <a:t>приказом</a:t>
            </a:r>
            <a:r>
              <a:rPr lang="ru-RU" sz="2000" b="1" dirty="0" smtClean="0"/>
              <a:t> работодателя (далее - работники 1 группы);</a:t>
            </a:r>
          </a:p>
        </p:txBody>
      </p:sp>
      <p:sp>
        <p:nvSpPr>
          <p:cNvPr id="6" name="Скругленный прямоугольник 5"/>
          <p:cNvSpPr/>
          <p:nvPr/>
        </p:nvSpPr>
        <p:spPr>
          <a:xfrm>
            <a:off x="0" y="5373216"/>
            <a:ext cx="9144000" cy="12961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b="1" u="sng" dirty="0" smtClean="0">
                <a:solidFill>
                  <a:srgbClr val="FFFF00"/>
                </a:solidFill>
              </a:rPr>
              <a:t>2 группа </a:t>
            </a:r>
            <a:r>
              <a:rPr lang="ru-RU" sz="2000" b="1" dirty="0" smtClean="0"/>
              <a:t>- </a:t>
            </a:r>
            <a:r>
              <a:rPr lang="ru-RU" sz="2000" b="1" u="sng" dirty="0" smtClean="0"/>
              <a:t>мастера, бригадиры, руководители стажировки, а также работники, назначаемые по наряду-допуску ответственными исполнителями работ на высоте</a:t>
            </a:r>
            <a:r>
              <a:rPr lang="ru-RU" sz="2000" b="1" dirty="0" smtClean="0"/>
              <a:t> (далее - работники 2 группы);</a:t>
            </a:r>
          </a:p>
        </p:txBody>
      </p:sp>
      <p:sp>
        <p:nvSpPr>
          <p:cNvPr id="7" name="Скругленный прямоугольник 6"/>
          <p:cNvSpPr/>
          <p:nvPr/>
        </p:nvSpPr>
        <p:spPr>
          <a:xfrm>
            <a:off x="7786710" y="-214338"/>
            <a:ext cx="1950486" cy="642942"/>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360040"/>
          </a:xfrm>
          <a:solidFill>
            <a:schemeClr val="accent2"/>
          </a:solidFill>
        </p:spPr>
        <p:txBody>
          <a:bodyPr>
            <a:normAutofit fontScale="90000"/>
          </a:bodyPr>
          <a:lstStyle/>
          <a:p>
            <a:pPr algn="ctr"/>
            <a:r>
              <a:rPr lang="ru-RU" sz="2400" b="1" dirty="0" smtClean="0">
                <a:solidFill>
                  <a:srgbClr val="FFFF00"/>
                </a:solidFill>
              </a:rPr>
              <a:t>ГРУППЫ  ПО БЕЗОПАСНОСТИ РАБОТ НА ВЫСОТЕ</a:t>
            </a:r>
            <a:endParaRPr lang="ru-RU" sz="2400" b="1" dirty="0">
              <a:solidFill>
                <a:srgbClr val="FFFF00"/>
              </a:solidFill>
            </a:endParaRPr>
          </a:p>
        </p:txBody>
      </p:sp>
      <p:sp>
        <p:nvSpPr>
          <p:cNvPr id="3" name="Содержимое 2"/>
          <p:cNvSpPr>
            <a:spLocks noGrp="1"/>
          </p:cNvSpPr>
          <p:nvPr>
            <p:ph idx="1"/>
          </p:nvPr>
        </p:nvSpPr>
        <p:spPr>
          <a:xfrm>
            <a:off x="0" y="548680"/>
            <a:ext cx="9144000" cy="1224136"/>
          </a:xfrm>
        </p:spPr>
        <p:txBody>
          <a:bodyPr>
            <a:normAutofit fontScale="25000" lnSpcReduction="20000"/>
          </a:bodyPr>
          <a:lstStyle/>
          <a:p>
            <a:r>
              <a:rPr lang="ru-RU" sz="4000" u="sng" dirty="0" smtClean="0"/>
              <a:t>Работники, допускаемые к работам </a:t>
            </a:r>
            <a:r>
              <a:rPr lang="ru-RU" sz="4000" b="1" u="sng" dirty="0" smtClean="0"/>
              <a:t>без применения средств </a:t>
            </a:r>
            <a:r>
              <a:rPr lang="ru-RU" sz="4000" b="1" u="sng" dirty="0" err="1" smtClean="0"/>
              <a:t>подмащивания</a:t>
            </a:r>
            <a:r>
              <a:rPr lang="ru-RU" sz="4000" u="sng" dirty="0" smtClean="0"/>
              <a:t>, выполняемые </a:t>
            </a:r>
            <a:r>
              <a:rPr lang="ru-RU" sz="4000" b="1" u="sng" dirty="0" smtClean="0"/>
              <a:t>на высоте 5 м и более</a:t>
            </a:r>
            <a:r>
              <a:rPr lang="ru-RU" sz="4000" u="sng" dirty="0" smtClean="0"/>
              <a:t>, а также выполняемым на расстоянии менее 2 м от </a:t>
            </a:r>
            <a:r>
              <a:rPr lang="ru-RU" sz="4000" u="sng" dirty="0" err="1" smtClean="0"/>
              <a:t>неогражденных</a:t>
            </a:r>
            <a:r>
              <a:rPr lang="ru-RU" sz="4000" u="sng" dirty="0" smtClean="0"/>
              <a:t> перепадов по высоте более 5 м на площадках при отсутствии защитных ограждений либо при высоте защитных ограждений, составляющей менее 1,1 м</a:t>
            </a:r>
            <a:r>
              <a:rPr lang="ru-RU" sz="4000" dirty="0" smtClean="0"/>
              <a:t>, а </a:t>
            </a:r>
            <a:r>
              <a:rPr lang="ru-RU" sz="4000" u="sng" dirty="0" smtClean="0"/>
              <a:t>также работники</a:t>
            </a:r>
            <a:r>
              <a:rPr lang="ru-RU" sz="4000" dirty="0" smtClean="0"/>
              <a:t>, </a:t>
            </a:r>
            <a:r>
              <a:rPr lang="ru-RU" sz="4000" b="1" dirty="0" smtClean="0"/>
              <a:t>организующие проведение технико-технологических или организационных мероприятий</a:t>
            </a:r>
            <a:r>
              <a:rPr lang="ru-RU" sz="4000" dirty="0" smtClean="0"/>
              <a:t> при указанных работах на высоте, делятся на следующие </a:t>
            </a:r>
            <a:r>
              <a:rPr lang="ru-RU" sz="4000" b="1" dirty="0" smtClean="0"/>
              <a:t>3 группы по безопасности работ на высоте (далее - группы):</a:t>
            </a:r>
            <a:endParaRPr lang="ru-RU" sz="4000" dirty="0" smtClean="0"/>
          </a:p>
          <a:p>
            <a:r>
              <a:rPr lang="ru-RU" sz="4000" b="1" dirty="0" smtClean="0"/>
              <a:t>1 группа - работники, допускаемые к работам </a:t>
            </a:r>
            <a:r>
              <a:rPr lang="ru-RU" sz="4000" b="1" u="sng" dirty="0" smtClean="0"/>
              <a:t>в составе бригады</a:t>
            </a:r>
            <a:r>
              <a:rPr lang="ru-RU" sz="4000" b="1" dirty="0" smtClean="0"/>
              <a:t> или под </a:t>
            </a:r>
            <a:r>
              <a:rPr lang="ru-RU" sz="4000" b="1" u="sng" dirty="0" smtClean="0"/>
              <a:t>непосредственным контролем работника,</a:t>
            </a:r>
            <a:r>
              <a:rPr lang="ru-RU" sz="4000" b="1" dirty="0" smtClean="0"/>
              <a:t> назначенного </a:t>
            </a:r>
            <a:r>
              <a:rPr lang="ru-RU" sz="4000" b="1" u="sng" dirty="0" smtClean="0"/>
              <a:t>приказом</a:t>
            </a:r>
            <a:r>
              <a:rPr lang="ru-RU" sz="4000" b="1" dirty="0" smtClean="0"/>
              <a:t> работодателя (далее - работники 1 группы);</a:t>
            </a:r>
          </a:p>
          <a:p>
            <a:r>
              <a:rPr lang="ru-RU" sz="4000" b="1" dirty="0" smtClean="0"/>
              <a:t>2 группа - </a:t>
            </a:r>
            <a:r>
              <a:rPr lang="ru-RU" sz="4000" b="1" u="sng" dirty="0" smtClean="0"/>
              <a:t>мастера, бригадиры, руководители стажировки, а также работники, назначаемые по наряду-допуску ответственными исполнителями работ на высоте</a:t>
            </a:r>
            <a:r>
              <a:rPr lang="ru-RU" sz="4000" b="1" dirty="0" smtClean="0"/>
              <a:t> (далее - работники 2 группы);</a:t>
            </a:r>
          </a:p>
          <a:p>
            <a:r>
              <a:rPr lang="ru-RU" sz="4800" u="sng" dirty="0" smtClean="0"/>
              <a:t>(п. 11 в ред. </a:t>
            </a:r>
            <a:r>
              <a:rPr lang="ru-RU" sz="4800" u="sng" dirty="0" smtClean="0">
                <a:hlinkClick r:id="rId2"/>
              </a:rPr>
              <a:t>Приказа</a:t>
            </a:r>
            <a:r>
              <a:rPr lang="ru-RU" sz="4800" u="sng" dirty="0" smtClean="0"/>
              <a:t> Минтруда России от 17.06.2015 N 383н)</a:t>
            </a:r>
          </a:p>
          <a:p>
            <a:endParaRPr lang="ru-RU" sz="2000" dirty="0"/>
          </a:p>
        </p:txBody>
      </p:sp>
      <p:sp>
        <p:nvSpPr>
          <p:cNvPr id="4" name="Скругленный прямоугольник 3"/>
          <p:cNvSpPr/>
          <p:nvPr/>
        </p:nvSpPr>
        <p:spPr>
          <a:xfrm>
            <a:off x="0" y="1772816"/>
            <a:ext cx="9144000" cy="50851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u="sng" dirty="0" smtClean="0">
                <a:solidFill>
                  <a:srgbClr val="FFFF00"/>
                </a:solidFill>
              </a:rPr>
              <a:t>3 группа </a:t>
            </a:r>
            <a:r>
              <a:rPr lang="ru-RU" b="1" dirty="0" smtClean="0"/>
              <a:t>– работники, назначаемые работодателем </a:t>
            </a:r>
            <a:r>
              <a:rPr lang="ru-RU" b="1" u="sng" dirty="0" smtClean="0"/>
              <a:t>ответственными </a:t>
            </a:r>
          </a:p>
          <a:p>
            <a:pPr>
              <a:buFontTx/>
              <a:buChar char="-"/>
            </a:pPr>
            <a:r>
              <a:rPr lang="ru-RU" b="1" u="sng" dirty="0" smtClean="0"/>
              <a:t>за организацию и безопасное проведение работ</a:t>
            </a:r>
            <a:r>
              <a:rPr lang="ru-RU" b="1" dirty="0" smtClean="0"/>
              <a:t> на высоте, а также за </a:t>
            </a:r>
            <a:r>
              <a:rPr lang="ru-RU" b="1" u="sng" dirty="0" smtClean="0"/>
              <a:t>проведение инструктажей</a:t>
            </a:r>
            <a:r>
              <a:rPr lang="ru-RU" b="1" dirty="0" smtClean="0"/>
              <a:t>, </a:t>
            </a:r>
            <a:r>
              <a:rPr lang="ru-RU" b="1" u="sng" dirty="0" smtClean="0"/>
              <a:t>составление плана мероприятий по эвакуации и спасению работников при возникновении аварийной ситуации и при проведении спасательных работ</a:t>
            </a:r>
            <a:r>
              <a:rPr lang="ru-RU" b="1" dirty="0" smtClean="0"/>
              <a:t>; </a:t>
            </a:r>
          </a:p>
          <a:p>
            <a:pPr>
              <a:buFontTx/>
              <a:buChar char="-"/>
            </a:pPr>
            <a:r>
              <a:rPr lang="ru-RU" b="1" dirty="0" smtClean="0"/>
              <a:t>работники, проводящие </a:t>
            </a:r>
            <a:r>
              <a:rPr lang="ru-RU" b="1" u="sng" dirty="0" smtClean="0"/>
              <a:t>обслуживание и периодический осмотр средств индивидуальной защиты</a:t>
            </a:r>
            <a:r>
              <a:rPr lang="ru-RU" b="1" dirty="0" smtClean="0"/>
              <a:t> (далее - СИЗ); </a:t>
            </a:r>
          </a:p>
          <a:p>
            <a:pPr>
              <a:buFontTx/>
              <a:buChar char="-"/>
            </a:pPr>
            <a:r>
              <a:rPr lang="ru-RU" b="1" dirty="0" smtClean="0"/>
              <a:t>работники, </a:t>
            </a:r>
            <a:r>
              <a:rPr lang="ru-RU" b="1" u="sng" dirty="0" smtClean="0"/>
              <a:t>выдающие наряды-допуски</a:t>
            </a:r>
            <a:r>
              <a:rPr lang="ru-RU" b="1" dirty="0" smtClean="0"/>
              <a:t>; </a:t>
            </a:r>
          </a:p>
          <a:p>
            <a:pPr>
              <a:buFontTx/>
              <a:buChar char="-"/>
            </a:pPr>
            <a:r>
              <a:rPr lang="ru-RU" b="1" u="sng" dirty="0" smtClean="0"/>
              <a:t>ответственные руководители</a:t>
            </a:r>
            <a:r>
              <a:rPr lang="ru-RU" b="1" dirty="0" smtClean="0"/>
              <a:t> работ на высоте, выполняемых по наряду-допуску; </a:t>
            </a:r>
          </a:p>
          <a:p>
            <a:pPr>
              <a:buFontTx/>
              <a:buChar char="-"/>
            </a:pPr>
            <a:r>
              <a:rPr lang="ru-RU" b="1" dirty="0" smtClean="0"/>
              <a:t>должностные лица, в полномочия которых входит </a:t>
            </a:r>
            <a:r>
              <a:rPr lang="ru-RU" b="1" u="sng" dirty="0" smtClean="0"/>
              <a:t>утверждение плана производства работ</a:t>
            </a:r>
            <a:r>
              <a:rPr lang="ru-RU" b="1" dirty="0" smtClean="0"/>
              <a:t> на высоте (далее - работники 3 группы).</a:t>
            </a:r>
          </a:p>
          <a:p>
            <a:r>
              <a:rPr lang="ru-RU" b="1" dirty="0" smtClean="0"/>
              <a:t>К работникам </a:t>
            </a:r>
            <a:r>
              <a:rPr lang="ru-RU" b="1" u="sng" dirty="0" smtClean="0">
                <a:solidFill>
                  <a:srgbClr val="002060"/>
                </a:solidFill>
              </a:rPr>
              <a:t>3 группы </a:t>
            </a:r>
            <a:r>
              <a:rPr lang="ru-RU" b="1" dirty="0" smtClean="0"/>
              <a:t>относятся также </a:t>
            </a:r>
          </a:p>
          <a:p>
            <a:pPr>
              <a:buNone/>
            </a:pPr>
            <a:r>
              <a:rPr lang="ru-RU" b="1" u="sng" dirty="0" smtClean="0"/>
              <a:t>специалисты, проводящие обучение работам на высоте</a:t>
            </a:r>
            <a:r>
              <a:rPr lang="ru-RU" b="1" dirty="0" smtClean="0"/>
              <a:t>, а также </a:t>
            </a:r>
          </a:p>
          <a:p>
            <a:pPr>
              <a:buNone/>
            </a:pPr>
            <a:r>
              <a:rPr lang="ru-RU" b="1" u="sng" dirty="0" smtClean="0"/>
              <a:t>члены аттестационных комиссий организаций, проводящих обучение </a:t>
            </a:r>
            <a:r>
              <a:rPr lang="ru-RU" b="1" dirty="0" smtClean="0"/>
              <a:t>безопасным методам и приемам выполнения работ на высоте, и </a:t>
            </a:r>
            <a:r>
              <a:rPr lang="ru-RU" b="1" u="sng" dirty="0" smtClean="0"/>
              <a:t>работодателей</a:t>
            </a:r>
            <a:r>
              <a:rPr lang="ru-RU" u="sng" dirty="0" smtClean="0"/>
              <a:t>.</a:t>
            </a:r>
          </a:p>
        </p:txBody>
      </p:sp>
      <p:sp>
        <p:nvSpPr>
          <p:cNvPr id="5" name="Скругленный прямоугольник 4"/>
          <p:cNvSpPr/>
          <p:nvPr/>
        </p:nvSpPr>
        <p:spPr>
          <a:xfrm>
            <a:off x="7596336" y="0"/>
            <a:ext cx="1950486" cy="642942"/>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pic>
        <p:nvPicPr>
          <p:cNvPr id="6" name="Picture 2"/>
          <p:cNvPicPr>
            <a:picLocks noChangeAspect="1" noChangeArrowheads="1"/>
          </p:cNvPicPr>
          <p:nvPr/>
        </p:nvPicPr>
        <p:blipFill>
          <a:blip r:embed="rId3" cstate="print"/>
          <a:srcRect/>
          <a:stretch>
            <a:fillRect/>
          </a:stretch>
        </p:blipFill>
        <p:spPr bwMode="auto">
          <a:xfrm>
            <a:off x="8388424" y="4941168"/>
            <a:ext cx="576063" cy="1584176"/>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79512" y="476672"/>
            <a:ext cx="8784976" cy="6192688"/>
          </a:xfrm>
          <a:solidFill>
            <a:srgbClr val="FFFF00"/>
          </a:solidFill>
        </p:spPr>
        <p:txBody>
          <a:bodyPr>
            <a:normAutofit fontScale="85000" lnSpcReduction="10000"/>
          </a:bodyPr>
          <a:lstStyle/>
          <a:p>
            <a:r>
              <a:rPr lang="ru-RU" sz="3300" b="1" u="sng" dirty="0" smtClean="0"/>
              <a:t>Особые требования к работникам:</a:t>
            </a:r>
          </a:p>
          <a:p>
            <a:r>
              <a:rPr lang="ru-RU" sz="3300" dirty="0" smtClean="0"/>
              <a:t>5. К работе на высоте допускаются лица, достигшие возраста </a:t>
            </a:r>
            <a:r>
              <a:rPr lang="ru-RU" sz="3300" u="sng" dirty="0" smtClean="0"/>
              <a:t>восемнадцати лет</a:t>
            </a:r>
            <a:r>
              <a:rPr lang="ru-RU" sz="3300" dirty="0" smtClean="0"/>
              <a:t>.</a:t>
            </a:r>
          </a:p>
          <a:p>
            <a:r>
              <a:rPr lang="ru-RU" sz="3300" dirty="0" smtClean="0"/>
              <a:t>6. Работники, выполняющие работы на высоте, в соответствии с действующим законодательством должны проходить обязательные предварительные (при поступлении на работу) и периодические </a:t>
            </a:r>
            <a:r>
              <a:rPr lang="ru-RU" sz="3300" u="sng" dirty="0" smtClean="0"/>
              <a:t>медицинские осмотры</a:t>
            </a:r>
            <a:r>
              <a:rPr lang="ru-RU" sz="3300" dirty="0" smtClean="0"/>
              <a:t>.</a:t>
            </a:r>
          </a:p>
          <a:p>
            <a:r>
              <a:rPr lang="ru-RU" sz="3300" b="1" dirty="0" smtClean="0"/>
              <a:t>7</a:t>
            </a:r>
            <a:r>
              <a:rPr lang="ru-RU" sz="3300" dirty="0" smtClean="0"/>
              <a:t>. Работники, выполняющие работы на высоте, </a:t>
            </a:r>
            <a:r>
              <a:rPr lang="ru-RU" sz="3300" b="1" dirty="0" smtClean="0"/>
              <a:t>должны иметь </a:t>
            </a:r>
            <a:r>
              <a:rPr lang="ru-RU" sz="3300" b="1" u="sng" dirty="0" smtClean="0"/>
              <a:t>квалификацию, соответствующую характеру выполняемых работ</a:t>
            </a:r>
            <a:r>
              <a:rPr lang="ru-RU" sz="3300" dirty="0" smtClean="0"/>
              <a:t>. Уровень квалификации </a:t>
            </a:r>
            <a:r>
              <a:rPr lang="ru-RU" sz="3300" u="sng" dirty="0" smtClean="0"/>
              <a:t>подтверждается документом о </a:t>
            </a:r>
            <a:r>
              <a:rPr lang="ru-RU" sz="3300" b="1" u="sng" dirty="0" smtClean="0"/>
              <a:t>профессиональном образовании </a:t>
            </a:r>
            <a:r>
              <a:rPr lang="ru-RU" sz="3300" u="sng" dirty="0" smtClean="0"/>
              <a:t>(обучении) и (или) о квалификации</a:t>
            </a:r>
            <a:r>
              <a:rPr lang="ru-RU" sz="3300" dirty="0" smtClean="0"/>
              <a:t>.</a:t>
            </a:r>
          </a:p>
          <a:p>
            <a:endParaRPr lang="ru-RU" dirty="0"/>
          </a:p>
        </p:txBody>
      </p:sp>
      <p:sp>
        <p:nvSpPr>
          <p:cNvPr id="6" name="Заголовок 1"/>
          <p:cNvSpPr>
            <a:spLocks noGrp="1"/>
          </p:cNvSpPr>
          <p:nvPr>
            <p:ph type="title"/>
          </p:nvPr>
        </p:nvSpPr>
        <p:spPr>
          <a:xfrm>
            <a:off x="539552" y="0"/>
            <a:ext cx="8229600" cy="381130"/>
          </a:xfrm>
        </p:spPr>
        <p:txBody>
          <a:bodyPr>
            <a:noAutofit/>
          </a:bodyPr>
          <a:lstStyle/>
          <a:p>
            <a:pPr algn="r"/>
            <a:r>
              <a:rPr lang="ru-RU" sz="2400" b="1" dirty="0" smtClean="0">
                <a:solidFill>
                  <a:srgbClr val="FF0000"/>
                </a:solidFill>
              </a:rPr>
              <a:t>Правила по охране труда при работе на высоте</a:t>
            </a:r>
            <a:endParaRPr lang="ru-RU" sz="2400" dirty="0">
              <a:solidFill>
                <a:srgbClr val="FF0000"/>
              </a:solidFill>
            </a:endParaRPr>
          </a:p>
        </p:txBody>
      </p:sp>
      <p:sp>
        <p:nvSpPr>
          <p:cNvPr id="4" name="Скругленный прямоугольник 3"/>
          <p:cNvSpPr/>
          <p:nvPr/>
        </p:nvSpPr>
        <p:spPr>
          <a:xfrm>
            <a:off x="7715272" y="4214818"/>
            <a:ext cx="1950486" cy="500066"/>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79512" y="476672"/>
            <a:ext cx="8784976" cy="6192688"/>
          </a:xfrm>
          <a:solidFill>
            <a:srgbClr val="FFFF00"/>
          </a:solidFill>
        </p:spPr>
        <p:txBody>
          <a:bodyPr>
            <a:normAutofit/>
          </a:bodyPr>
          <a:lstStyle/>
          <a:p>
            <a:r>
              <a:rPr lang="ru-RU" sz="3300" b="1" u="sng" dirty="0" smtClean="0"/>
              <a:t>Особые требования к работникам:</a:t>
            </a:r>
          </a:p>
          <a:p>
            <a:r>
              <a:rPr lang="ru-RU" sz="3000" b="1" dirty="0" smtClean="0"/>
              <a:t>8. Работники </a:t>
            </a:r>
            <a:r>
              <a:rPr lang="ru-RU" sz="3000" b="1" u="sng" dirty="0" smtClean="0"/>
              <a:t>допускаются к работе</a:t>
            </a:r>
            <a:r>
              <a:rPr lang="ru-RU" sz="3000" b="1" dirty="0" smtClean="0"/>
              <a:t> на высоте после проведения:</a:t>
            </a:r>
          </a:p>
          <a:p>
            <a:r>
              <a:rPr lang="ru-RU" sz="3000" b="1" dirty="0" smtClean="0"/>
              <a:t>а) </a:t>
            </a:r>
            <a:r>
              <a:rPr lang="ru-RU" sz="3000" b="1" u="sng" dirty="0" smtClean="0"/>
              <a:t>обучения и проверки знаний требований охраны труда</a:t>
            </a:r>
            <a:r>
              <a:rPr lang="ru-RU" sz="3000" b="1" dirty="0" smtClean="0"/>
              <a:t> </a:t>
            </a:r>
            <a:r>
              <a:rPr lang="ru-RU" b="1" dirty="0" smtClean="0"/>
              <a:t>&lt;1&gt;;</a:t>
            </a:r>
          </a:p>
          <a:p>
            <a:r>
              <a:rPr lang="ru-RU" sz="2400" dirty="0" smtClean="0"/>
              <a:t>&lt;1&gt; </a:t>
            </a:r>
            <a:r>
              <a:rPr lang="ru-RU" sz="2400" dirty="0" smtClean="0">
                <a:hlinkClick r:id="rId2"/>
              </a:rPr>
              <a:t>Порядок</a:t>
            </a:r>
            <a:r>
              <a:rPr lang="ru-RU" sz="2400" dirty="0" smtClean="0"/>
              <a:t> обучения по охране труда и проверки знаний требований охраны труда работников организаций, утвержденный постановлением Минтруда России и Минобразования России от 13 января 2003 г. N 1/29</a:t>
            </a:r>
          </a:p>
          <a:p>
            <a:r>
              <a:rPr lang="ru-RU" sz="3300" b="1" dirty="0" smtClean="0"/>
              <a:t>б) </a:t>
            </a:r>
            <a:r>
              <a:rPr lang="ru-RU" sz="3300" b="1" u="sng" dirty="0" smtClean="0"/>
              <a:t>обучения безопасным методам и приемам выполнения работ на высоте.</a:t>
            </a:r>
            <a:endParaRPr lang="ru-RU" sz="3300" b="1" dirty="0" smtClean="0"/>
          </a:p>
          <a:p>
            <a:r>
              <a:rPr lang="ru-RU" sz="2400" dirty="0" smtClean="0"/>
              <a:t>(п. 8 в ред. </a:t>
            </a:r>
            <a:r>
              <a:rPr lang="ru-RU" sz="2400" dirty="0" smtClean="0">
                <a:hlinkClick r:id="rId3"/>
              </a:rPr>
              <a:t>Приказа</a:t>
            </a:r>
            <a:r>
              <a:rPr lang="ru-RU" sz="2400" dirty="0" smtClean="0"/>
              <a:t> Минтруда России от 17.06.2015 N 383н)</a:t>
            </a:r>
          </a:p>
          <a:p>
            <a:endParaRPr lang="ru-RU" dirty="0"/>
          </a:p>
        </p:txBody>
      </p:sp>
      <p:sp>
        <p:nvSpPr>
          <p:cNvPr id="6" name="Заголовок 1"/>
          <p:cNvSpPr>
            <a:spLocks noGrp="1"/>
          </p:cNvSpPr>
          <p:nvPr>
            <p:ph type="title"/>
          </p:nvPr>
        </p:nvSpPr>
        <p:spPr>
          <a:xfrm>
            <a:off x="539552" y="0"/>
            <a:ext cx="8229600" cy="381130"/>
          </a:xfrm>
        </p:spPr>
        <p:txBody>
          <a:bodyPr>
            <a:noAutofit/>
          </a:bodyPr>
          <a:lstStyle/>
          <a:p>
            <a:pPr algn="r"/>
            <a:r>
              <a:rPr lang="ru-RU" sz="2400" b="1" dirty="0" smtClean="0">
                <a:solidFill>
                  <a:srgbClr val="FF0000"/>
                </a:solidFill>
              </a:rPr>
              <a:t>Правила по охране труда при работе на высоте</a:t>
            </a:r>
            <a:endParaRPr lang="ru-RU" sz="2400" dirty="0">
              <a:solidFill>
                <a:srgbClr val="FF0000"/>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79512" y="476672"/>
            <a:ext cx="8712968" cy="6120680"/>
          </a:xfrm>
          <a:solidFill>
            <a:srgbClr val="FFFF00"/>
          </a:solidFill>
        </p:spPr>
        <p:txBody>
          <a:bodyPr>
            <a:normAutofit/>
          </a:bodyPr>
          <a:lstStyle/>
          <a:p>
            <a:endParaRPr lang="ru-RU" b="1" dirty="0" smtClean="0"/>
          </a:p>
          <a:p>
            <a:r>
              <a:rPr lang="ru-RU" sz="2800" b="1" dirty="0" smtClean="0"/>
              <a:t>9. Работодатель (уполномоченное им лицо) </a:t>
            </a:r>
            <a:r>
              <a:rPr lang="ru-RU" sz="2800" b="1" u="sng" dirty="0" smtClean="0"/>
              <a:t>обязан организовать </a:t>
            </a:r>
            <a:r>
              <a:rPr lang="ru-RU" sz="2800" b="1" dirty="0" smtClean="0"/>
              <a:t>до начала проведения работы на высоте </a:t>
            </a:r>
            <a:r>
              <a:rPr lang="ru-RU" sz="2800" b="1" u="sng" dirty="0" smtClean="0"/>
              <a:t>обучение безопасным методам и приемам выполнения работ на высоте</a:t>
            </a:r>
            <a:r>
              <a:rPr lang="ru-RU" sz="2800" b="1" dirty="0" smtClean="0"/>
              <a:t> работников:</a:t>
            </a:r>
          </a:p>
          <a:p>
            <a:pPr>
              <a:buNone/>
            </a:pPr>
            <a:endParaRPr lang="ru-RU" sz="2800" b="1" dirty="0" smtClean="0"/>
          </a:p>
          <a:p>
            <a:r>
              <a:rPr lang="ru-RU" sz="2800" b="1" dirty="0" smtClean="0"/>
              <a:t>а) допускаемых к работам на высоте </a:t>
            </a:r>
            <a:r>
              <a:rPr lang="ru-RU" sz="2800" b="1" u="sng" dirty="0" smtClean="0"/>
              <a:t>впервые</a:t>
            </a:r>
            <a:r>
              <a:rPr lang="ru-RU" sz="2800" b="1" dirty="0" smtClean="0"/>
              <a:t>;</a:t>
            </a:r>
          </a:p>
          <a:p>
            <a:r>
              <a:rPr lang="ru-RU" sz="2800" b="1" dirty="0" smtClean="0"/>
              <a:t>б) </a:t>
            </a:r>
            <a:r>
              <a:rPr lang="ru-RU" sz="2800" b="1" u="sng" dirty="0" smtClean="0"/>
              <a:t>переводимых с других работ</a:t>
            </a:r>
            <a:r>
              <a:rPr lang="ru-RU" sz="2800" b="1" dirty="0" smtClean="0"/>
              <a:t>, если указанные работники ранее не проходили соответствующего обучения;</a:t>
            </a:r>
          </a:p>
          <a:p>
            <a:r>
              <a:rPr lang="ru-RU" sz="2800" b="1" dirty="0" smtClean="0"/>
              <a:t>в) имеющих </a:t>
            </a:r>
            <a:r>
              <a:rPr lang="ru-RU" sz="2800" b="1" u="sng" dirty="0" smtClean="0"/>
              <a:t>перерыв в работе на высоте более одного года</a:t>
            </a:r>
            <a:r>
              <a:rPr lang="ru-RU" sz="2800" b="1" dirty="0" smtClean="0"/>
              <a:t>.</a:t>
            </a:r>
          </a:p>
          <a:p>
            <a:endParaRPr lang="ru-RU" sz="2800" b="1" dirty="0" smtClean="0"/>
          </a:p>
          <a:p>
            <a:endParaRPr lang="ru-RU" dirty="0"/>
          </a:p>
        </p:txBody>
      </p:sp>
      <p:sp>
        <p:nvSpPr>
          <p:cNvPr id="6" name="Заголовок 1"/>
          <p:cNvSpPr>
            <a:spLocks noGrp="1"/>
          </p:cNvSpPr>
          <p:nvPr>
            <p:ph type="title"/>
          </p:nvPr>
        </p:nvSpPr>
        <p:spPr>
          <a:xfrm>
            <a:off x="457200" y="214290"/>
            <a:ext cx="8229600" cy="262382"/>
          </a:xfrm>
        </p:spPr>
        <p:txBody>
          <a:bodyPr>
            <a:noAutofit/>
          </a:bodyPr>
          <a:lstStyle/>
          <a:p>
            <a:pPr algn="r"/>
            <a:r>
              <a:rPr lang="ru-RU" sz="2000" b="1" dirty="0" smtClean="0">
                <a:solidFill>
                  <a:srgbClr val="FF0000"/>
                </a:solidFill>
              </a:rPr>
              <a:t>Правила по охране труда при работе на высоте </a:t>
            </a:r>
            <a:endParaRPr lang="ru-RU" sz="2000" dirty="0">
              <a:solidFill>
                <a:srgbClr val="FF0000"/>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a:bodyPr>
          <a:lstStyle/>
          <a:p>
            <a:pPr>
              <a:buNone/>
            </a:pPr>
            <a:endParaRPr lang="ru-RU" dirty="0" smtClean="0"/>
          </a:p>
          <a:p>
            <a:endParaRPr lang="ru-RU" dirty="0"/>
          </a:p>
        </p:txBody>
      </p:sp>
      <p:sp>
        <p:nvSpPr>
          <p:cNvPr id="4" name="Скругленный прямоугольник 3"/>
          <p:cNvSpPr/>
          <p:nvPr/>
        </p:nvSpPr>
        <p:spPr>
          <a:xfrm>
            <a:off x="714348" y="2214554"/>
            <a:ext cx="7072362" cy="1224136"/>
          </a:xfrm>
          <a:prstGeom prst="round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b="1" dirty="0" smtClean="0">
                <a:solidFill>
                  <a:srgbClr val="FF0000"/>
                </a:solidFill>
              </a:rPr>
              <a:t>ОБУЧЕНИЕ</a:t>
            </a:r>
            <a:endParaRPr lang="ru-RU" sz="4800" b="1" dirty="0">
              <a:solidFill>
                <a:srgbClr val="FF0000"/>
              </a:solidFill>
            </a:endParaRPr>
          </a:p>
        </p:txBody>
      </p:sp>
      <p:sp>
        <p:nvSpPr>
          <p:cNvPr id="5" name="Скругленный прямоугольник 4"/>
          <p:cNvSpPr/>
          <p:nvPr/>
        </p:nvSpPr>
        <p:spPr>
          <a:xfrm>
            <a:off x="5572132" y="214290"/>
            <a:ext cx="3357586" cy="2285992"/>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r>
              <a:rPr lang="ru-RU" sz="2000" b="1" u="sng" dirty="0" smtClean="0"/>
              <a:t>Обучение по группам безопасности.</a:t>
            </a:r>
          </a:p>
          <a:p>
            <a:pPr algn="ctr"/>
            <a:r>
              <a:rPr lang="ru-RU" sz="2000" b="1" u="sng" dirty="0" smtClean="0"/>
              <a:t>Удостоверения  установленного образца.</a:t>
            </a:r>
          </a:p>
          <a:p>
            <a:pPr algn="ctr"/>
            <a:endParaRPr lang="ru-RU" sz="2800" b="1" dirty="0">
              <a:solidFill>
                <a:srgbClr val="FFFF00"/>
              </a:solidFill>
            </a:endParaRPr>
          </a:p>
        </p:txBody>
      </p:sp>
      <p:sp>
        <p:nvSpPr>
          <p:cNvPr id="6" name="Прямоугольник 5"/>
          <p:cNvSpPr/>
          <p:nvPr/>
        </p:nvSpPr>
        <p:spPr>
          <a:xfrm>
            <a:off x="251520" y="4005064"/>
            <a:ext cx="8640960" cy="2308324"/>
          </a:xfrm>
          <a:prstGeom prst="rect">
            <a:avLst/>
          </a:prstGeom>
          <a:solidFill>
            <a:srgbClr val="99FFCC"/>
          </a:solidFill>
        </p:spPr>
        <p:txBody>
          <a:bodyPr wrap="square">
            <a:spAutoFit/>
          </a:bodyPr>
          <a:lstStyle/>
          <a:p>
            <a:pPr marL="342900" indent="-342900">
              <a:defRPr/>
            </a:pPr>
            <a:r>
              <a:rPr lang="ru-RU" sz="2400" b="1" u="sng" dirty="0" smtClean="0"/>
              <a:t>Особенности учебных программ для разных </a:t>
            </a:r>
            <a:r>
              <a:rPr lang="ru-RU" sz="2400" b="1" u="sng" dirty="0" smtClean="0"/>
              <a:t>категорий работников</a:t>
            </a:r>
            <a:r>
              <a:rPr lang="ru-RU" sz="2400" b="1" u="sng" dirty="0" smtClean="0"/>
              <a:t>?  </a:t>
            </a:r>
          </a:p>
          <a:p>
            <a:pPr marL="342900" indent="-342900">
              <a:defRPr/>
            </a:pPr>
            <a:r>
              <a:rPr lang="ru-RU" sz="2400" b="1" u="sng" dirty="0" smtClean="0"/>
              <a:t>Где проводить обучение? </a:t>
            </a:r>
            <a:endParaRPr lang="ru-RU" sz="2400" b="1" u="sng" dirty="0" smtClean="0"/>
          </a:p>
          <a:p>
            <a:pPr marL="342900" indent="-342900">
              <a:defRPr/>
            </a:pPr>
            <a:r>
              <a:rPr lang="ru-RU" sz="2400" b="1" u="sng" dirty="0" smtClean="0"/>
              <a:t>– </a:t>
            </a:r>
            <a:r>
              <a:rPr lang="ru-RU" sz="2400" b="1" u="sng" dirty="0" smtClean="0"/>
              <a:t>В учебном центре?</a:t>
            </a:r>
          </a:p>
          <a:p>
            <a:pPr marL="342900" indent="-342900">
              <a:defRPr/>
            </a:pPr>
            <a:r>
              <a:rPr lang="ru-RU" sz="2400" b="1" u="sng" dirty="0" smtClean="0"/>
              <a:t>- Можно </a:t>
            </a:r>
            <a:r>
              <a:rPr lang="ru-RU" sz="2400" b="1" u="sng" dirty="0" smtClean="0"/>
              <a:t>ли организовать обучение на предприятии?</a:t>
            </a:r>
          </a:p>
          <a:p>
            <a:pPr marL="342900" indent="-342900">
              <a:defRPr/>
            </a:pPr>
            <a:r>
              <a:rPr lang="ru-RU" sz="2400" b="1" u="sng" dirty="0" smtClean="0"/>
              <a:t>Процедуры организации обучения и проверки знаний.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3"/>
          <p:cNvSpPr>
            <a:spLocks noGrp="1"/>
          </p:cNvSpPr>
          <p:nvPr>
            <p:ph type="subTitle" idx="1"/>
          </p:nvPr>
        </p:nvSpPr>
        <p:spPr>
          <a:xfrm>
            <a:off x="395536" y="-171400"/>
            <a:ext cx="8429684" cy="5357850"/>
          </a:xfrm>
        </p:spPr>
        <p:txBody>
          <a:bodyPr>
            <a:normAutofit/>
          </a:bodyPr>
          <a:lstStyle/>
          <a:p>
            <a:pPr marL="493776" indent="-457200" algn="ctr"/>
            <a:endParaRPr lang="ru-RU" b="1" u="sng" dirty="0" smtClean="0"/>
          </a:p>
          <a:p>
            <a:pPr lvl="0" algn="ctr"/>
            <a:endParaRPr lang="ru-RU" b="1" u="sng" dirty="0" smtClean="0"/>
          </a:p>
        </p:txBody>
      </p:sp>
      <p:graphicFrame>
        <p:nvGraphicFramePr>
          <p:cNvPr id="5" name="Таблица 4"/>
          <p:cNvGraphicFramePr>
            <a:graphicFrameLocks noGrp="1"/>
          </p:cNvGraphicFramePr>
          <p:nvPr/>
        </p:nvGraphicFramePr>
        <p:xfrm>
          <a:off x="107504" y="-1"/>
          <a:ext cx="8859419" cy="4084320"/>
        </p:xfrm>
        <a:graphic>
          <a:graphicData uri="http://schemas.openxmlformats.org/drawingml/2006/table">
            <a:tbl>
              <a:tblPr firstRow="1" bandRow="1">
                <a:tableStyleId>{5C22544A-7EE6-4342-B048-85BDC9FD1C3A}</a:tableStyleId>
              </a:tblPr>
              <a:tblGrid>
                <a:gridCol w="8859419"/>
              </a:tblGrid>
              <a:tr h="508105">
                <a:tc>
                  <a:txBody>
                    <a:bodyPr/>
                    <a:lstStyle/>
                    <a:p>
                      <a:r>
                        <a:rPr kumimoji="0" lang="ru-RU" sz="2800" b="1" kern="1200" dirty="0" smtClean="0">
                          <a:solidFill>
                            <a:schemeClr val="tx1"/>
                          </a:solidFill>
                          <a:latin typeface="+mn-lt"/>
                          <a:ea typeface="+mn-ea"/>
                          <a:cs typeface="+mn-cs"/>
                        </a:rPr>
                        <a:t>Допуск к работам на лесах и подмостях…</a:t>
                      </a:r>
                      <a:endParaRPr kumimoji="0" lang="ru-RU" sz="2800" b="1" kern="1200" dirty="0">
                        <a:solidFill>
                          <a:schemeClr val="tx1"/>
                        </a:solidFill>
                        <a:latin typeface="+mn-lt"/>
                        <a:ea typeface="+mn-ea"/>
                        <a:cs typeface="+mn-cs"/>
                      </a:endParaRPr>
                    </a:p>
                  </a:txBody>
                  <a:tcPr/>
                </a:tc>
              </a:tr>
              <a:tr h="896656">
                <a:tc>
                  <a:txBody>
                    <a:bodyPr/>
                    <a:lstStyle/>
                    <a:p>
                      <a:pPr marL="342900" marR="0" indent="-342900" algn="l" defTabSz="914400" rtl="0" eaLnBrk="1" fontAlgn="auto" latinLnBrk="0" hangingPunct="1">
                        <a:lnSpc>
                          <a:spcPct val="100000"/>
                        </a:lnSpc>
                        <a:spcBef>
                          <a:spcPts val="0"/>
                        </a:spcBef>
                        <a:spcAft>
                          <a:spcPts val="0"/>
                        </a:spcAft>
                        <a:buClrTx/>
                        <a:buSzTx/>
                        <a:buFont typeface="+mj-lt"/>
                        <a:buNone/>
                        <a:tabLst/>
                        <a:defRPr/>
                      </a:pPr>
                      <a:r>
                        <a:rPr kumimoji="0" lang="ru-RU" sz="1800" b="1" kern="1200" dirty="0" smtClean="0">
                          <a:solidFill>
                            <a:schemeClr val="dk1"/>
                          </a:solidFill>
                          <a:latin typeface="+mn-lt"/>
                          <a:ea typeface="+mn-ea"/>
                          <a:cs typeface="+mn-cs"/>
                        </a:rPr>
                        <a:t>10. </a:t>
                      </a:r>
                      <a:r>
                        <a:rPr kumimoji="0" lang="ru-RU" sz="1800" b="1" u="sng" kern="1200" dirty="0" smtClean="0">
                          <a:solidFill>
                            <a:schemeClr val="dk1"/>
                          </a:solidFill>
                          <a:latin typeface="+mn-lt"/>
                          <a:ea typeface="+mn-ea"/>
                          <a:cs typeface="+mn-cs"/>
                        </a:rPr>
                        <a:t>Обучение</a:t>
                      </a:r>
                      <a:r>
                        <a:rPr kumimoji="0" lang="ru-RU" sz="1800" b="1" kern="1200" dirty="0" smtClean="0">
                          <a:solidFill>
                            <a:schemeClr val="dk1"/>
                          </a:solidFill>
                          <a:latin typeface="+mn-lt"/>
                          <a:ea typeface="+mn-ea"/>
                          <a:cs typeface="+mn-cs"/>
                        </a:rPr>
                        <a:t> безопасным методам и приемам выполнения работ на высоте </a:t>
                      </a:r>
                      <a:r>
                        <a:rPr kumimoji="0" lang="ru-RU" sz="1800" b="1" u="sng" kern="1200" dirty="0" smtClean="0">
                          <a:solidFill>
                            <a:schemeClr val="dk1"/>
                          </a:solidFill>
                          <a:latin typeface="+mn-lt"/>
                          <a:ea typeface="+mn-ea"/>
                          <a:cs typeface="+mn-cs"/>
                        </a:rPr>
                        <a:t>проводится в соответствии с требованиями</a:t>
                      </a:r>
                      <a:r>
                        <a:rPr kumimoji="0" lang="ru-RU" sz="1800" b="1" kern="1200" dirty="0" smtClean="0">
                          <a:solidFill>
                            <a:schemeClr val="dk1"/>
                          </a:solidFill>
                          <a:latin typeface="+mn-lt"/>
                          <a:ea typeface="+mn-ea"/>
                          <a:cs typeface="+mn-cs"/>
                        </a:rPr>
                        <a:t>, предусмотренными </a:t>
                      </a:r>
                      <a:r>
                        <a:rPr kumimoji="0" lang="ru-RU" sz="1800" b="1" u="none" strike="noStrike" kern="1200" dirty="0" smtClean="0">
                          <a:solidFill>
                            <a:schemeClr val="dk1"/>
                          </a:solidFill>
                          <a:latin typeface="+mn-lt"/>
                          <a:ea typeface="+mn-ea"/>
                          <a:cs typeface="+mn-cs"/>
                          <a:hlinkClick r:id="" action="ppaction://hlinkfile"/>
                        </a:rPr>
                        <a:t>приложением N 1</a:t>
                      </a:r>
                      <a:r>
                        <a:rPr kumimoji="0" lang="ru-RU" sz="1800" b="1" kern="1200" dirty="0" smtClean="0">
                          <a:solidFill>
                            <a:schemeClr val="dk1"/>
                          </a:solidFill>
                          <a:latin typeface="+mn-lt"/>
                          <a:ea typeface="+mn-ea"/>
                          <a:cs typeface="+mn-cs"/>
                        </a:rPr>
                        <a:t> к Правилам.</a:t>
                      </a:r>
                    </a:p>
                  </a:txBody>
                  <a:tcPr/>
                </a:tc>
              </a:tr>
              <a:tr h="328774">
                <a:tc>
                  <a:txBody>
                    <a:bodyPr/>
                    <a:lstStyle/>
                    <a:p>
                      <a:pPr marL="342900" marR="0" indent="-342900" algn="l" defTabSz="914400" rtl="0" eaLnBrk="1" fontAlgn="auto" latinLnBrk="0" hangingPunct="1">
                        <a:lnSpc>
                          <a:spcPct val="100000"/>
                        </a:lnSpc>
                        <a:spcBef>
                          <a:spcPts val="0"/>
                        </a:spcBef>
                        <a:spcAft>
                          <a:spcPts val="0"/>
                        </a:spcAft>
                        <a:buClrTx/>
                        <a:buSzTx/>
                        <a:buFont typeface="+mj-lt"/>
                        <a:buNone/>
                        <a:tabLst/>
                        <a:defRPr/>
                      </a:pPr>
                      <a:endParaRPr lang="ru-RU" sz="1600" b="1" u="sng" dirty="0"/>
                    </a:p>
                  </a:txBody>
                  <a:tcPr/>
                </a:tc>
              </a:tr>
              <a:tr h="2271529">
                <a:tc>
                  <a:txBody>
                    <a:bodyPr/>
                    <a:lstStyle/>
                    <a:p>
                      <a:pPr marL="342900" marR="0" indent="-342900" algn="l" defTabSz="914400" rtl="0" eaLnBrk="1" fontAlgn="auto" latinLnBrk="0" hangingPunct="1">
                        <a:lnSpc>
                          <a:spcPct val="100000"/>
                        </a:lnSpc>
                        <a:spcBef>
                          <a:spcPts val="0"/>
                        </a:spcBef>
                        <a:spcAft>
                          <a:spcPts val="0"/>
                        </a:spcAft>
                        <a:buClrTx/>
                        <a:buSzTx/>
                        <a:buFont typeface="+mj-lt"/>
                        <a:buNone/>
                        <a:tabLst/>
                        <a:defRPr/>
                      </a:pPr>
                      <a:r>
                        <a:rPr kumimoji="0" lang="ru-RU" sz="1800" kern="1200" dirty="0" smtClean="0">
                          <a:solidFill>
                            <a:schemeClr val="dk1"/>
                          </a:solidFill>
                          <a:latin typeface="+mn-lt"/>
                          <a:ea typeface="+mn-ea"/>
                          <a:cs typeface="+mn-cs"/>
                        </a:rPr>
                        <a:t>Работникам, выполняющим работы на высоте </a:t>
                      </a:r>
                      <a:r>
                        <a:rPr kumimoji="0" lang="ru-RU" sz="1800" b="1" kern="1200" dirty="0" smtClean="0">
                          <a:solidFill>
                            <a:schemeClr val="dk1"/>
                          </a:solidFill>
                          <a:latin typeface="+mn-lt"/>
                          <a:ea typeface="+mn-ea"/>
                          <a:cs typeface="+mn-cs"/>
                        </a:rPr>
                        <a:t>с применением средств </a:t>
                      </a:r>
                      <a:r>
                        <a:rPr kumimoji="0" lang="ru-RU" sz="1800" b="1" kern="1200" dirty="0" err="1" smtClean="0">
                          <a:solidFill>
                            <a:schemeClr val="dk1"/>
                          </a:solidFill>
                          <a:latin typeface="+mn-lt"/>
                          <a:ea typeface="+mn-ea"/>
                          <a:cs typeface="+mn-cs"/>
                        </a:rPr>
                        <a:t>подмащивания</a:t>
                      </a:r>
                      <a:r>
                        <a:rPr kumimoji="0" lang="ru-RU" sz="1800" kern="1200" dirty="0" smtClean="0">
                          <a:solidFill>
                            <a:schemeClr val="dk1"/>
                          </a:solidFill>
                          <a:latin typeface="+mn-lt"/>
                          <a:ea typeface="+mn-ea"/>
                          <a:cs typeface="+mn-cs"/>
                        </a:rPr>
                        <a:t>, а также</a:t>
                      </a:r>
                      <a:r>
                        <a:rPr kumimoji="0" lang="ru-RU" sz="1800" b="1" kern="1200" dirty="0" smtClean="0">
                          <a:solidFill>
                            <a:schemeClr val="dk1"/>
                          </a:solidFill>
                          <a:latin typeface="+mn-lt"/>
                          <a:ea typeface="+mn-ea"/>
                          <a:cs typeface="+mn-cs"/>
                        </a:rPr>
                        <a:t> на площадках с защитными ограждениями высотой 1,1 м и более, </a:t>
                      </a:r>
                      <a:r>
                        <a:rPr kumimoji="0" lang="ru-RU" sz="1800" kern="1200" dirty="0" smtClean="0">
                          <a:solidFill>
                            <a:schemeClr val="dk1"/>
                          </a:solidFill>
                          <a:latin typeface="+mn-lt"/>
                          <a:ea typeface="+mn-ea"/>
                          <a:cs typeface="+mn-cs"/>
                        </a:rPr>
                        <a:t>и успешно прошедшим </a:t>
                      </a:r>
                      <a:r>
                        <a:rPr kumimoji="0" lang="ru-RU" sz="1800" b="1" u="sng" kern="1200" dirty="0" smtClean="0">
                          <a:solidFill>
                            <a:schemeClr val="dk1"/>
                          </a:solidFill>
                          <a:latin typeface="+mn-lt"/>
                          <a:ea typeface="+mn-ea"/>
                          <a:cs typeface="+mn-cs"/>
                        </a:rPr>
                        <a:t>проверку знаний и приобретенных навыков по результатам проведения обучения</a:t>
                      </a:r>
                      <a:r>
                        <a:rPr kumimoji="0" lang="ru-RU" sz="1800" b="1" kern="1200" dirty="0" smtClean="0">
                          <a:solidFill>
                            <a:schemeClr val="dk1"/>
                          </a:solidFill>
                          <a:latin typeface="+mn-lt"/>
                          <a:ea typeface="+mn-ea"/>
                          <a:cs typeface="+mn-cs"/>
                        </a:rPr>
                        <a:t> </a:t>
                      </a:r>
                      <a:r>
                        <a:rPr kumimoji="0" lang="ru-RU" sz="1800" kern="1200" dirty="0" smtClean="0">
                          <a:solidFill>
                            <a:schemeClr val="dk1"/>
                          </a:solidFill>
                          <a:latin typeface="+mn-lt"/>
                          <a:ea typeface="+mn-ea"/>
                          <a:cs typeface="+mn-cs"/>
                        </a:rPr>
                        <a:t>безопасным методам и приемам выполнения работ на высоте, </a:t>
                      </a:r>
                      <a:r>
                        <a:rPr kumimoji="0" lang="ru-RU" sz="1800" b="1" u="sng" kern="1200" dirty="0" smtClean="0">
                          <a:solidFill>
                            <a:schemeClr val="dk1"/>
                          </a:solidFill>
                          <a:latin typeface="+mn-lt"/>
                          <a:ea typeface="+mn-ea"/>
                          <a:cs typeface="+mn-cs"/>
                        </a:rPr>
                        <a:t>выдается удостоверение о допуске</a:t>
                      </a:r>
                      <a:r>
                        <a:rPr kumimoji="0" lang="ru-RU" sz="1800" b="1" kern="1200" dirty="0" smtClean="0">
                          <a:solidFill>
                            <a:schemeClr val="dk1"/>
                          </a:solidFill>
                          <a:latin typeface="+mn-lt"/>
                          <a:ea typeface="+mn-ea"/>
                          <a:cs typeface="+mn-cs"/>
                        </a:rPr>
                        <a:t> к работам на высоте, </a:t>
                      </a:r>
                      <a:r>
                        <a:rPr kumimoji="0" lang="ru-RU" sz="1800" kern="1200" dirty="0" smtClean="0">
                          <a:solidFill>
                            <a:schemeClr val="dk1"/>
                          </a:solidFill>
                          <a:latin typeface="+mn-lt"/>
                          <a:ea typeface="+mn-ea"/>
                          <a:cs typeface="+mn-cs"/>
                        </a:rPr>
                        <a:t>рекомендуемый образец которого предусмотрен </a:t>
                      </a:r>
                      <a:r>
                        <a:rPr kumimoji="0" lang="ru-RU" sz="1800" u="none" strike="noStrike" kern="1200" dirty="0" smtClean="0">
                          <a:solidFill>
                            <a:schemeClr val="dk1"/>
                          </a:solidFill>
                          <a:latin typeface="+mn-lt"/>
                          <a:ea typeface="+mn-ea"/>
                          <a:cs typeface="+mn-cs"/>
                          <a:hlinkClick r:id="" action="ppaction://hlinkfile"/>
                        </a:rPr>
                        <a:t>приложением N 2</a:t>
                      </a:r>
                      <a:r>
                        <a:rPr kumimoji="0" lang="ru-RU" sz="1800" kern="1200" dirty="0" smtClean="0">
                          <a:solidFill>
                            <a:schemeClr val="dk1"/>
                          </a:solidFill>
                          <a:latin typeface="+mn-lt"/>
                          <a:ea typeface="+mn-ea"/>
                          <a:cs typeface="+mn-cs"/>
                        </a:rPr>
                        <a:t> к Правилам.</a:t>
                      </a:r>
                    </a:p>
                    <a:p>
                      <a:pPr marL="342900" marR="0" indent="-342900" algn="l" defTabSz="914400" rtl="0" eaLnBrk="1" fontAlgn="auto" latinLnBrk="0" hangingPunct="1">
                        <a:lnSpc>
                          <a:spcPct val="100000"/>
                        </a:lnSpc>
                        <a:spcBef>
                          <a:spcPts val="0"/>
                        </a:spcBef>
                        <a:spcAft>
                          <a:spcPts val="0"/>
                        </a:spcAft>
                        <a:buClrTx/>
                        <a:buSzTx/>
                        <a:buFont typeface="+mj-lt"/>
                        <a:buNone/>
                        <a:tabLst/>
                        <a:defRPr/>
                      </a:pPr>
                      <a:endParaRPr kumimoji="0" lang="ru-RU" sz="2000" b="1" kern="1200" dirty="0" smtClean="0">
                        <a:solidFill>
                          <a:schemeClr val="dk1"/>
                        </a:solidFill>
                        <a:latin typeface="+mn-lt"/>
                        <a:ea typeface="+mn-ea"/>
                        <a:cs typeface="+mn-cs"/>
                      </a:endParaRPr>
                    </a:p>
                  </a:txBody>
                  <a:tcPr/>
                </a:tc>
              </a:tr>
            </a:tbl>
          </a:graphicData>
        </a:graphic>
      </p:graphicFrame>
      <p:pic>
        <p:nvPicPr>
          <p:cNvPr id="8" name="Рисунок 7" descr="http://files.stroyinf.ru/Data2/1/4293811/4293811823.files/x011.jpg"/>
          <p:cNvPicPr/>
          <p:nvPr/>
        </p:nvPicPr>
        <p:blipFill>
          <a:blip r:embed="rId2" cstate="print"/>
          <a:srcRect/>
          <a:stretch>
            <a:fillRect/>
          </a:stretch>
        </p:blipFill>
        <p:spPr bwMode="auto">
          <a:xfrm>
            <a:off x="0" y="3717032"/>
            <a:ext cx="2435860" cy="3140968"/>
          </a:xfrm>
          <a:prstGeom prst="rect">
            <a:avLst/>
          </a:prstGeom>
          <a:noFill/>
          <a:ln w="9525">
            <a:noFill/>
            <a:miter lim="800000"/>
            <a:headEnd/>
            <a:tailEnd/>
          </a:ln>
        </p:spPr>
      </p:pic>
      <p:pic>
        <p:nvPicPr>
          <p:cNvPr id="9" name="Рисунок 8" descr="Схема сборки инвентарных строительных лесов"/>
          <p:cNvPicPr/>
          <p:nvPr/>
        </p:nvPicPr>
        <p:blipFill>
          <a:blip r:embed="rId3" cstate="print"/>
          <a:srcRect/>
          <a:stretch>
            <a:fillRect/>
          </a:stretch>
        </p:blipFill>
        <p:spPr bwMode="auto">
          <a:xfrm>
            <a:off x="4650457" y="3717032"/>
            <a:ext cx="4493543" cy="3140968"/>
          </a:xfrm>
          <a:prstGeom prst="rect">
            <a:avLst/>
          </a:prstGeom>
          <a:noFill/>
          <a:ln w="9525">
            <a:noFill/>
            <a:miter lim="800000"/>
            <a:headEnd/>
            <a:tailEnd/>
          </a:ln>
        </p:spPr>
      </p:pic>
      <p:sp>
        <p:nvSpPr>
          <p:cNvPr id="6" name="Овал 5"/>
          <p:cNvSpPr/>
          <p:nvPr/>
        </p:nvSpPr>
        <p:spPr>
          <a:xfrm>
            <a:off x="1691680" y="3861048"/>
            <a:ext cx="5832648" cy="288032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TextBox 6"/>
          <p:cNvSpPr txBox="1"/>
          <p:nvPr/>
        </p:nvSpPr>
        <p:spPr>
          <a:xfrm>
            <a:off x="2627784" y="4005064"/>
            <a:ext cx="4032448" cy="3016210"/>
          </a:xfrm>
          <a:prstGeom prst="rect">
            <a:avLst/>
          </a:prstGeom>
          <a:noFill/>
        </p:spPr>
        <p:txBody>
          <a:bodyPr wrap="square" rtlCol="0">
            <a:spAutoFit/>
          </a:bodyPr>
          <a:lstStyle/>
          <a:p>
            <a:pPr algn="ctr"/>
            <a:endParaRPr lang="ru-RU" b="1" dirty="0" smtClean="0">
              <a:latin typeface="Times New Roman" pitchFamily="18" charset="0"/>
              <a:cs typeface="Times New Roman" pitchFamily="18" charset="0"/>
            </a:endParaRPr>
          </a:p>
          <a:p>
            <a:pPr algn="ctr"/>
            <a:endParaRPr lang="ru-RU" dirty="0" smtClean="0">
              <a:solidFill>
                <a:schemeClr val="bg1"/>
              </a:solidFill>
              <a:latin typeface="Times New Roman" pitchFamily="18" charset="0"/>
              <a:cs typeface="Times New Roman" pitchFamily="18" charset="0"/>
            </a:endParaRPr>
          </a:p>
          <a:p>
            <a:pPr algn="ctr"/>
            <a:r>
              <a:rPr lang="ru-RU" b="1" u="sng" dirty="0" smtClean="0">
                <a:solidFill>
                  <a:schemeClr val="bg1"/>
                </a:solidFill>
                <a:latin typeface="Times New Roman" pitchFamily="18" charset="0"/>
                <a:cs typeface="Times New Roman" pitchFamily="18" charset="0"/>
              </a:rPr>
              <a:t>Обучение можно проводить на предприятии (программа, комиссия)</a:t>
            </a:r>
          </a:p>
          <a:p>
            <a:pPr algn="ctr"/>
            <a:r>
              <a:rPr lang="ru-RU" dirty="0" smtClean="0">
                <a:solidFill>
                  <a:schemeClr val="bg1"/>
                </a:solidFill>
                <a:latin typeface="Times New Roman" pitchFamily="18" charset="0"/>
                <a:cs typeface="Times New Roman" pitchFamily="18" charset="0"/>
              </a:rPr>
              <a:t>УДОСТОВЕРЕНИЕ ПО ФОРМЕ ПРИЛОЖЕНИЯ </a:t>
            </a:r>
            <a:r>
              <a:rPr lang="ru-RU" sz="2000" dirty="0" smtClean="0">
                <a:solidFill>
                  <a:schemeClr val="bg1"/>
                </a:solidFill>
                <a:latin typeface="Times New Roman" pitchFamily="18" charset="0"/>
                <a:cs typeface="Times New Roman" pitchFamily="18" charset="0"/>
              </a:rPr>
              <a:t>2 </a:t>
            </a:r>
            <a:endParaRPr lang="ru-RU" sz="2000" dirty="0" smtClean="0">
              <a:solidFill>
                <a:schemeClr val="bg1"/>
              </a:solidFill>
              <a:latin typeface="Times New Roman" pitchFamily="18" charset="0"/>
              <a:cs typeface="Times New Roman" pitchFamily="18" charset="0"/>
            </a:endParaRPr>
          </a:p>
          <a:p>
            <a:pPr algn="ctr"/>
            <a:r>
              <a:rPr lang="ru-RU" sz="2000" b="1" u="sng" dirty="0" smtClean="0">
                <a:solidFill>
                  <a:schemeClr val="bg1"/>
                </a:solidFill>
                <a:latin typeface="Times New Roman" pitchFamily="18" charset="0"/>
                <a:cs typeface="Times New Roman" pitchFamily="18" charset="0"/>
              </a:rPr>
              <a:t>ГРУППА </a:t>
            </a:r>
          </a:p>
          <a:p>
            <a:pPr algn="ctr"/>
            <a:r>
              <a:rPr lang="ru-RU" sz="2000" b="1" u="sng" dirty="0" smtClean="0">
                <a:solidFill>
                  <a:schemeClr val="bg1"/>
                </a:solidFill>
                <a:latin typeface="Times New Roman" pitchFamily="18" charset="0"/>
                <a:cs typeface="Times New Roman" pitchFamily="18" charset="0"/>
              </a:rPr>
              <a:t>НЕ ПРИСВАИВАЕТСЯ</a:t>
            </a:r>
          </a:p>
          <a:p>
            <a:pPr algn="ctr"/>
            <a:endParaRPr lang="ru-RU" sz="2000" dirty="0" smtClean="0">
              <a:solidFill>
                <a:schemeClr val="bg1"/>
              </a:solidFill>
              <a:latin typeface="Times New Roman" pitchFamily="18" charset="0"/>
              <a:cs typeface="Times New Roman" pitchFamily="18" charset="0"/>
            </a:endParaRPr>
          </a:p>
          <a:p>
            <a:pPr algn="ctr"/>
            <a:endParaRPr lang="ru-RU" sz="2000" dirty="0">
              <a:solidFill>
                <a:schemeClr val="bg1"/>
              </a:solidFill>
              <a:latin typeface="Times New Roman" pitchFamily="18" charset="0"/>
              <a:cs typeface="Times New Roman" pitchFamily="18" charset="0"/>
            </a:endParaRPr>
          </a:p>
        </p:txBody>
      </p:sp>
      <p:sp>
        <p:nvSpPr>
          <p:cNvPr id="10" name="Скругленный прямоугольник 9"/>
          <p:cNvSpPr/>
          <p:nvPr/>
        </p:nvSpPr>
        <p:spPr>
          <a:xfrm>
            <a:off x="7956376" y="836712"/>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
        <p:nvSpPr>
          <p:cNvPr id="11" name="Скругленный прямоугольник 10"/>
          <p:cNvSpPr/>
          <p:nvPr/>
        </p:nvSpPr>
        <p:spPr>
          <a:xfrm>
            <a:off x="7884368" y="2420888"/>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25" name="Rectangle 1"/>
          <p:cNvSpPr>
            <a:spLocks noChangeArrowheads="1"/>
          </p:cNvSpPr>
          <p:nvPr/>
        </p:nvSpPr>
        <p:spPr bwMode="auto">
          <a:xfrm>
            <a:off x="0" y="-64264"/>
            <a:ext cx="9144000" cy="69865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 ─ ─ ─ ─ ─ ─ ─ ─ ─ ─ ─ ─ ─ ─ ─ ─ ─ ─ ─ ─ ─ ─ ─ ─ ─ ─ ─ ─ ─ ─ ─ ─ ─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наименование организации, выдавшей удостоверение</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УДОСТОВЕРЕНИЕ N ___________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Фамилия</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Имя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Отчество</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_______________________________________________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(профессия, должность)</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Фото 3 </a:t>
            </a:r>
            <a:r>
              <a:rPr kumimoji="0" lang="ru-RU" sz="1400" b="1" i="0" u="none" strike="noStrike" cap="none" normalizeH="0" baseline="0" dirty="0" err="1" smtClean="0">
                <a:ln>
                  <a:noFill/>
                </a:ln>
                <a:solidFill>
                  <a:schemeClr val="tx1"/>
                </a:solidFill>
                <a:effectLst/>
                <a:latin typeface="Courier New" pitchFamily="49" charset="0"/>
                <a:ea typeface="Times New Roman" pitchFamily="18" charset="0"/>
                <a:cs typeface="Courier New" pitchFamily="49" charset="0"/>
              </a:rPr>
              <a:t>x</a:t>
            </a: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4    │  _______________________________________________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(организация)</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Дата выдачи            Действительно до</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__ ________ 20__ г.      __ _________ 20__ г.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Личная подпись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 ─ ─ ─ ─ ─ ─ ─┴─ ─ ─ ─ ─ ─ ─ ─ ─ ─ ─ ─ ─ ─ ─ ─ ─ ─ ─ ─ ─ ─ ─ ─ ─ ─ ─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Оборотная сторона удостоверения:</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 ─ ─ ─ ─ ─ ─ ─ ─ ─ ─ ─ ─ ─ ─ ─ ─ ─ ─ ─ ─ ─ ─ ─ ─ ─ ─ ─ ─ ─ ─ ─ ─ ─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Прошел(</a:t>
            </a:r>
            <a:r>
              <a:rPr kumimoji="0" lang="ru-RU" sz="1400" b="1" i="0" u="none" strike="noStrike" cap="none" normalizeH="0" baseline="0" dirty="0" err="1" smtClean="0">
                <a:ln>
                  <a:noFill/>
                </a:ln>
                <a:solidFill>
                  <a:schemeClr val="tx1"/>
                </a:solidFill>
                <a:effectLst/>
                <a:latin typeface="Courier New" pitchFamily="49" charset="0"/>
                <a:ea typeface="Times New Roman" pitchFamily="18" charset="0"/>
                <a:cs typeface="Courier New" pitchFamily="49" charset="0"/>
              </a:rPr>
              <a:t>ла</a:t>
            </a: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обучение  безопасным методам  и  приемам выполнения работ на</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высоте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Решением аттестационной комиссии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может быть допущен(а) к работе ________________________________________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_______________________________________________________________________</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(наименование работы)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Основание: протокол N ______ от __ ____________ 20__ г.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Руководитель организации,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выдавшей удостоверение    ____________ _________________________</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(подпись)     (фамилия, инициалы)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М.П.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 ─ ─ ─ ─ ─ ─ ─ ─ ─ ─ ─ ─ ─ ─ ─ ─ ─ ─ ─ ─ ─ ─ ─ ─ ─ ─ ─ ─ ─ ─ ─ ─ ─ ─ ┘</a:t>
            </a: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3"/>
          <p:cNvSpPr>
            <a:spLocks noGrp="1"/>
          </p:cNvSpPr>
          <p:nvPr>
            <p:ph type="subTitle" idx="1"/>
          </p:nvPr>
        </p:nvSpPr>
        <p:spPr>
          <a:xfrm>
            <a:off x="395536" y="0"/>
            <a:ext cx="8429684" cy="357166"/>
          </a:xfrm>
          <a:solidFill>
            <a:srgbClr val="FFFF00"/>
          </a:solidFill>
        </p:spPr>
        <p:txBody>
          <a:bodyPr>
            <a:normAutofit fontScale="92500" lnSpcReduction="10000"/>
          </a:bodyPr>
          <a:lstStyle/>
          <a:p>
            <a:pPr algn="ctr"/>
            <a:r>
              <a:rPr lang="ru-RU" sz="2000" b="1" dirty="0" smtClean="0"/>
              <a:t>Допуск к работам на высоте без лесов и подмостей…</a:t>
            </a:r>
          </a:p>
          <a:p>
            <a:pPr algn="ctr"/>
            <a:endParaRPr lang="ru-RU" sz="20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a:p>
            <a:pPr marL="493776" indent="-457200" algn="ctr"/>
            <a:endParaRPr lang="ru-RU" dirty="0" smtClean="0"/>
          </a:p>
          <a:p>
            <a:pPr marL="493776" indent="-457200" algn="l">
              <a:buFont typeface="+mj-lt"/>
              <a:buAutoNum type="arabicPeriod"/>
            </a:pPr>
            <a:endParaRPr lang="ru-RU" dirty="0" smtClean="0"/>
          </a:p>
          <a:p>
            <a:pPr marL="493776" indent="-457200" algn="l">
              <a:buFont typeface="+mj-lt"/>
              <a:buAutoNum type="arabicPeriod"/>
            </a:pPr>
            <a:endParaRPr lang="ru-RU" dirty="0" smtClean="0"/>
          </a:p>
          <a:p>
            <a:pPr lvl="0" algn="ctr"/>
            <a:endParaRPr lang="ru-RU" b="1" u="sng" dirty="0" smtClean="0"/>
          </a:p>
          <a:p>
            <a:pPr lvl="0" algn="ctr"/>
            <a:endParaRPr lang="ru-RU" b="1" u="sng" dirty="0" smtClean="0"/>
          </a:p>
        </p:txBody>
      </p:sp>
      <p:graphicFrame>
        <p:nvGraphicFramePr>
          <p:cNvPr id="5" name="Таблица 4"/>
          <p:cNvGraphicFramePr>
            <a:graphicFrameLocks noGrp="1"/>
          </p:cNvGraphicFramePr>
          <p:nvPr/>
        </p:nvGraphicFramePr>
        <p:xfrm>
          <a:off x="107504" y="332656"/>
          <a:ext cx="8859419" cy="6643262"/>
        </p:xfrm>
        <a:graphic>
          <a:graphicData uri="http://schemas.openxmlformats.org/drawingml/2006/table">
            <a:tbl>
              <a:tblPr firstRow="1" bandRow="1">
                <a:tableStyleId>{5C22544A-7EE6-4342-B048-85BDC9FD1C3A}</a:tableStyleId>
              </a:tblPr>
              <a:tblGrid>
                <a:gridCol w="2452707"/>
                <a:gridCol w="2788804"/>
                <a:gridCol w="3617908"/>
              </a:tblGrid>
              <a:tr h="844850">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ru-RU" sz="1600" kern="1200" dirty="0" smtClean="0">
                          <a:solidFill>
                            <a:schemeClr val="tx1">
                              <a:lumMod val="95000"/>
                              <a:lumOff val="5000"/>
                            </a:schemeClr>
                          </a:solidFill>
                          <a:latin typeface="+mn-lt"/>
                          <a:ea typeface="+mn-ea"/>
                          <a:cs typeface="+mn-cs"/>
                        </a:rPr>
                        <a:t>10. </a:t>
                      </a:r>
                      <a:r>
                        <a:rPr kumimoji="0" lang="ru-RU" sz="1600" u="sng" kern="1200" dirty="0" smtClean="0">
                          <a:solidFill>
                            <a:schemeClr val="tx1">
                              <a:lumMod val="95000"/>
                              <a:lumOff val="5000"/>
                            </a:schemeClr>
                          </a:solidFill>
                          <a:latin typeface="+mn-lt"/>
                          <a:ea typeface="+mn-ea"/>
                          <a:cs typeface="+mn-cs"/>
                        </a:rPr>
                        <a:t>Обучение</a:t>
                      </a:r>
                      <a:r>
                        <a:rPr kumimoji="0" lang="ru-RU" sz="1600" kern="1200" dirty="0" smtClean="0">
                          <a:solidFill>
                            <a:schemeClr val="tx1">
                              <a:lumMod val="95000"/>
                              <a:lumOff val="5000"/>
                            </a:schemeClr>
                          </a:solidFill>
                          <a:latin typeface="+mn-lt"/>
                          <a:ea typeface="+mn-ea"/>
                          <a:cs typeface="+mn-cs"/>
                        </a:rPr>
                        <a:t> безопасным методам и приемам выполнения работ на высоте </a:t>
                      </a:r>
                      <a:r>
                        <a:rPr kumimoji="0" lang="ru-RU" sz="1600" u="sng" kern="1200" dirty="0" smtClean="0">
                          <a:solidFill>
                            <a:schemeClr val="tx1">
                              <a:lumMod val="95000"/>
                              <a:lumOff val="5000"/>
                            </a:schemeClr>
                          </a:solidFill>
                          <a:latin typeface="+mn-lt"/>
                          <a:ea typeface="+mn-ea"/>
                          <a:cs typeface="+mn-cs"/>
                        </a:rPr>
                        <a:t>проводится в соответствии с требованиями</a:t>
                      </a:r>
                      <a:r>
                        <a:rPr kumimoji="0" lang="ru-RU" sz="1600" kern="1200" dirty="0" smtClean="0">
                          <a:solidFill>
                            <a:schemeClr val="tx1">
                              <a:lumMod val="95000"/>
                              <a:lumOff val="5000"/>
                            </a:schemeClr>
                          </a:solidFill>
                          <a:latin typeface="+mn-lt"/>
                          <a:ea typeface="+mn-ea"/>
                          <a:cs typeface="+mn-cs"/>
                        </a:rPr>
                        <a:t>, предусмотренными </a:t>
                      </a:r>
                      <a:r>
                        <a:rPr kumimoji="0" lang="ru-RU" sz="1600" u="none" strike="noStrike" kern="1200" dirty="0" smtClean="0">
                          <a:solidFill>
                            <a:srgbClr val="002060"/>
                          </a:solidFill>
                          <a:latin typeface="+mn-lt"/>
                          <a:ea typeface="+mn-ea"/>
                          <a:cs typeface="+mn-cs"/>
                          <a:hlinkClick r:id="" action="ppaction://hlinkfile"/>
                        </a:rPr>
                        <a:t>приложением N 1</a:t>
                      </a:r>
                      <a:r>
                        <a:rPr kumimoji="0" lang="ru-RU" sz="1600" kern="1200" dirty="0" smtClean="0">
                          <a:solidFill>
                            <a:srgbClr val="002060"/>
                          </a:solidFill>
                          <a:latin typeface="+mn-lt"/>
                          <a:ea typeface="+mn-ea"/>
                          <a:cs typeface="+mn-cs"/>
                        </a:rPr>
                        <a:t> </a:t>
                      </a:r>
                      <a:r>
                        <a:rPr kumimoji="0" lang="ru-RU" sz="1600" kern="1200" dirty="0" smtClean="0">
                          <a:solidFill>
                            <a:schemeClr val="tx1">
                              <a:lumMod val="95000"/>
                              <a:lumOff val="5000"/>
                            </a:schemeClr>
                          </a:solidFill>
                          <a:latin typeface="+mn-lt"/>
                          <a:ea typeface="+mn-ea"/>
                          <a:cs typeface="+mn-cs"/>
                        </a:rPr>
                        <a:t>к Правилам.</a:t>
                      </a:r>
                    </a:p>
                  </a:txBody>
                  <a:tcPr/>
                </a:tc>
                <a:tc hMerge="1">
                  <a:txBody>
                    <a:bodyPr/>
                    <a:lstStyle/>
                    <a:p>
                      <a:endParaRPr lang="ru-RU"/>
                    </a:p>
                  </a:txBody>
                  <a:tcPr/>
                </a:tc>
                <a:tc hMerge="1">
                  <a:txBody>
                    <a:bodyPr/>
                    <a:lstStyle/>
                    <a:p>
                      <a:endParaRPr lang="ru-RU"/>
                    </a:p>
                  </a:txBody>
                  <a:tcPr/>
                </a:tc>
              </a:tr>
              <a:tr h="451294">
                <a:tc gridSpan="3">
                  <a:txBody>
                    <a:bodyPr/>
                    <a:lstStyle/>
                    <a:p>
                      <a:pPr marL="342900" marR="0" indent="-342900" algn="l" defTabSz="914400" rtl="0" eaLnBrk="1" fontAlgn="auto" latinLnBrk="0" hangingPunct="1">
                        <a:lnSpc>
                          <a:spcPct val="100000"/>
                        </a:lnSpc>
                        <a:spcBef>
                          <a:spcPts val="0"/>
                        </a:spcBef>
                        <a:spcAft>
                          <a:spcPts val="0"/>
                        </a:spcAft>
                        <a:buClrTx/>
                        <a:buSzTx/>
                        <a:buFont typeface="+mj-lt"/>
                        <a:buNone/>
                        <a:tabLst/>
                        <a:defRPr/>
                      </a:pPr>
                      <a:r>
                        <a:rPr lang="ru-RU" sz="1600" b="1" u="sng" dirty="0" smtClean="0"/>
                        <a:t>Где проводить обучение? Можно ли организовать обучение на предприятии? Как?</a:t>
                      </a:r>
                    </a:p>
                  </a:txBody>
                  <a:tcPr/>
                </a:tc>
                <a:tc hMerge="1">
                  <a:txBody>
                    <a:bodyPr/>
                    <a:lstStyle/>
                    <a:p>
                      <a:endParaRPr lang="ru-RU"/>
                    </a:p>
                  </a:txBody>
                  <a:tcPr/>
                </a:tc>
                <a:tc hMerge="1">
                  <a:txBody>
                    <a:bodyPr/>
                    <a:lstStyle/>
                    <a:p>
                      <a:endParaRPr lang="ru-RU"/>
                    </a:p>
                  </a:txBody>
                  <a:tcPr/>
                </a:tc>
              </a:tr>
              <a:tr h="144016">
                <a:tc gridSpan="3">
                  <a:txBody>
                    <a:bodyPr/>
                    <a:lstStyle/>
                    <a:p>
                      <a:pPr marL="342900" marR="0" indent="-342900" algn="l" defTabSz="914400" rtl="0" eaLnBrk="1" fontAlgn="auto" latinLnBrk="0" hangingPunct="1">
                        <a:lnSpc>
                          <a:spcPct val="100000"/>
                        </a:lnSpc>
                        <a:spcBef>
                          <a:spcPts val="0"/>
                        </a:spcBef>
                        <a:spcAft>
                          <a:spcPts val="0"/>
                        </a:spcAft>
                        <a:buClrTx/>
                        <a:buSzTx/>
                        <a:buFont typeface="+mj-lt"/>
                        <a:buNone/>
                        <a:tabLst/>
                        <a:defRPr/>
                      </a:pPr>
                      <a:endParaRPr kumimoji="0" lang="ru-RU" sz="2000" b="1" kern="1200" dirty="0" smtClean="0">
                        <a:solidFill>
                          <a:schemeClr val="dk1"/>
                        </a:solidFill>
                        <a:latin typeface="+mn-lt"/>
                        <a:ea typeface="+mn-ea"/>
                        <a:cs typeface="+mn-cs"/>
                      </a:endParaRPr>
                    </a:p>
                  </a:txBody>
                  <a:tcPr/>
                </a:tc>
                <a:tc hMerge="1">
                  <a:txBody>
                    <a:bodyPr/>
                    <a:lstStyle/>
                    <a:p>
                      <a:endParaRPr lang="ru-RU"/>
                    </a:p>
                  </a:txBody>
                  <a:tcPr/>
                </a:tc>
                <a:tc hMerge="1">
                  <a:txBody>
                    <a:bodyPr/>
                    <a:lstStyle/>
                    <a:p>
                      <a:endParaRPr lang="ru-RU"/>
                    </a:p>
                  </a:txBody>
                  <a:tcPr/>
                </a:tc>
              </a:tr>
              <a:tr h="719687">
                <a:tc gridSpan="3">
                  <a:txBody>
                    <a:bodyPr/>
                    <a:lstStyle/>
                    <a:p>
                      <a:pPr marL="342900" marR="0" indent="-342900" algn="l" defTabSz="914400" rtl="0" eaLnBrk="1" fontAlgn="auto" latinLnBrk="0" hangingPunct="1">
                        <a:lnSpc>
                          <a:spcPct val="100000"/>
                        </a:lnSpc>
                        <a:spcBef>
                          <a:spcPts val="0"/>
                        </a:spcBef>
                        <a:spcAft>
                          <a:spcPts val="0"/>
                        </a:spcAft>
                        <a:buClrTx/>
                        <a:buSzTx/>
                        <a:buFont typeface="+mj-lt"/>
                        <a:buAutoNum type="arabicPeriod"/>
                        <a:tabLst/>
                        <a:defRPr/>
                      </a:pPr>
                      <a:r>
                        <a:rPr lang="ru-RU" sz="2000" b="1" dirty="0" smtClean="0"/>
                        <a:t>Обучение проводится на предприятии или в учебном</a:t>
                      </a:r>
                      <a:r>
                        <a:rPr lang="ru-RU" sz="2000" b="1" baseline="0" dirty="0" smtClean="0"/>
                        <a:t> центре.</a:t>
                      </a:r>
                    </a:p>
                    <a:p>
                      <a:pPr marL="342900" marR="0" indent="-342900" algn="l" defTabSz="914400" rtl="0" eaLnBrk="1" fontAlgn="auto" latinLnBrk="0" hangingPunct="1">
                        <a:lnSpc>
                          <a:spcPct val="100000"/>
                        </a:lnSpc>
                        <a:spcBef>
                          <a:spcPts val="0"/>
                        </a:spcBef>
                        <a:spcAft>
                          <a:spcPts val="0"/>
                        </a:spcAft>
                        <a:buClrTx/>
                        <a:buSzTx/>
                        <a:buFont typeface="+mj-lt"/>
                        <a:buAutoNum type="arabicPeriod"/>
                        <a:tabLst/>
                        <a:defRPr/>
                      </a:pPr>
                      <a:r>
                        <a:rPr lang="ru-RU" sz="2000" b="1" baseline="0" dirty="0" smtClean="0"/>
                        <a:t>Завершается </a:t>
                      </a:r>
                      <a:r>
                        <a:rPr lang="ru-RU" sz="2000" b="1" u="sng" baseline="0" dirty="0" smtClean="0"/>
                        <a:t>экзаменом.</a:t>
                      </a:r>
                      <a:endParaRPr lang="ru-RU" sz="2000" b="1" u="sng" dirty="0"/>
                    </a:p>
                  </a:txBody>
                  <a:tcPr/>
                </a:tc>
                <a:tc hMerge="1">
                  <a:txBody>
                    <a:bodyPr/>
                    <a:lstStyle/>
                    <a:p>
                      <a:endParaRPr lang="ru-RU"/>
                    </a:p>
                  </a:txBody>
                  <a:tcPr/>
                </a:tc>
                <a:tc hMerge="1">
                  <a:txBody>
                    <a:bodyPr/>
                    <a:lstStyle/>
                    <a:p>
                      <a:endParaRPr lang="ru-RU"/>
                    </a:p>
                  </a:txBody>
                  <a:tcPr/>
                </a:tc>
              </a:tr>
              <a:tr h="4231191">
                <a:tc>
                  <a:txBody>
                    <a:bodyPr/>
                    <a:lstStyle/>
                    <a:p>
                      <a:pPr marL="342900" indent="-342900" algn="ctr">
                        <a:buFont typeface="+mj-lt"/>
                        <a:buNone/>
                      </a:pPr>
                      <a:r>
                        <a:rPr lang="ru-RU" sz="1600" dirty="0" smtClean="0">
                          <a:latin typeface="Times New Roman" pitchFamily="18" charset="0"/>
                          <a:cs typeface="Times New Roman" pitchFamily="18" charset="0"/>
                        </a:rPr>
                        <a:t>работники </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1800" b="1" dirty="0" smtClean="0">
                          <a:latin typeface="Times New Roman" pitchFamily="18" charset="0"/>
                          <a:cs typeface="Times New Roman" pitchFamily="18" charset="0"/>
                        </a:rPr>
                        <a:t>1 группы</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kumimoji="0" lang="ru-RU" sz="1400" b="1" kern="1200" dirty="0" smtClean="0">
                          <a:solidFill>
                            <a:schemeClr val="tx1"/>
                          </a:solidFill>
                          <a:latin typeface="Times New Roman" pitchFamily="18" charset="0"/>
                          <a:ea typeface="+mn-ea"/>
                          <a:cs typeface="Times New Roman" pitchFamily="18" charset="0"/>
                        </a:rPr>
                        <a:t>-члены бригады</a:t>
                      </a:r>
                      <a:endParaRPr lang="ru-RU" sz="1400" b="1" dirty="0">
                        <a:solidFill>
                          <a:schemeClr val="tx1"/>
                        </a:solidFill>
                        <a:latin typeface="Times New Roman" pitchFamily="18" charset="0"/>
                        <a:cs typeface="Times New Roman" pitchFamily="18" charset="0"/>
                      </a:endParaRPr>
                    </a:p>
                  </a:txBody>
                  <a:tcPr/>
                </a:tc>
                <a:tc>
                  <a:txBody>
                    <a:bodyPr/>
                    <a:lstStyle/>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1600" dirty="0" smtClean="0">
                          <a:latin typeface="Times New Roman" pitchFamily="18" charset="0"/>
                          <a:cs typeface="Times New Roman" pitchFamily="18" charset="0"/>
                        </a:rPr>
                        <a:t>работники </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1800" b="1" dirty="0" smtClean="0">
                          <a:latin typeface="Times New Roman" pitchFamily="18" charset="0"/>
                          <a:cs typeface="Times New Roman" pitchFamily="18" charset="0"/>
                        </a:rPr>
                        <a:t>2 группы</a:t>
                      </a:r>
                      <a:endParaRPr lang="ru-RU" sz="1800" b="1" dirty="0">
                        <a:latin typeface="Times New Roman" pitchFamily="18" charset="0"/>
                        <a:cs typeface="Times New Roman" pitchFamily="18" charset="0"/>
                      </a:endParaRPr>
                    </a:p>
                    <a:p>
                      <a:pPr indent="0" algn="l">
                        <a:lnSpc>
                          <a:spcPct val="100000"/>
                        </a:lnSpc>
                        <a:spcBef>
                          <a:spcPts val="0"/>
                        </a:spcBef>
                        <a:spcAft>
                          <a:spcPts val="0"/>
                        </a:spcAft>
                        <a:buFontTx/>
                        <a:buChar char="-"/>
                      </a:pPr>
                      <a:r>
                        <a:rPr kumimoji="0" lang="ru-RU" sz="1200" b="1" kern="1200" dirty="0" smtClean="0">
                          <a:solidFill>
                            <a:schemeClr val="tx1"/>
                          </a:solidFill>
                          <a:latin typeface="+mn-lt"/>
                          <a:ea typeface="+mn-ea"/>
                          <a:cs typeface="+mn-cs"/>
                        </a:rPr>
                        <a:t>мастера, </a:t>
                      </a:r>
                    </a:p>
                    <a:p>
                      <a:pPr indent="0" algn="l">
                        <a:lnSpc>
                          <a:spcPct val="100000"/>
                        </a:lnSpc>
                        <a:spcBef>
                          <a:spcPts val="0"/>
                        </a:spcBef>
                        <a:spcAft>
                          <a:spcPts val="0"/>
                        </a:spcAft>
                        <a:buFontTx/>
                        <a:buChar char="-"/>
                      </a:pPr>
                      <a:r>
                        <a:rPr kumimoji="0" lang="ru-RU" sz="1200" b="1" kern="1200" dirty="0" smtClean="0">
                          <a:solidFill>
                            <a:schemeClr val="tx1"/>
                          </a:solidFill>
                          <a:latin typeface="+mn-lt"/>
                          <a:ea typeface="+mn-ea"/>
                          <a:cs typeface="+mn-cs"/>
                        </a:rPr>
                        <a:t>бригадиры, </a:t>
                      </a:r>
                    </a:p>
                    <a:p>
                      <a:pPr indent="0" algn="l">
                        <a:lnSpc>
                          <a:spcPct val="100000"/>
                        </a:lnSpc>
                        <a:spcBef>
                          <a:spcPts val="0"/>
                        </a:spcBef>
                        <a:spcAft>
                          <a:spcPts val="0"/>
                        </a:spcAft>
                        <a:buFontTx/>
                        <a:buChar char="-"/>
                      </a:pPr>
                      <a:r>
                        <a:rPr kumimoji="0" lang="ru-RU" sz="1200" b="1" kern="1200" dirty="0" smtClean="0">
                          <a:solidFill>
                            <a:schemeClr val="tx1"/>
                          </a:solidFill>
                          <a:latin typeface="+mn-lt"/>
                          <a:ea typeface="+mn-ea"/>
                          <a:cs typeface="+mn-cs"/>
                        </a:rPr>
                        <a:t>руководители стажировки, </a:t>
                      </a:r>
                    </a:p>
                    <a:p>
                      <a:pPr indent="0" algn="l">
                        <a:lnSpc>
                          <a:spcPct val="100000"/>
                        </a:lnSpc>
                        <a:spcBef>
                          <a:spcPts val="0"/>
                        </a:spcBef>
                        <a:spcAft>
                          <a:spcPts val="0"/>
                        </a:spcAft>
                        <a:buFontTx/>
                        <a:buChar char="-"/>
                      </a:pPr>
                      <a:r>
                        <a:rPr kumimoji="0" lang="ru-RU" sz="1200" b="1" kern="1200" dirty="0" smtClean="0">
                          <a:solidFill>
                            <a:schemeClr val="tx1"/>
                          </a:solidFill>
                          <a:latin typeface="+mn-lt"/>
                          <a:ea typeface="+mn-ea"/>
                          <a:cs typeface="+mn-cs"/>
                        </a:rPr>
                        <a:t>ответственные исполнители по наряду-допуску</a:t>
                      </a:r>
                      <a:r>
                        <a:rPr kumimoji="0" lang="ru-RU" sz="1200" b="1" kern="1200" dirty="0" smtClean="0">
                          <a:solidFill>
                            <a:schemeClr val="tx1"/>
                          </a:solidFill>
                          <a:latin typeface="Times New Roman" pitchFamily="18" charset="0"/>
                          <a:ea typeface="+mn-ea"/>
                          <a:cs typeface="Times New Roman" pitchFamily="18" charset="0"/>
                        </a:rPr>
                        <a:t>.</a:t>
                      </a:r>
                      <a:endParaRPr lang="ru-RU" sz="1200" b="1" dirty="0">
                        <a:solidFill>
                          <a:schemeClr val="tx1"/>
                        </a:solidFill>
                        <a:latin typeface="Times New Roman" pitchFamily="18" charset="0"/>
                        <a:cs typeface="Times New Roman" pitchFamily="18" charset="0"/>
                      </a:endParaRPr>
                    </a:p>
                  </a:txBody>
                  <a:tcPr/>
                </a:tc>
                <a:tc>
                  <a:txBody>
                    <a:bodyPr/>
                    <a:lstStyle/>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1600" dirty="0" smtClean="0">
                          <a:latin typeface="Times New Roman" pitchFamily="18" charset="0"/>
                          <a:cs typeface="Times New Roman" pitchFamily="18" charset="0"/>
                        </a:rPr>
                        <a:t>работники </a:t>
                      </a:r>
                      <a:r>
                        <a:rPr lang="ru-RU" sz="1600" baseline="0" dirty="0" smtClean="0">
                          <a:latin typeface="Times New Roman" pitchFamily="18" charset="0"/>
                          <a:cs typeface="Times New Roman" pitchFamily="18" charset="0"/>
                        </a:rPr>
                        <a:t> </a:t>
                      </a:r>
                      <a:r>
                        <a:rPr lang="ru-RU" sz="1800" b="1" dirty="0" smtClean="0">
                          <a:latin typeface="Times New Roman" pitchFamily="18" charset="0"/>
                          <a:cs typeface="Times New Roman" pitchFamily="18" charset="0"/>
                        </a:rPr>
                        <a:t>3 группы</a:t>
                      </a:r>
                    </a:p>
                    <a:p>
                      <a:pPr indent="0" algn="l">
                        <a:lnSpc>
                          <a:spcPct val="100000"/>
                        </a:lnSpc>
                        <a:spcBef>
                          <a:spcPts val="0"/>
                        </a:spcBef>
                        <a:spcAft>
                          <a:spcPts val="0"/>
                        </a:spcAft>
                        <a:buFontTx/>
                        <a:buChar char="-"/>
                      </a:pPr>
                      <a:r>
                        <a:rPr kumimoji="0" lang="ru-RU" sz="1200" b="1" kern="1200" dirty="0" smtClean="0">
                          <a:solidFill>
                            <a:schemeClr val="tx1"/>
                          </a:solidFill>
                          <a:latin typeface="+mn-lt"/>
                          <a:ea typeface="+mn-ea"/>
                          <a:cs typeface="+mn-cs"/>
                        </a:rPr>
                        <a:t> </a:t>
                      </a:r>
                      <a:r>
                        <a:rPr lang="ru-RU" sz="1200" b="1" u="sng" dirty="0" smtClean="0"/>
                        <a:t>ответственные за организацию и безопасное проведение работ</a:t>
                      </a:r>
                      <a:r>
                        <a:rPr lang="ru-RU" sz="1200" b="1" dirty="0" smtClean="0"/>
                        <a:t> на высоте, а также за </a:t>
                      </a:r>
                      <a:r>
                        <a:rPr lang="ru-RU" sz="1200" b="1" u="sng" dirty="0" smtClean="0"/>
                        <a:t>проведение инструктажей</a:t>
                      </a:r>
                      <a:r>
                        <a:rPr lang="ru-RU" sz="1200" b="1" dirty="0" smtClean="0"/>
                        <a:t>, </a:t>
                      </a:r>
                      <a:r>
                        <a:rPr lang="ru-RU" sz="1200" b="1" u="sng" dirty="0" smtClean="0"/>
                        <a:t>составление плана мероприятий по эвакуации и спасению работников при возникновении аварийной ситуации и при проведении спасательных работ</a:t>
                      </a:r>
                      <a:r>
                        <a:rPr lang="ru-RU" sz="1200" b="1" dirty="0" smtClean="0"/>
                        <a:t>; </a:t>
                      </a:r>
                    </a:p>
                    <a:p>
                      <a:pPr indent="0" algn="l">
                        <a:lnSpc>
                          <a:spcPct val="100000"/>
                        </a:lnSpc>
                        <a:spcBef>
                          <a:spcPts val="0"/>
                        </a:spcBef>
                        <a:spcAft>
                          <a:spcPts val="0"/>
                        </a:spcAft>
                        <a:buFontTx/>
                        <a:buChar char="-"/>
                      </a:pPr>
                      <a:r>
                        <a:rPr lang="ru-RU" sz="1200" b="1" dirty="0" smtClean="0"/>
                        <a:t>работники, проводящие </a:t>
                      </a:r>
                      <a:r>
                        <a:rPr lang="ru-RU" sz="1200" b="1" u="sng" dirty="0" smtClean="0"/>
                        <a:t>обслуживание и периодический осмотр средств индивидуальной защиты</a:t>
                      </a:r>
                      <a:r>
                        <a:rPr lang="ru-RU" sz="1200" b="1" dirty="0" smtClean="0"/>
                        <a:t> (далее - СИЗ);</a:t>
                      </a:r>
                    </a:p>
                    <a:p>
                      <a:pPr indent="0" algn="l">
                        <a:lnSpc>
                          <a:spcPct val="100000"/>
                        </a:lnSpc>
                        <a:spcBef>
                          <a:spcPts val="0"/>
                        </a:spcBef>
                        <a:spcAft>
                          <a:spcPts val="0"/>
                        </a:spcAft>
                        <a:buFontTx/>
                        <a:buChar char="-"/>
                      </a:pPr>
                      <a:r>
                        <a:rPr lang="ru-RU" sz="1200" b="1" dirty="0" smtClean="0"/>
                        <a:t>работники, </a:t>
                      </a:r>
                      <a:r>
                        <a:rPr lang="ru-RU" sz="1200" b="1" u="sng" dirty="0" smtClean="0"/>
                        <a:t>выдающие наряды-допуски</a:t>
                      </a:r>
                      <a:r>
                        <a:rPr lang="ru-RU" sz="1200" b="1" dirty="0" smtClean="0"/>
                        <a:t>;</a:t>
                      </a:r>
                    </a:p>
                    <a:p>
                      <a:pPr indent="0" algn="l">
                        <a:lnSpc>
                          <a:spcPct val="100000"/>
                        </a:lnSpc>
                        <a:spcBef>
                          <a:spcPts val="0"/>
                        </a:spcBef>
                        <a:spcAft>
                          <a:spcPts val="0"/>
                        </a:spcAft>
                        <a:buFontTx/>
                        <a:buChar char="-"/>
                      </a:pPr>
                      <a:r>
                        <a:rPr lang="ru-RU" sz="1200" b="1" u="sng" dirty="0" smtClean="0"/>
                        <a:t>ответственные руководители</a:t>
                      </a:r>
                      <a:r>
                        <a:rPr lang="ru-RU" sz="1200" b="1" dirty="0" smtClean="0"/>
                        <a:t> работ на высоте, выполняемых по наряду-допуску;</a:t>
                      </a:r>
                    </a:p>
                    <a:p>
                      <a:pPr indent="0" algn="l">
                        <a:lnSpc>
                          <a:spcPct val="100000"/>
                        </a:lnSpc>
                        <a:spcBef>
                          <a:spcPts val="0"/>
                        </a:spcBef>
                        <a:spcAft>
                          <a:spcPts val="0"/>
                        </a:spcAft>
                        <a:buFontTx/>
                        <a:buChar char="-"/>
                      </a:pPr>
                      <a:r>
                        <a:rPr lang="ru-RU" sz="1200" b="1" dirty="0" smtClean="0"/>
                        <a:t>должностные лица, в полномочия которых входит </a:t>
                      </a:r>
                      <a:r>
                        <a:rPr lang="ru-RU" sz="1200" b="1" u="sng" dirty="0" smtClean="0"/>
                        <a:t>утверждение плана производства работ</a:t>
                      </a:r>
                      <a:r>
                        <a:rPr lang="ru-RU" sz="1200" b="1" dirty="0" smtClean="0"/>
                        <a:t> на высоте;</a:t>
                      </a:r>
                    </a:p>
                    <a:p>
                      <a:pPr indent="0" algn="l">
                        <a:lnSpc>
                          <a:spcPct val="100000"/>
                        </a:lnSpc>
                        <a:spcBef>
                          <a:spcPts val="0"/>
                        </a:spcBef>
                        <a:spcAft>
                          <a:spcPts val="0"/>
                        </a:spcAft>
                        <a:buFontTx/>
                        <a:buChar char="-"/>
                      </a:pPr>
                      <a:r>
                        <a:rPr kumimoji="0" lang="ru-RU" sz="1200" b="1" u="sng" kern="1200" dirty="0" smtClean="0">
                          <a:solidFill>
                            <a:schemeClr val="dk1"/>
                          </a:solidFill>
                          <a:latin typeface="+mn-lt"/>
                          <a:ea typeface="+mn-ea"/>
                          <a:cs typeface="+mn-cs"/>
                        </a:rPr>
                        <a:t>специалисты, проводящие обучение работам на высоте</a:t>
                      </a:r>
                      <a:r>
                        <a:rPr kumimoji="0" lang="ru-RU" sz="1200" b="1" kern="1200" dirty="0" smtClean="0">
                          <a:solidFill>
                            <a:schemeClr val="dk1"/>
                          </a:solidFill>
                          <a:latin typeface="+mn-lt"/>
                          <a:ea typeface="+mn-ea"/>
                          <a:cs typeface="+mn-cs"/>
                        </a:rPr>
                        <a:t>, а также </a:t>
                      </a:r>
                      <a:r>
                        <a:rPr kumimoji="0" lang="ru-RU" sz="1200" b="1" u="sng" kern="1200" dirty="0" smtClean="0">
                          <a:solidFill>
                            <a:schemeClr val="dk1"/>
                          </a:solidFill>
                          <a:latin typeface="+mn-lt"/>
                          <a:ea typeface="+mn-ea"/>
                          <a:cs typeface="+mn-cs"/>
                        </a:rPr>
                        <a:t>члены аттестационных комиссий</a:t>
                      </a:r>
                      <a:r>
                        <a:rPr kumimoji="0" lang="ru-RU" sz="1200" b="1" u="none" kern="1200" dirty="0" smtClean="0">
                          <a:solidFill>
                            <a:schemeClr val="dk1"/>
                          </a:solidFill>
                          <a:latin typeface="+mn-lt"/>
                          <a:ea typeface="+mn-ea"/>
                          <a:cs typeface="+mn-cs"/>
                        </a:rPr>
                        <a:t>.</a:t>
                      </a:r>
                      <a:r>
                        <a:rPr lang="ru-RU" sz="1200" b="1" dirty="0" smtClean="0"/>
                        <a:t> </a:t>
                      </a:r>
                      <a:endParaRPr kumimoji="0" lang="ru-RU" sz="1200" b="1" kern="1200" dirty="0" smtClean="0">
                        <a:solidFill>
                          <a:schemeClr val="tx1"/>
                        </a:solidFill>
                        <a:latin typeface="Times New Roman" pitchFamily="18" charset="0"/>
                        <a:ea typeface="+mn-ea"/>
                        <a:cs typeface="Times New Roman" pitchFamily="18" charset="0"/>
                      </a:endParaRPr>
                    </a:p>
                  </a:txBody>
                  <a:tcPr/>
                </a:tc>
              </a:tr>
            </a:tbl>
          </a:graphicData>
        </a:graphic>
      </p:graphicFrame>
      <p:pic>
        <p:nvPicPr>
          <p:cNvPr id="7" name="Picture 5"/>
          <p:cNvPicPr>
            <a:picLocks noChangeAspect="1" noChangeArrowheads="1"/>
          </p:cNvPicPr>
          <p:nvPr/>
        </p:nvPicPr>
        <p:blipFill>
          <a:blip r:embed="rId2" cstate="print"/>
          <a:srcRect/>
          <a:stretch>
            <a:fillRect/>
          </a:stretch>
        </p:blipFill>
        <p:spPr bwMode="auto">
          <a:xfrm>
            <a:off x="107504" y="4214818"/>
            <a:ext cx="1515432" cy="2643181"/>
          </a:xfrm>
          <a:prstGeom prst="rect">
            <a:avLst/>
          </a:prstGeom>
          <a:noFill/>
          <a:ln w="9525">
            <a:noFill/>
            <a:miter lim="800000"/>
            <a:headEnd/>
            <a:tailEnd/>
          </a:ln>
        </p:spPr>
      </p:pic>
      <p:sp>
        <p:nvSpPr>
          <p:cNvPr id="6" name="Овал 5"/>
          <p:cNvSpPr/>
          <p:nvPr/>
        </p:nvSpPr>
        <p:spPr>
          <a:xfrm>
            <a:off x="971600" y="4786322"/>
            <a:ext cx="4392488" cy="207167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b="1" dirty="0" smtClean="0">
              <a:solidFill>
                <a:schemeClr val="tx1"/>
              </a:solidFill>
              <a:latin typeface="Times New Roman" pitchFamily="18" charset="0"/>
              <a:cs typeface="Times New Roman" pitchFamily="18" charset="0"/>
            </a:endParaRPr>
          </a:p>
          <a:p>
            <a:pPr algn="ctr"/>
            <a:r>
              <a:rPr lang="ru-RU" b="1" dirty="0" smtClean="0">
                <a:latin typeface="Times New Roman" pitchFamily="18" charset="0"/>
                <a:cs typeface="Times New Roman" pitchFamily="18" charset="0"/>
              </a:rPr>
              <a:t>ПРИСВАИВАЕТСЯ ГРУППА</a:t>
            </a:r>
            <a:endParaRPr lang="ru-RU" dirty="0" smtClean="0">
              <a:latin typeface="Times New Roman" pitchFamily="18" charset="0"/>
              <a:cs typeface="Times New Roman" pitchFamily="18" charset="0"/>
            </a:endParaRPr>
          </a:p>
          <a:p>
            <a:pPr algn="ctr"/>
            <a:r>
              <a:rPr lang="ru-RU" dirty="0" smtClean="0">
                <a:latin typeface="Times New Roman" pitchFamily="18" charset="0"/>
                <a:cs typeface="Times New Roman" pitchFamily="18" charset="0"/>
              </a:rPr>
              <a:t>УДОСТОВЕРЕНИЕ </a:t>
            </a:r>
          </a:p>
          <a:p>
            <a:pPr algn="ctr"/>
            <a:r>
              <a:rPr lang="ru-RU" dirty="0" smtClean="0">
                <a:latin typeface="Times New Roman" pitchFamily="18" charset="0"/>
                <a:cs typeface="Times New Roman" pitchFamily="18" charset="0"/>
              </a:rPr>
              <a:t>по форме приложения 4</a:t>
            </a:r>
          </a:p>
          <a:p>
            <a:pPr algn="ctr"/>
            <a:r>
              <a:rPr lang="ru-RU" dirty="0" smtClean="0">
                <a:latin typeface="Times New Roman" pitchFamily="18" charset="0"/>
                <a:cs typeface="Times New Roman" pitchFamily="18" charset="0"/>
              </a:rPr>
              <a:t>ЛИЧНАЯ КНИЖКА  1,2 гр.</a:t>
            </a:r>
          </a:p>
          <a:p>
            <a:pPr algn="ctr"/>
            <a:r>
              <a:rPr lang="ru-RU" dirty="0" smtClean="0">
                <a:latin typeface="Times New Roman" pitchFamily="18" charset="0"/>
                <a:cs typeface="Times New Roman" pitchFamily="18" charset="0"/>
              </a:rPr>
              <a:t>(канатный доступ)</a:t>
            </a:r>
            <a:endParaRPr lang="ru-RU" dirty="0">
              <a:latin typeface="Times New Roman" pitchFamily="18" charset="0"/>
              <a:cs typeface="Times New Roman" pitchFamily="18" charset="0"/>
            </a:endParaRPr>
          </a:p>
        </p:txBody>
      </p:sp>
      <p:sp>
        <p:nvSpPr>
          <p:cNvPr id="8" name="Скругленный прямоугольник 7"/>
          <p:cNvSpPr/>
          <p:nvPr/>
        </p:nvSpPr>
        <p:spPr>
          <a:xfrm>
            <a:off x="3419872" y="4581128"/>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585" name="Rectangle 1"/>
          <p:cNvSpPr>
            <a:spLocks noChangeArrowheads="1"/>
          </p:cNvSpPr>
          <p:nvPr/>
        </p:nvSpPr>
        <p:spPr bwMode="auto">
          <a:xfrm>
            <a:off x="0" y="-125820"/>
            <a:ext cx="9144000" cy="71096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 ─ ─ ─ ─ ─ ─ ─ ─ ─ ─ ─ ─ ─ ─ ─ ─ ─ ─ ─ ─ ─ ─ ─ ─ ─ ─ ─ ─ ─ ─ ─ ─ ─ ─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наименование организации, проводящей обучение и выдавшей удостоверение</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УДОСТОВЕРЕНИЕ N _________________</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Фамилия _______________________________________________</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Имя ___________________________________________________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Отчество (при наличии) ________________________________</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_______________________________________________________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Фото     │                 (профессия, должность)</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3 </a:t>
            </a:r>
            <a:r>
              <a:rPr kumimoji="0" lang="ru-RU" sz="1200" b="1" i="0" u="none" strike="noStrike" cap="none" normalizeH="0" baseline="0" dirty="0" err="1" smtClean="0">
                <a:ln>
                  <a:noFill/>
                </a:ln>
                <a:solidFill>
                  <a:schemeClr val="tx1"/>
                </a:solidFill>
                <a:effectLst/>
                <a:latin typeface="Courier New" pitchFamily="49" charset="0"/>
                <a:ea typeface="Times New Roman" pitchFamily="18" charset="0"/>
                <a:cs typeface="Courier New" pitchFamily="49" charset="0"/>
              </a:rPr>
              <a:t>x</a:t>
            </a: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4    │  _______________________________________________________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(организация)</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        Дата выдачи       │      Действительно до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  __ ___________ 20__ г.  │  __ _____________ 20__ г.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 Личная подпись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 ─ ─ ─ ─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Оборотная сторона удостоверения:</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 ─ ─ ─ ─ ─ ─ ─ ─ ─ ─ ─ ─ ─ ─ ─ ─ ─ ─ ─ ─ ─ ─ ─ ─ ─ ─ ─ ─ ─ ─ ─ ─ ─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Прошел(</a:t>
            </a:r>
            <a:r>
              <a:rPr kumimoji="0" lang="ru-RU" sz="1200" b="1" i="0" u="none" strike="noStrike" cap="none" normalizeH="0" baseline="0" dirty="0" err="1" smtClean="0">
                <a:ln>
                  <a:noFill/>
                </a:ln>
                <a:solidFill>
                  <a:schemeClr val="tx1"/>
                </a:solidFill>
                <a:effectLst/>
                <a:latin typeface="Courier New" pitchFamily="49" charset="0"/>
                <a:ea typeface="Times New Roman" pitchFamily="18" charset="0"/>
                <a:cs typeface="Courier New" pitchFamily="49" charset="0"/>
              </a:rPr>
              <a:t>ла</a:t>
            </a: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обучение безопасным методам и приемам выполнения работ;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стажировку продолжительностью ________________________________________</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количество рабочих дней (смен)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Решением аттестационной комиссии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err="1" smtClean="0">
                <a:ln>
                  <a:noFill/>
                </a:ln>
                <a:solidFill>
                  <a:schemeClr val="tx1"/>
                </a:solidFill>
                <a:effectLst/>
                <a:latin typeface="Courier New" pitchFamily="49" charset="0"/>
                <a:ea typeface="Times New Roman" pitchFamily="18" charset="0"/>
                <a:cs typeface="Courier New" pitchFamily="49" charset="0"/>
              </a:rPr>
              <a:t>│может</a:t>
            </a: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быть допущен(а) к работе _________________________________________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________________________________________________________________________</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(наименование работы)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____________________ группа по безопасности работ на высоте.</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err="1" smtClean="0">
                <a:ln>
                  <a:noFill/>
                </a:ln>
                <a:solidFill>
                  <a:schemeClr val="tx1"/>
                </a:solidFill>
                <a:effectLst/>
                <a:latin typeface="Courier New" pitchFamily="49" charset="0"/>
                <a:ea typeface="Times New Roman" pitchFamily="18" charset="0"/>
                <a:cs typeface="Courier New" pitchFamily="49" charset="0"/>
              </a:rPr>
              <a:t>│Основание</a:t>
            </a: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протокол N           от "  "                20   г.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err="1" smtClean="0">
                <a:ln>
                  <a:noFill/>
                </a:ln>
                <a:solidFill>
                  <a:schemeClr val="tx1"/>
                </a:solidFill>
                <a:effectLst/>
                <a:latin typeface="Courier New" pitchFamily="49" charset="0"/>
                <a:ea typeface="Times New Roman" pitchFamily="18" charset="0"/>
                <a:cs typeface="Courier New" pitchFamily="49" charset="0"/>
              </a:rPr>
              <a:t>│Руководитель</a:t>
            </a: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организации,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выдавшей удостоверение ________________ __________________________</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(подпись)       (фамилия, инициалы)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│М.П.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 ─ ─ ─ ─ ─ ─ ─ ─ ─ ─ ─ ─ ─ ─ ─ ─ ─ ─ ─ ─ ─ ─ ─ ─ ─ ─ ─ ─ ─ ─ ─ ─ ─ ─ ─ ┘</a:t>
            </a:r>
            <a:endParaRPr kumimoji="0" lang="ru-RU" sz="1200" b="1"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10"/>
          <p:cNvSpPr/>
          <p:nvPr/>
        </p:nvSpPr>
        <p:spPr>
          <a:xfrm>
            <a:off x="3779912" y="2276872"/>
            <a:ext cx="2376264" cy="10801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t>I</a:t>
            </a:r>
            <a:r>
              <a:rPr lang="ru-RU" sz="3600" dirty="0" smtClean="0"/>
              <a:t> группа</a:t>
            </a:r>
            <a:r>
              <a:rPr lang="en-US" sz="3600" dirty="0" smtClean="0"/>
              <a:t> </a:t>
            </a:r>
            <a:endParaRPr lang="ru-RU" sz="3600" dirty="0"/>
          </a:p>
        </p:txBody>
      </p:sp>
      <p:sp>
        <p:nvSpPr>
          <p:cNvPr id="12" name="Прямоугольник 11"/>
          <p:cNvSpPr/>
          <p:nvPr/>
        </p:nvSpPr>
        <p:spPr>
          <a:xfrm>
            <a:off x="3779912" y="3861048"/>
            <a:ext cx="2376264" cy="10801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t>II</a:t>
            </a:r>
            <a:r>
              <a:rPr lang="ru-RU" sz="3600" dirty="0" smtClean="0"/>
              <a:t> группа</a:t>
            </a:r>
            <a:endParaRPr lang="ru-RU" sz="3600" dirty="0"/>
          </a:p>
        </p:txBody>
      </p:sp>
      <p:sp>
        <p:nvSpPr>
          <p:cNvPr id="13" name="Прямоугольник 12"/>
          <p:cNvSpPr/>
          <p:nvPr/>
        </p:nvSpPr>
        <p:spPr>
          <a:xfrm>
            <a:off x="3779912" y="5445224"/>
            <a:ext cx="2376264"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t>III</a:t>
            </a:r>
            <a:r>
              <a:rPr lang="ru-RU" sz="3600" dirty="0" smtClean="0"/>
              <a:t> группа</a:t>
            </a:r>
            <a:endParaRPr lang="ru-RU" sz="3600" dirty="0"/>
          </a:p>
        </p:txBody>
      </p:sp>
      <p:sp>
        <p:nvSpPr>
          <p:cNvPr id="14" name="Прямоугольник 13"/>
          <p:cNvSpPr/>
          <p:nvPr/>
        </p:nvSpPr>
        <p:spPr>
          <a:xfrm>
            <a:off x="6228184" y="2276872"/>
            <a:ext cx="2664296" cy="10801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endParaRPr lang="ru-RU" sz="2800" dirty="0" smtClean="0">
              <a:solidFill>
                <a:schemeClr val="tx1"/>
              </a:solidFill>
              <a:latin typeface="Times New Roman" pitchFamily="18" charset="0"/>
              <a:cs typeface="Times New Roman" pitchFamily="18" charset="0"/>
            </a:endParaRPr>
          </a:p>
          <a:p>
            <a:pPr algn="ctr">
              <a:lnSpc>
                <a:spcPts val="1500"/>
              </a:lnSpc>
            </a:pPr>
            <a:endParaRPr lang="ru-RU" sz="2800" dirty="0" smtClean="0">
              <a:solidFill>
                <a:schemeClr val="tx1"/>
              </a:solidFill>
              <a:latin typeface="Times New Roman" pitchFamily="18" charset="0"/>
              <a:cs typeface="Times New Roman" pitchFamily="18" charset="0"/>
            </a:endParaRPr>
          </a:p>
          <a:p>
            <a:pPr algn="ctr">
              <a:lnSpc>
                <a:spcPts val="1500"/>
              </a:lnSpc>
            </a:pPr>
            <a:endParaRPr lang="ru-RU" sz="2400" dirty="0" smtClean="0">
              <a:solidFill>
                <a:schemeClr val="tx1"/>
              </a:solidFill>
              <a:latin typeface="Times New Roman" pitchFamily="18" charset="0"/>
              <a:cs typeface="Times New Roman" pitchFamily="18" charset="0"/>
            </a:endParaRPr>
          </a:p>
          <a:p>
            <a:pPr algn="ctr">
              <a:lnSpc>
                <a:spcPts val="1500"/>
              </a:lnSpc>
            </a:pPr>
            <a:r>
              <a:rPr lang="ru-RU" sz="2400" dirty="0" smtClean="0">
                <a:solidFill>
                  <a:schemeClr val="tx1"/>
                </a:solidFill>
                <a:latin typeface="Times New Roman" pitchFamily="18" charset="0"/>
                <a:cs typeface="Times New Roman" pitchFamily="18" charset="0"/>
              </a:rPr>
              <a:t>Обучение</a:t>
            </a:r>
          </a:p>
          <a:p>
            <a:pPr algn="ctr">
              <a:lnSpc>
                <a:spcPts val="1500"/>
              </a:lnSpc>
            </a:pPr>
            <a:r>
              <a:rPr lang="ru-RU" sz="2400" dirty="0" smtClean="0">
                <a:solidFill>
                  <a:schemeClr val="tx1"/>
                </a:solidFill>
                <a:latin typeface="Times New Roman" pitchFamily="18" charset="0"/>
                <a:cs typeface="Times New Roman" pitchFamily="18" charset="0"/>
              </a:rPr>
              <a:t>1 раз в 3 года</a:t>
            </a:r>
          </a:p>
          <a:p>
            <a:pPr algn="ctr">
              <a:lnSpc>
                <a:spcPts val="1500"/>
              </a:lnSpc>
            </a:pPr>
            <a:r>
              <a:rPr lang="ru-RU" sz="1400" dirty="0" smtClean="0">
                <a:solidFill>
                  <a:schemeClr val="tx1"/>
                </a:solidFill>
                <a:latin typeface="Times New Roman" pitchFamily="18" charset="0"/>
                <a:cs typeface="Times New Roman" pitchFamily="18" charset="0"/>
              </a:rPr>
              <a:t>проверка знаний по решению работодателя</a:t>
            </a:r>
          </a:p>
          <a:p>
            <a:pPr algn="ctr"/>
            <a:endParaRPr lang="ru-RU" sz="2800" dirty="0">
              <a:solidFill>
                <a:schemeClr val="tx1"/>
              </a:solidFill>
              <a:latin typeface="Times New Roman" pitchFamily="18" charset="0"/>
              <a:cs typeface="Times New Roman" pitchFamily="18" charset="0"/>
            </a:endParaRPr>
          </a:p>
        </p:txBody>
      </p:sp>
      <p:sp>
        <p:nvSpPr>
          <p:cNvPr id="15" name="Прямоугольник 14"/>
          <p:cNvSpPr/>
          <p:nvPr/>
        </p:nvSpPr>
        <p:spPr>
          <a:xfrm>
            <a:off x="6372200" y="3861048"/>
            <a:ext cx="2376264" cy="115212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dirty="0" smtClean="0">
              <a:solidFill>
                <a:schemeClr val="tx1"/>
              </a:solidFill>
              <a:latin typeface="Times New Roman" pitchFamily="18" charset="0"/>
              <a:cs typeface="Times New Roman" pitchFamily="18" charset="0"/>
            </a:endParaRPr>
          </a:p>
          <a:p>
            <a:pPr algn="ctr"/>
            <a:r>
              <a:rPr lang="ru-RU" sz="2400" dirty="0" smtClean="0">
                <a:solidFill>
                  <a:schemeClr val="tx1"/>
                </a:solidFill>
                <a:latin typeface="Times New Roman" pitchFamily="18" charset="0"/>
                <a:cs typeface="Times New Roman" pitchFamily="18" charset="0"/>
              </a:rPr>
              <a:t>Обучение </a:t>
            </a:r>
          </a:p>
          <a:p>
            <a:pPr algn="ctr"/>
            <a:r>
              <a:rPr lang="ru-RU" sz="2400" dirty="0" smtClean="0">
                <a:solidFill>
                  <a:schemeClr val="tx1"/>
                </a:solidFill>
                <a:latin typeface="Times New Roman" pitchFamily="18" charset="0"/>
                <a:cs typeface="Times New Roman" pitchFamily="18" charset="0"/>
              </a:rPr>
              <a:t>1 раз в 3 года</a:t>
            </a:r>
          </a:p>
          <a:p>
            <a:pPr algn="ctr">
              <a:lnSpc>
                <a:spcPts val="1500"/>
              </a:lnSpc>
            </a:pPr>
            <a:r>
              <a:rPr lang="ru-RU" sz="1400" dirty="0" smtClean="0">
                <a:solidFill>
                  <a:schemeClr val="tx1"/>
                </a:solidFill>
                <a:latin typeface="Times New Roman" pitchFamily="18" charset="0"/>
                <a:cs typeface="Times New Roman" pitchFamily="18" charset="0"/>
              </a:rPr>
              <a:t>проверка знаний по решению работодателя</a:t>
            </a:r>
          </a:p>
          <a:p>
            <a:pPr algn="ctr"/>
            <a:endParaRPr lang="ru-RU" sz="2800" dirty="0">
              <a:solidFill>
                <a:schemeClr val="tx1"/>
              </a:solidFill>
              <a:latin typeface="Times New Roman" pitchFamily="18" charset="0"/>
              <a:cs typeface="Times New Roman" pitchFamily="18" charset="0"/>
            </a:endParaRPr>
          </a:p>
        </p:txBody>
      </p:sp>
      <p:sp>
        <p:nvSpPr>
          <p:cNvPr id="16" name="Прямоугольник 15"/>
          <p:cNvSpPr/>
          <p:nvPr/>
        </p:nvSpPr>
        <p:spPr>
          <a:xfrm>
            <a:off x="6372200" y="5445224"/>
            <a:ext cx="2376264" cy="93610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smtClean="0">
                <a:solidFill>
                  <a:schemeClr val="tx1"/>
                </a:solidFill>
                <a:latin typeface="Times New Roman" pitchFamily="18" charset="0"/>
                <a:cs typeface="Times New Roman" pitchFamily="18" charset="0"/>
              </a:rPr>
              <a:t>1 раз в 5 лет</a:t>
            </a:r>
            <a:endParaRPr lang="ru-RU" sz="2800" dirty="0">
              <a:solidFill>
                <a:schemeClr val="tx1"/>
              </a:solidFill>
              <a:latin typeface="Times New Roman" pitchFamily="18" charset="0"/>
              <a:cs typeface="Times New Roman" pitchFamily="18" charset="0"/>
            </a:endParaRPr>
          </a:p>
        </p:txBody>
      </p:sp>
      <p:sp>
        <p:nvSpPr>
          <p:cNvPr id="9" name="Прямоугольник 8"/>
          <p:cNvSpPr/>
          <p:nvPr/>
        </p:nvSpPr>
        <p:spPr>
          <a:xfrm>
            <a:off x="611560" y="476672"/>
            <a:ext cx="7632848"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600" dirty="0" smtClean="0"/>
              <a:t>Периодичность обучения</a:t>
            </a:r>
            <a:r>
              <a:rPr lang="en-US" sz="3600" dirty="0" smtClean="0"/>
              <a:t> </a:t>
            </a:r>
            <a:endParaRPr lang="ru-RU" sz="3600" dirty="0"/>
          </a:p>
        </p:txBody>
      </p:sp>
      <p:sp>
        <p:nvSpPr>
          <p:cNvPr id="10" name="Прямоугольник 9"/>
          <p:cNvSpPr/>
          <p:nvPr/>
        </p:nvSpPr>
        <p:spPr>
          <a:xfrm>
            <a:off x="0" y="1357298"/>
            <a:ext cx="3312368" cy="7909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400" dirty="0" smtClean="0"/>
              <a:t>На лесах и подмостях</a:t>
            </a:r>
            <a:endParaRPr lang="ru-RU" sz="2400" dirty="0"/>
          </a:p>
        </p:txBody>
      </p:sp>
      <p:sp>
        <p:nvSpPr>
          <p:cNvPr id="17" name="Прямоугольник 16"/>
          <p:cNvSpPr/>
          <p:nvPr/>
        </p:nvSpPr>
        <p:spPr>
          <a:xfrm>
            <a:off x="3851920" y="1412776"/>
            <a:ext cx="4752528"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dirty="0" smtClean="0"/>
              <a:t>Без лесов и подмостей</a:t>
            </a:r>
            <a:r>
              <a:rPr lang="en-US" sz="2400" dirty="0" smtClean="0"/>
              <a:t> </a:t>
            </a:r>
            <a:endParaRPr lang="ru-RU" sz="2400" dirty="0"/>
          </a:p>
        </p:txBody>
      </p:sp>
      <p:sp>
        <p:nvSpPr>
          <p:cNvPr id="18" name="Прямоугольник 17"/>
          <p:cNvSpPr/>
          <p:nvPr/>
        </p:nvSpPr>
        <p:spPr>
          <a:xfrm>
            <a:off x="395536" y="2204864"/>
            <a:ext cx="2664296" cy="43204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smtClean="0">
              <a:solidFill>
                <a:schemeClr val="tx1"/>
              </a:solidFill>
              <a:latin typeface="Times New Roman" pitchFamily="18" charset="0"/>
              <a:cs typeface="Times New Roman" pitchFamily="18" charset="0"/>
            </a:endParaRPr>
          </a:p>
          <a:p>
            <a:pPr algn="ctr"/>
            <a:endParaRPr lang="ru-RU" sz="2400" dirty="0" smtClean="0">
              <a:solidFill>
                <a:schemeClr val="tx1"/>
              </a:solidFill>
              <a:latin typeface="Times New Roman" pitchFamily="18" charset="0"/>
              <a:cs typeface="Times New Roman" pitchFamily="18" charset="0"/>
            </a:endParaRPr>
          </a:p>
          <a:p>
            <a:pPr algn="ctr"/>
            <a:r>
              <a:rPr lang="ru-RU" sz="2800" dirty="0" smtClean="0">
                <a:solidFill>
                  <a:schemeClr val="tx1"/>
                </a:solidFill>
                <a:latin typeface="Times New Roman" pitchFamily="18" charset="0"/>
                <a:cs typeface="Times New Roman" pitchFamily="18" charset="0"/>
              </a:rPr>
              <a:t>1 раз в год</a:t>
            </a:r>
          </a:p>
          <a:p>
            <a:pPr algn="ctr"/>
            <a:r>
              <a:rPr lang="ru-RU" sz="2800" dirty="0" smtClean="0">
                <a:solidFill>
                  <a:schemeClr val="tx1"/>
                </a:solidFill>
                <a:latin typeface="Times New Roman" pitchFamily="18" charset="0"/>
                <a:cs typeface="Times New Roman" pitchFamily="18" charset="0"/>
              </a:rPr>
              <a:t>проверка знаний</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3"/>
          <p:cNvSpPr>
            <a:spLocks noGrp="1"/>
          </p:cNvSpPr>
          <p:nvPr>
            <p:ph type="subTitle" idx="1"/>
          </p:nvPr>
        </p:nvSpPr>
        <p:spPr>
          <a:xfrm>
            <a:off x="395536" y="-171400"/>
            <a:ext cx="8429684" cy="5357850"/>
          </a:xfrm>
        </p:spPr>
        <p:txBody>
          <a:bodyPr>
            <a:normAutofit/>
          </a:bodyPr>
          <a:lstStyle/>
          <a:p>
            <a:pPr marL="493776" indent="-457200" algn="ctr"/>
            <a:endParaRPr lang="ru-RU" dirty="0" smtClean="0"/>
          </a:p>
          <a:p>
            <a:pPr marL="493776" indent="-457200" algn="l">
              <a:buFont typeface="+mj-lt"/>
              <a:buAutoNum type="arabicPeriod"/>
            </a:pPr>
            <a:endParaRPr lang="ru-RU" dirty="0" smtClean="0"/>
          </a:p>
          <a:p>
            <a:pPr marL="493776" indent="-457200" algn="l">
              <a:buFont typeface="+mj-lt"/>
              <a:buAutoNum type="arabicPeriod"/>
            </a:pPr>
            <a:endParaRPr lang="ru-RU" dirty="0" smtClean="0"/>
          </a:p>
          <a:p>
            <a:pPr lvl="0" algn="ctr"/>
            <a:endParaRPr lang="ru-RU" b="1" u="sng" dirty="0" smtClean="0"/>
          </a:p>
          <a:p>
            <a:pPr lvl="0" algn="ctr"/>
            <a:endParaRPr lang="ru-RU" b="1" u="sng" dirty="0" smtClean="0"/>
          </a:p>
        </p:txBody>
      </p:sp>
      <p:graphicFrame>
        <p:nvGraphicFramePr>
          <p:cNvPr id="5" name="Таблица 4"/>
          <p:cNvGraphicFramePr>
            <a:graphicFrameLocks noGrp="1"/>
          </p:cNvGraphicFramePr>
          <p:nvPr/>
        </p:nvGraphicFramePr>
        <p:xfrm>
          <a:off x="107504" y="332657"/>
          <a:ext cx="8859419" cy="6048351"/>
        </p:xfrm>
        <a:graphic>
          <a:graphicData uri="http://schemas.openxmlformats.org/drawingml/2006/table">
            <a:tbl>
              <a:tblPr firstRow="1" bandRow="1">
                <a:tableStyleId>{5C22544A-7EE6-4342-B048-85BDC9FD1C3A}</a:tableStyleId>
              </a:tblPr>
              <a:tblGrid>
                <a:gridCol w="2880320"/>
                <a:gridCol w="2880320"/>
                <a:gridCol w="3098779"/>
              </a:tblGrid>
              <a:tr h="687039">
                <a:tc gridSpan="3">
                  <a:txBody>
                    <a:bodyPr/>
                    <a:lstStyle/>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2800" b="1" dirty="0" smtClean="0"/>
                        <a:t>Дополнительные</a:t>
                      </a:r>
                      <a:r>
                        <a:rPr lang="ru-RU" sz="2800" b="1" baseline="0" dirty="0" smtClean="0"/>
                        <a:t> требования</a:t>
                      </a:r>
                      <a:r>
                        <a:rPr lang="ru-RU" sz="2800" b="1" dirty="0" smtClean="0"/>
                        <a:t>:</a:t>
                      </a:r>
                    </a:p>
                    <a:p>
                      <a:pPr marL="342900" marR="0" indent="-342900" algn="ctr" defTabSz="914400" rtl="0" eaLnBrk="1" fontAlgn="auto" latinLnBrk="0" hangingPunct="1">
                        <a:lnSpc>
                          <a:spcPct val="100000"/>
                        </a:lnSpc>
                        <a:spcBef>
                          <a:spcPts val="0"/>
                        </a:spcBef>
                        <a:spcAft>
                          <a:spcPts val="0"/>
                        </a:spcAft>
                        <a:buClrTx/>
                        <a:buSzTx/>
                        <a:buFont typeface="+mj-lt"/>
                        <a:buAutoNum type="arabicPeriod"/>
                        <a:tabLst/>
                        <a:defRPr/>
                      </a:pPr>
                      <a:endParaRPr lang="ru-RU" sz="1600" dirty="0">
                        <a:solidFill>
                          <a:schemeClr val="bg1"/>
                        </a:solidFill>
                      </a:endParaRPr>
                    </a:p>
                  </a:txBody>
                  <a:tcPr/>
                </a:tc>
                <a:tc hMerge="1">
                  <a:txBody>
                    <a:bodyPr/>
                    <a:lstStyle/>
                    <a:p>
                      <a:endParaRPr lang="ru-RU"/>
                    </a:p>
                  </a:txBody>
                  <a:tcPr/>
                </a:tc>
                <a:tc hMerge="1">
                  <a:txBody>
                    <a:bodyPr/>
                    <a:lstStyle/>
                    <a:p>
                      <a:endParaRPr lang="ru-RU"/>
                    </a:p>
                  </a:txBody>
                  <a:tcPr/>
                </a:tc>
              </a:tr>
              <a:tr h="577113">
                <a:tc>
                  <a:txBody>
                    <a:bodyPr/>
                    <a:lstStyle/>
                    <a:p>
                      <a:pPr marL="342900" indent="-342900" algn="ctr">
                        <a:buFont typeface="+mj-lt"/>
                        <a:buNone/>
                      </a:pPr>
                      <a:r>
                        <a:rPr lang="ru-RU" sz="1600" dirty="0" smtClean="0">
                          <a:latin typeface="Times New Roman" pitchFamily="18" charset="0"/>
                          <a:cs typeface="Times New Roman" pitchFamily="18" charset="0"/>
                        </a:rPr>
                        <a:t>работники </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2000" b="1" dirty="0" smtClean="0">
                          <a:latin typeface="Times New Roman" pitchFamily="18" charset="0"/>
                          <a:cs typeface="Times New Roman" pitchFamily="18" charset="0"/>
                        </a:rPr>
                        <a:t>1 группы</a:t>
                      </a:r>
                    </a:p>
                  </a:txBody>
                  <a:tcPr/>
                </a:tc>
                <a:tc>
                  <a:txBody>
                    <a:bodyPr/>
                    <a:lstStyle/>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1600" dirty="0" smtClean="0">
                          <a:latin typeface="Times New Roman" pitchFamily="18" charset="0"/>
                          <a:cs typeface="Times New Roman" pitchFamily="18" charset="0"/>
                        </a:rPr>
                        <a:t>работники </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2000" b="1" dirty="0" smtClean="0">
                          <a:latin typeface="Times New Roman" pitchFamily="18" charset="0"/>
                          <a:cs typeface="Times New Roman" pitchFamily="18" charset="0"/>
                        </a:rPr>
                        <a:t>2 группы</a:t>
                      </a:r>
                      <a:endParaRPr lang="ru-RU" sz="2000" b="1" dirty="0">
                        <a:latin typeface="Times New Roman" pitchFamily="18" charset="0"/>
                        <a:cs typeface="Times New Roman" pitchFamily="18" charset="0"/>
                      </a:endParaRPr>
                    </a:p>
                  </a:txBody>
                  <a:tcPr/>
                </a:tc>
                <a:tc>
                  <a:txBody>
                    <a:bodyPr/>
                    <a:lstStyle/>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1600" dirty="0" smtClean="0">
                          <a:latin typeface="Times New Roman" pitchFamily="18" charset="0"/>
                          <a:cs typeface="Times New Roman" pitchFamily="18" charset="0"/>
                        </a:rPr>
                        <a:t>работники </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2000" b="1" dirty="0" smtClean="0">
                          <a:latin typeface="Times New Roman" pitchFamily="18" charset="0"/>
                          <a:cs typeface="Times New Roman" pitchFamily="18" charset="0"/>
                        </a:rPr>
                        <a:t>3 группы</a:t>
                      </a:r>
                    </a:p>
                  </a:txBody>
                  <a:tcPr/>
                </a:tc>
              </a:tr>
              <a:tr h="742003">
                <a:tc>
                  <a:txBody>
                    <a:bodyPr/>
                    <a:lstStyle/>
                    <a:p>
                      <a:pPr marL="342900" indent="-342900" algn="ctr">
                        <a:buFont typeface="+mj-lt"/>
                        <a:buNone/>
                      </a:pPr>
                      <a:r>
                        <a:rPr lang="ru-RU" sz="2400" b="1" dirty="0" smtClean="0">
                          <a:latin typeface="Times New Roman" pitchFamily="18" charset="0"/>
                          <a:cs typeface="Times New Roman" pitchFamily="18" charset="0"/>
                        </a:rPr>
                        <a:t>Без </a:t>
                      </a:r>
                      <a:r>
                        <a:rPr lang="ru-RU" sz="2400" dirty="0" smtClean="0">
                          <a:latin typeface="Times New Roman" pitchFamily="18" charset="0"/>
                          <a:cs typeface="Times New Roman" pitchFamily="18" charset="0"/>
                        </a:rPr>
                        <a:t>требований к стажу</a:t>
                      </a:r>
                      <a:endParaRPr lang="ru-RU" sz="2400" dirty="0">
                        <a:latin typeface="Times New Roman" pitchFamily="18" charset="0"/>
                        <a:cs typeface="Times New Roman" pitchFamily="18" charset="0"/>
                      </a:endParaRPr>
                    </a:p>
                  </a:txBody>
                  <a:tcPr/>
                </a:tc>
                <a:tc>
                  <a:txBody>
                    <a:bodyPr/>
                    <a:lstStyle/>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2400" dirty="0" smtClean="0">
                          <a:latin typeface="Times New Roman" pitchFamily="18" charset="0"/>
                          <a:cs typeface="Times New Roman" pitchFamily="18" charset="0"/>
                        </a:rPr>
                        <a:t>Стаж работы </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2400" b="1" dirty="0" smtClean="0">
                          <a:latin typeface="Times New Roman" pitchFamily="18" charset="0"/>
                          <a:cs typeface="Times New Roman" pitchFamily="18" charset="0"/>
                        </a:rPr>
                        <a:t>1 год</a:t>
                      </a:r>
                      <a:endParaRPr lang="ru-RU" sz="2400" b="1" dirty="0">
                        <a:latin typeface="Times New Roman" pitchFamily="18" charset="0"/>
                        <a:cs typeface="Times New Roman" pitchFamily="18" charset="0"/>
                      </a:endParaRPr>
                    </a:p>
                  </a:txBody>
                  <a:tcPr/>
                </a:tc>
                <a:tc>
                  <a:txBody>
                    <a:bodyPr/>
                    <a:lstStyle/>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2400" dirty="0" smtClean="0">
                          <a:latin typeface="Times New Roman" pitchFamily="18" charset="0"/>
                          <a:cs typeface="Times New Roman" pitchFamily="18" charset="0"/>
                        </a:rPr>
                        <a:t>Стаж работы </a:t>
                      </a:r>
                      <a:r>
                        <a:rPr lang="ru-RU" sz="2400" b="1" dirty="0" smtClean="0">
                          <a:latin typeface="Times New Roman" pitchFamily="18" charset="0"/>
                          <a:cs typeface="Times New Roman" pitchFamily="18" charset="0"/>
                        </a:rPr>
                        <a:t>2 года,</a:t>
                      </a:r>
                      <a:r>
                        <a:rPr lang="ru-RU" sz="2400" b="1" baseline="0" dirty="0" smtClean="0">
                          <a:latin typeface="Times New Roman" pitchFamily="18" charset="0"/>
                          <a:cs typeface="Times New Roman" pitchFamily="18" charset="0"/>
                        </a:rPr>
                        <a:t> </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2400" b="1" baseline="0" dirty="0" smtClean="0">
                          <a:latin typeface="Times New Roman" pitchFamily="18" charset="0"/>
                          <a:cs typeface="Times New Roman" pitchFamily="18" charset="0"/>
                        </a:rPr>
                        <a:t>возраст 21 год</a:t>
                      </a:r>
                      <a:endParaRPr lang="ru-RU" sz="2400" b="1" dirty="0">
                        <a:latin typeface="Times New Roman" pitchFamily="18" charset="0"/>
                        <a:cs typeface="Times New Roman" pitchFamily="18" charset="0"/>
                      </a:endParaRPr>
                    </a:p>
                  </a:txBody>
                  <a:tcPr/>
                </a:tc>
              </a:tr>
              <a:tr h="2610750">
                <a:tc>
                  <a:txBody>
                    <a:bodyPr/>
                    <a:lstStyle/>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2000" b="1" dirty="0" smtClean="0">
                          <a:latin typeface="Times New Roman" pitchFamily="18" charset="0"/>
                          <a:cs typeface="Times New Roman" pitchFamily="18" charset="0"/>
                        </a:rPr>
                        <a:t>Обучение и экзамен</a:t>
                      </a:r>
                    </a:p>
                    <a:p>
                      <a:pPr marL="342900" indent="-342900" algn="ctr">
                        <a:buFont typeface="+mj-lt"/>
                        <a:buNone/>
                      </a:pPr>
                      <a:r>
                        <a:rPr lang="ru-RU" sz="2000" b="1" dirty="0" smtClean="0">
                          <a:latin typeface="Times New Roman" pitchFamily="18" charset="0"/>
                          <a:cs typeface="Times New Roman" pitchFamily="18" charset="0"/>
                        </a:rPr>
                        <a:t>1 раз в 3 года </a:t>
                      </a:r>
                    </a:p>
                    <a:p>
                      <a:pPr marL="342900" indent="-342900" algn="ctr">
                        <a:buFont typeface="+mj-lt"/>
                        <a:buNone/>
                      </a:pPr>
                      <a:r>
                        <a:rPr lang="ru-RU" sz="2000" b="1" dirty="0" smtClean="0">
                          <a:latin typeface="Times New Roman" pitchFamily="18" charset="0"/>
                          <a:cs typeface="Times New Roman" pitchFamily="18" charset="0"/>
                        </a:rPr>
                        <a:t>у работодателя или в учебном центре</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1800" dirty="0" smtClean="0">
                          <a:latin typeface="Times New Roman" pitchFamily="18" charset="0"/>
                          <a:cs typeface="Times New Roman" pitchFamily="18" charset="0"/>
                        </a:rPr>
                        <a:t>проверка знаний </a:t>
                      </a:r>
                      <a:r>
                        <a:rPr lang="ru-RU" sz="1800" baseline="0" dirty="0" smtClean="0">
                          <a:latin typeface="Times New Roman" pitchFamily="18" charset="0"/>
                          <a:cs typeface="Times New Roman" pitchFamily="18" charset="0"/>
                        </a:rPr>
                        <a:t> </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1800" baseline="0" dirty="0" smtClean="0">
                          <a:latin typeface="Times New Roman" pitchFamily="18" charset="0"/>
                          <a:cs typeface="Times New Roman" pitchFamily="18" charset="0"/>
                        </a:rPr>
                        <a:t>1 раз в 3 года по решению работодателя</a:t>
                      </a:r>
                      <a:endParaRPr lang="ru-RU" sz="1800" dirty="0" smtClean="0">
                        <a:latin typeface="Times New Roman" pitchFamily="18" charset="0"/>
                        <a:cs typeface="Times New Roman" pitchFamily="18" charset="0"/>
                      </a:endParaRPr>
                    </a:p>
                    <a:p>
                      <a:pPr marL="342900" indent="-342900" algn="ctr">
                        <a:buFont typeface="+mj-lt"/>
                        <a:buNone/>
                      </a:pPr>
                      <a:r>
                        <a:rPr lang="ru-RU" sz="1600" baseline="0" dirty="0" smtClean="0">
                          <a:latin typeface="Times New Roman" pitchFamily="18" charset="0"/>
                          <a:cs typeface="Times New Roman" pitchFamily="18" charset="0"/>
                        </a:rPr>
                        <a:t>(п.12,15, </a:t>
                      </a:r>
                      <a:r>
                        <a:rPr lang="ru-RU" sz="1600" baseline="0" dirty="0" err="1" smtClean="0">
                          <a:latin typeface="Times New Roman" pitchFamily="18" charset="0"/>
                          <a:cs typeface="Times New Roman" pitchFamily="18" charset="0"/>
                        </a:rPr>
                        <a:t>прилож</a:t>
                      </a:r>
                      <a:r>
                        <a:rPr lang="ru-RU" sz="1600" baseline="0" dirty="0" smtClean="0">
                          <a:latin typeface="Times New Roman" pitchFamily="18" charset="0"/>
                          <a:cs typeface="Times New Roman" pitchFamily="18" charset="0"/>
                        </a:rPr>
                        <a:t> №1 Правил)</a:t>
                      </a:r>
                      <a:endParaRPr lang="ru-RU" sz="1600" dirty="0" smtClean="0">
                        <a:latin typeface="Times New Roman" pitchFamily="18" charset="0"/>
                        <a:cs typeface="Times New Roman" pitchFamily="18" charset="0"/>
                      </a:endParaRPr>
                    </a:p>
                  </a:txBody>
                  <a:tcPr/>
                </a:tc>
                <a:tc>
                  <a:txBody>
                    <a:bodyPr/>
                    <a:lstStyle/>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2000" b="1" dirty="0" smtClean="0">
                          <a:latin typeface="Times New Roman" pitchFamily="18" charset="0"/>
                          <a:cs typeface="Times New Roman" pitchFamily="18" charset="0"/>
                        </a:rPr>
                        <a:t>Обучение и экзамен</a:t>
                      </a:r>
                    </a:p>
                    <a:p>
                      <a:pPr marL="342900" indent="-342900" algn="ctr">
                        <a:buFont typeface="+mj-lt"/>
                        <a:buNone/>
                      </a:pPr>
                      <a:r>
                        <a:rPr lang="ru-RU" sz="2000" b="1" dirty="0" smtClean="0">
                          <a:latin typeface="Times New Roman" pitchFamily="18" charset="0"/>
                          <a:cs typeface="Times New Roman" pitchFamily="18" charset="0"/>
                        </a:rPr>
                        <a:t>1 раз в 3 года </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2000" b="1" dirty="0" smtClean="0">
                          <a:latin typeface="Times New Roman" pitchFamily="18" charset="0"/>
                          <a:cs typeface="Times New Roman" pitchFamily="18" charset="0"/>
                        </a:rPr>
                        <a:t>у работодателя или в учебном центре</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1800" dirty="0" smtClean="0">
                          <a:latin typeface="Times New Roman" pitchFamily="18" charset="0"/>
                          <a:cs typeface="Times New Roman" pitchFamily="18" charset="0"/>
                        </a:rPr>
                        <a:t>проверка знаний </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1800" baseline="0" dirty="0" smtClean="0">
                          <a:latin typeface="Times New Roman" pitchFamily="18" charset="0"/>
                          <a:cs typeface="Times New Roman" pitchFamily="18" charset="0"/>
                        </a:rPr>
                        <a:t> 1 раз в 3 года по решению работодателя </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1600" baseline="0" dirty="0" smtClean="0">
                          <a:latin typeface="Times New Roman" pitchFamily="18" charset="0"/>
                          <a:cs typeface="Times New Roman" pitchFamily="18" charset="0"/>
                        </a:rPr>
                        <a:t>(п.12,15 </a:t>
                      </a:r>
                      <a:r>
                        <a:rPr lang="ru-RU" sz="1600" baseline="0" dirty="0" err="1" smtClean="0">
                          <a:latin typeface="Times New Roman" pitchFamily="18" charset="0"/>
                          <a:cs typeface="Times New Roman" pitchFamily="18" charset="0"/>
                        </a:rPr>
                        <a:t>прилож</a:t>
                      </a:r>
                      <a:r>
                        <a:rPr lang="ru-RU" sz="1600" baseline="0" dirty="0" smtClean="0">
                          <a:latin typeface="Times New Roman" pitchFamily="18" charset="0"/>
                          <a:cs typeface="Times New Roman" pitchFamily="18" charset="0"/>
                        </a:rPr>
                        <a:t>. №1 Правил)</a:t>
                      </a:r>
                    </a:p>
                    <a:p>
                      <a:pPr marL="342900" indent="-342900" algn="ctr">
                        <a:buFont typeface="+mj-lt"/>
                        <a:buNone/>
                      </a:pPr>
                      <a:endParaRPr lang="ru-RU" sz="1200" dirty="0" smtClean="0">
                        <a:solidFill>
                          <a:schemeClr val="bg1"/>
                        </a:solidFill>
                        <a:latin typeface="Times New Roman" pitchFamily="18" charset="0"/>
                        <a:cs typeface="Times New Roman" pitchFamily="18" charset="0"/>
                      </a:endParaRPr>
                    </a:p>
                  </a:txBody>
                  <a:tcPr/>
                </a:tc>
                <a:tc>
                  <a:txBody>
                    <a:bodyPr/>
                    <a:lstStyle/>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2400" b="1" dirty="0" smtClean="0">
                          <a:latin typeface="Times New Roman" pitchFamily="18" charset="0"/>
                          <a:cs typeface="Times New Roman" pitchFamily="18" charset="0"/>
                        </a:rPr>
                        <a:t>Обучение и экзамен</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2400" b="1" dirty="0" smtClean="0">
                          <a:latin typeface="Times New Roman" pitchFamily="18" charset="0"/>
                          <a:cs typeface="Times New Roman" pitchFamily="18" charset="0"/>
                        </a:rPr>
                        <a:t>1 раз в 5 лет.</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2800" b="1" dirty="0" smtClean="0">
                          <a:latin typeface="Times New Roman" pitchFamily="18" charset="0"/>
                          <a:cs typeface="Times New Roman" pitchFamily="18" charset="0"/>
                        </a:rPr>
                        <a:t>В учебном центре – комиссия, </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2400" b="1" dirty="0" smtClean="0">
                          <a:latin typeface="Times New Roman" pitchFamily="18" charset="0"/>
                          <a:cs typeface="Times New Roman" pitchFamily="18" charset="0"/>
                        </a:rPr>
                        <a:t>остальные могут у работодателя</a:t>
                      </a:r>
                    </a:p>
                    <a:p>
                      <a:pPr marL="342900" marR="0" indent="-342900" algn="ctr" defTabSz="914400" rtl="0" eaLnBrk="1" fontAlgn="auto" latinLnBrk="0" hangingPunct="1">
                        <a:lnSpc>
                          <a:spcPct val="100000"/>
                        </a:lnSpc>
                        <a:spcBef>
                          <a:spcPts val="0"/>
                        </a:spcBef>
                        <a:spcAft>
                          <a:spcPts val="0"/>
                        </a:spcAft>
                        <a:buClrTx/>
                        <a:buSzTx/>
                        <a:buFont typeface="+mj-lt"/>
                        <a:buNone/>
                        <a:tabLst/>
                        <a:defRPr/>
                      </a:pPr>
                      <a:r>
                        <a:rPr lang="ru-RU" sz="1600" baseline="0" dirty="0" smtClean="0">
                          <a:latin typeface="Times New Roman" pitchFamily="18" charset="0"/>
                          <a:cs typeface="Times New Roman" pitchFamily="18" charset="0"/>
                        </a:rPr>
                        <a:t>(п.12,15 </a:t>
                      </a:r>
                      <a:r>
                        <a:rPr lang="ru-RU" sz="1600" baseline="0" dirty="0" err="1" smtClean="0">
                          <a:latin typeface="Times New Roman" pitchFamily="18" charset="0"/>
                          <a:cs typeface="Times New Roman" pitchFamily="18" charset="0"/>
                        </a:rPr>
                        <a:t>прилож</a:t>
                      </a:r>
                      <a:r>
                        <a:rPr lang="ru-RU" sz="1600" baseline="0" dirty="0" smtClean="0">
                          <a:latin typeface="Times New Roman" pitchFamily="18" charset="0"/>
                          <a:cs typeface="Times New Roman" pitchFamily="18" charset="0"/>
                        </a:rPr>
                        <a:t>. №1 Правил)</a:t>
                      </a:r>
                    </a:p>
                    <a:p>
                      <a:pPr marL="342900" indent="-342900" algn="ctr">
                        <a:buFont typeface="+mj-lt"/>
                        <a:buNone/>
                      </a:pPr>
                      <a:r>
                        <a:rPr lang="ru-RU" sz="1600" dirty="0" smtClean="0">
                          <a:latin typeface="Times New Roman" pitchFamily="18" charset="0"/>
                          <a:cs typeface="Times New Roman" pitchFamily="18" charset="0"/>
                        </a:rPr>
                        <a:t>(Пост.1/29) </a:t>
                      </a:r>
                    </a:p>
                  </a:txBody>
                  <a:tcPr/>
                </a:tc>
              </a:tr>
              <a:tr h="927711">
                <a:tc>
                  <a:txBody>
                    <a:bodyPr/>
                    <a:lstStyle/>
                    <a:p>
                      <a:pPr marL="342900" indent="-342900" algn="ctr">
                        <a:buFont typeface="+mj-lt"/>
                        <a:buNone/>
                      </a:pPr>
                      <a:endParaRPr lang="ru-RU" sz="1600" dirty="0" smtClean="0">
                        <a:latin typeface="Times New Roman" pitchFamily="18" charset="0"/>
                        <a:cs typeface="Times New Roman" pitchFamily="18" charset="0"/>
                      </a:endParaRPr>
                    </a:p>
                  </a:txBody>
                  <a:tcPr/>
                </a:tc>
                <a:tc>
                  <a:txBody>
                    <a:bodyPr/>
                    <a:lstStyle/>
                    <a:p>
                      <a:pPr marL="342900" indent="-342900" algn="ctr">
                        <a:buFont typeface="+mj-lt"/>
                        <a:buNone/>
                      </a:pPr>
                      <a:endParaRPr lang="ru-RU" sz="1600" dirty="0">
                        <a:latin typeface="Times New Roman" pitchFamily="18" charset="0"/>
                        <a:cs typeface="Times New Roman" pitchFamily="18" charset="0"/>
                      </a:endParaRPr>
                    </a:p>
                  </a:txBody>
                  <a:tcPr/>
                </a:tc>
                <a:tc>
                  <a:txBody>
                    <a:bodyPr/>
                    <a:lstStyle/>
                    <a:p>
                      <a:pPr marL="342900" marR="0" indent="-342900" algn="ctr" defTabSz="914400" rtl="0" eaLnBrk="1" fontAlgn="auto" latinLnBrk="0" hangingPunct="1">
                        <a:lnSpc>
                          <a:spcPct val="100000"/>
                        </a:lnSpc>
                        <a:spcBef>
                          <a:spcPts val="0"/>
                        </a:spcBef>
                        <a:spcAft>
                          <a:spcPts val="0"/>
                        </a:spcAft>
                        <a:buClrTx/>
                        <a:buSzTx/>
                        <a:buFont typeface="+mj-lt"/>
                        <a:buNone/>
                        <a:tabLst/>
                        <a:defRPr/>
                      </a:pPr>
                      <a:endParaRPr lang="ru-RU" sz="1600" dirty="0" smtClean="0">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3"/>
          <p:cNvSpPr>
            <a:spLocks noGrp="1"/>
          </p:cNvSpPr>
          <p:nvPr>
            <p:ph type="subTitle" idx="1"/>
          </p:nvPr>
        </p:nvSpPr>
        <p:spPr>
          <a:xfrm>
            <a:off x="285720" y="0"/>
            <a:ext cx="8429684" cy="500042"/>
          </a:xfrm>
        </p:spPr>
        <p:txBody>
          <a:bodyPr>
            <a:normAutofit fontScale="77500" lnSpcReduction="20000"/>
          </a:bodyPr>
          <a:lstStyle/>
          <a:p>
            <a:pPr marL="493776" indent="-457200" algn="ctr"/>
            <a:r>
              <a:rPr lang="ru-RU" sz="2300" b="1" dirty="0" smtClean="0">
                <a:solidFill>
                  <a:schemeClr val="bg1"/>
                </a:solidFill>
              </a:rPr>
              <a:t>ПРИЛОЖЕНИЕ № </a:t>
            </a:r>
            <a:r>
              <a:rPr lang="ru-RU" sz="2300" b="1" dirty="0" smtClean="0">
                <a:solidFill>
                  <a:schemeClr val="bg1"/>
                </a:solidFill>
              </a:rPr>
              <a:t>1 к Правилам</a:t>
            </a:r>
            <a:r>
              <a:rPr lang="ru-RU" sz="2400" b="1" dirty="0" smtClean="0">
                <a:solidFill>
                  <a:srgbClr val="FFFF00"/>
                </a:solidFill>
              </a:rPr>
              <a:t> ПОРЯДОК ОБУЧЕНИЯ РАБОТНИКОВ</a:t>
            </a:r>
            <a:endParaRPr lang="ru-RU" sz="2300" b="1" dirty="0" smtClean="0">
              <a:solidFill>
                <a:schemeClr val="bg1"/>
              </a:solidFill>
            </a:endParaRPr>
          </a:p>
          <a:p>
            <a:pPr marL="493776" indent="-457200"/>
            <a:endParaRPr lang="ru-RU" dirty="0" smtClean="0"/>
          </a:p>
          <a:p>
            <a:pPr marL="493776" indent="-457200">
              <a:buFont typeface="+mj-lt"/>
              <a:buAutoNum type="arabicPeriod"/>
            </a:pPr>
            <a:endParaRPr lang="ru-RU" dirty="0" smtClean="0"/>
          </a:p>
          <a:p>
            <a:pPr marL="493776" indent="-457200">
              <a:buFont typeface="+mj-lt"/>
              <a:buAutoNum type="arabicPeriod"/>
            </a:pPr>
            <a:endParaRPr lang="ru-RU" dirty="0" smtClean="0"/>
          </a:p>
          <a:p>
            <a:pPr lvl="0"/>
            <a:endParaRPr lang="ru-RU" b="1" u="sng" dirty="0" smtClean="0"/>
          </a:p>
          <a:p>
            <a:pPr lvl="0"/>
            <a:endParaRPr lang="ru-RU" b="1" u="sng" dirty="0" smtClean="0"/>
          </a:p>
        </p:txBody>
      </p:sp>
      <p:sp>
        <p:nvSpPr>
          <p:cNvPr id="7" name="Скругленный прямоугольник 6"/>
          <p:cNvSpPr/>
          <p:nvPr/>
        </p:nvSpPr>
        <p:spPr>
          <a:xfrm>
            <a:off x="107504" y="642918"/>
            <a:ext cx="8964488" cy="6215082"/>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Скругленный прямоугольник 8"/>
          <p:cNvSpPr/>
          <p:nvPr/>
        </p:nvSpPr>
        <p:spPr>
          <a:xfrm>
            <a:off x="1214414" y="928670"/>
            <a:ext cx="6984776" cy="578882"/>
          </a:xfrm>
          <a:prstGeom prst="round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marL="342900" lvl="1" indent="-342900" algn="ctr">
              <a:defRPr/>
            </a:pPr>
            <a:r>
              <a:rPr lang="ru-RU" sz="2800" b="1" dirty="0" smtClean="0">
                <a:latin typeface="Times New Roman" pitchFamily="18" charset="0"/>
                <a:cs typeface="Times New Roman" pitchFamily="18" charset="0"/>
              </a:rPr>
              <a:t>Разработка учебных программ: </a:t>
            </a:r>
          </a:p>
        </p:txBody>
      </p:sp>
      <p:sp>
        <p:nvSpPr>
          <p:cNvPr id="25" name="Скругленный прямоугольник 24"/>
          <p:cNvSpPr/>
          <p:nvPr/>
        </p:nvSpPr>
        <p:spPr>
          <a:xfrm>
            <a:off x="179512" y="1844824"/>
            <a:ext cx="2736304" cy="1328023"/>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sz="2400" b="1" dirty="0" smtClean="0">
                <a:latin typeface="Times New Roman" pitchFamily="18" charset="0"/>
                <a:cs typeface="Times New Roman" pitchFamily="18" charset="0"/>
              </a:rPr>
              <a:t>объем знаний для работников</a:t>
            </a:r>
          </a:p>
          <a:p>
            <a:pPr algn="ctr"/>
            <a:r>
              <a:rPr lang="ru-RU" sz="2400" b="1" dirty="0" smtClean="0">
                <a:latin typeface="Times New Roman" pitchFamily="18" charset="0"/>
                <a:cs typeface="Times New Roman" pitchFamily="18" charset="0"/>
              </a:rPr>
              <a:t>БЕЗ ГРУППЫ</a:t>
            </a:r>
          </a:p>
        </p:txBody>
      </p:sp>
      <p:sp>
        <p:nvSpPr>
          <p:cNvPr id="29" name="Равно 28"/>
          <p:cNvSpPr/>
          <p:nvPr/>
        </p:nvSpPr>
        <p:spPr>
          <a:xfrm>
            <a:off x="6192688" y="3861048"/>
            <a:ext cx="490433" cy="431169"/>
          </a:xfrm>
          <a:prstGeom prst="mathEqual">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0" name="Плюс 29"/>
          <p:cNvSpPr/>
          <p:nvPr/>
        </p:nvSpPr>
        <p:spPr>
          <a:xfrm>
            <a:off x="2843808" y="2154560"/>
            <a:ext cx="648072" cy="626368"/>
          </a:xfrm>
          <a:prstGeom prst="mathPlus">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1" name="Скругленный прямоугольник 30"/>
          <p:cNvSpPr/>
          <p:nvPr/>
        </p:nvSpPr>
        <p:spPr>
          <a:xfrm>
            <a:off x="3563888" y="3501008"/>
            <a:ext cx="2520280" cy="1328023"/>
          </a:xfrm>
          <a:prstGeom prst="round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b="1" dirty="0" smtClean="0">
                <a:latin typeface="Times New Roman" pitchFamily="18" charset="0"/>
                <a:cs typeface="Times New Roman" pitchFamily="18" charset="0"/>
              </a:rPr>
              <a:t>2 </a:t>
            </a:r>
          </a:p>
          <a:p>
            <a:pPr algn="ctr"/>
            <a:r>
              <a:rPr lang="ru-RU" b="1" dirty="0" smtClean="0">
                <a:latin typeface="Times New Roman" pitchFamily="18" charset="0"/>
                <a:cs typeface="Times New Roman" pitchFamily="18" charset="0"/>
              </a:rPr>
              <a:t>Объем знаний для работников </a:t>
            </a:r>
          </a:p>
          <a:p>
            <a:pPr algn="ctr"/>
            <a:r>
              <a:rPr lang="ru-RU" b="1" dirty="0" smtClean="0">
                <a:latin typeface="Times New Roman" pitchFamily="18" charset="0"/>
                <a:cs typeface="Times New Roman" pitchFamily="18" charset="0"/>
              </a:rPr>
              <a:t>2 группы</a:t>
            </a:r>
            <a:endParaRPr lang="ru-RU" dirty="0"/>
          </a:p>
        </p:txBody>
      </p:sp>
      <p:sp>
        <p:nvSpPr>
          <p:cNvPr id="33" name="Скругленный прямоугольник 32"/>
          <p:cNvSpPr/>
          <p:nvPr/>
        </p:nvSpPr>
        <p:spPr>
          <a:xfrm>
            <a:off x="6804248" y="1993831"/>
            <a:ext cx="2232248" cy="715089"/>
          </a:xfrm>
          <a:prstGeom prst="round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b="1" dirty="0" smtClean="0">
                <a:latin typeface="Times New Roman" pitchFamily="18" charset="0"/>
                <a:cs typeface="Times New Roman" pitchFamily="18" charset="0"/>
              </a:rPr>
              <a:t>работник </a:t>
            </a:r>
          </a:p>
          <a:p>
            <a:pPr algn="ctr"/>
            <a:r>
              <a:rPr lang="ru-RU" b="1" dirty="0" smtClean="0">
                <a:latin typeface="Times New Roman" pitchFamily="18" charset="0"/>
                <a:cs typeface="Times New Roman" pitchFamily="18" charset="0"/>
              </a:rPr>
              <a:t>1 ГРУППЫ</a:t>
            </a:r>
          </a:p>
        </p:txBody>
      </p:sp>
      <p:sp>
        <p:nvSpPr>
          <p:cNvPr id="34" name="Скругленный прямоугольник 33"/>
          <p:cNvSpPr/>
          <p:nvPr/>
        </p:nvSpPr>
        <p:spPr>
          <a:xfrm>
            <a:off x="3563888" y="1700808"/>
            <a:ext cx="2448272" cy="1328023"/>
          </a:xfrm>
          <a:prstGeom prst="round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b="1" dirty="0" smtClean="0">
                <a:latin typeface="Times New Roman" pitchFamily="18" charset="0"/>
                <a:cs typeface="Times New Roman" pitchFamily="18" charset="0"/>
              </a:rPr>
              <a:t>1 </a:t>
            </a:r>
          </a:p>
          <a:p>
            <a:pPr algn="ctr"/>
            <a:r>
              <a:rPr lang="ru-RU" b="1" dirty="0" smtClean="0">
                <a:latin typeface="Times New Roman" pitchFamily="18" charset="0"/>
                <a:cs typeface="Times New Roman" pitchFamily="18" charset="0"/>
              </a:rPr>
              <a:t>Объем знаний для работников </a:t>
            </a:r>
          </a:p>
          <a:p>
            <a:pPr algn="ctr"/>
            <a:r>
              <a:rPr lang="ru-RU" b="1" dirty="0" smtClean="0">
                <a:latin typeface="Times New Roman" pitchFamily="18" charset="0"/>
                <a:cs typeface="Times New Roman" pitchFamily="18" charset="0"/>
              </a:rPr>
              <a:t>1 группы</a:t>
            </a:r>
            <a:endParaRPr lang="ru-RU" dirty="0"/>
          </a:p>
        </p:txBody>
      </p:sp>
      <p:sp>
        <p:nvSpPr>
          <p:cNvPr id="35" name="Равно 34"/>
          <p:cNvSpPr/>
          <p:nvPr/>
        </p:nvSpPr>
        <p:spPr>
          <a:xfrm>
            <a:off x="6264696" y="5629369"/>
            <a:ext cx="490433" cy="431169"/>
          </a:xfrm>
          <a:prstGeom prst="mathEqual">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6" name="Скругленный прямоугольник 35"/>
          <p:cNvSpPr/>
          <p:nvPr/>
        </p:nvSpPr>
        <p:spPr>
          <a:xfrm>
            <a:off x="6839744" y="3645024"/>
            <a:ext cx="2052736" cy="715089"/>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b="1" dirty="0" smtClean="0">
                <a:latin typeface="Times New Roman" pitchFamily="18" charset="0"/>
                <a:cs typeface="Times New Roman" pitchFamily="18" charset="0"/>
              </a:rPr>
              <a:t>работник </a:t>
            </a:r>
          </a:p>
          <a:p>
            <a:pPr algn="ctr"/>
            <a:r>
              <a:rPr lang="ru-RU" b="1" dirty="0" smtClean="0">
                <a:latin typeface="Times New Roman" pitchFamily="18" charset="0"/>
                <a:cs typeface="Times New Roman" pitchFamily="18" charset="0"/>
              </a:rPr>
              <a:t>2 ГРУППЫ</a:t>
            </a:r>
          </a:p>
        </p:txBody>
      </p:sp>
      <p:sp>
        <p:nvSpPr>
          <p:cNvPr id="38" name="Плюс 37"/>
          <p:cNvSpPr/>
          <p:nvPr/>
        </p:nvSpPr>
        <p:spPr>
          <a:xfrm>
            <a:off x="2699792" y="3901177"/>
            <a:ext cx="648072" cy="626368"/>
          </a:xfrm>
          <a:prstGeom prst="mathPlus">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9" name="Скругленный прямоугольник 38"/>
          <p:cNvSpPr/>
          <p:nvPr/>
        </p:nvSpPr>
        <p:spPr>
          <a:xfrm>
            <a:off x="3563888" y="5269329"/>
            <a:ext cx="2520280" cy="1328023"/>
          </a:xfrm>
          <a:prstGeom prst="round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b="1" dirty="0" smtClean="0">
                <a:latin typeface="Times New Roman" pitchFamily="18" charset="0"/>
                <a:cs typeface="Times New Roman" pitchFamily="18" charset="0"/>
              </a:rPr>
              <a:t>3 </a:t>
            </a:r>
          </a:p>
          <a:p>
            <a:pPr algn="ctr"/>
            <a:r>
              <a:rPr lang="ru-RU" b="1" dirty="0" smtClean="0">
                <a:latin typeface="Times New Roman" pitchFamily="18" charset="0"/>
                <a:cs typeface="Times New Roman" pitchFamily="18" charset="0"/>
              </a:rPr>
              <a:t>Объем знаний для работников</a:t>
            </a:r>
          </a:p>
          <a:p>
            <a:pPr algn="ctr"/>
            <a:r>
              <a:rPr lang="ru-RU" b="1" dirty="0" smtClean="0">
                <a:latin typeface="Times New Roman" pitchFamily="18" charset="0"/>
                <a:cs typeface="Times New Roman" pitchFamily="18" charset="0"/>
              </a:rPr>
              <a:t>3 группы</a:t>
            </a:r>
            <a:endParaRPr lang="ru-RU" dirty="0"/>
          </a:p>
        </p:txBody>
      </p:sp>
      <p:sp>
        <p:nvSpPr>
          <p:cNvPr id="40" name="Скругленный прямоугольник 39"/>
          <p:cNvSpPr/>
          <p:nvPr/>
        </p:nvSpPr>
        <p:spPr>
          <a:xfrm>
            <a:off x="6876256" y="5490344"/>
            <a:ext cx="2052736" cy="715089"/>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b="1" dirty="0" smtClean="0">
                <a:solidFill>
                  <a:schemeClr val="bg1"/>
                </a:solidFill>
                <a:latin typeface="Times New Roman" pitchFamily="18" charset="0"/>
                <a:cs typeface="Times New Roman" pitchFamily="18" charset="0"/>
              </a:rPr>
              <a:t>работник </a:t>
            </a:r>
          </a:p>
          <a:p>
            <a:pPr algn="ctr"/>
            <a:r>
              <a:rPr lang="ru-RU" b="1" dirty="0" smtClean="0">
                <a:solidFill>
                  <a:schemeClr val="bg1"/>
                </a:solidFill>
                <a:latin typeface="Times New Roman" pitchFamily="18" charset="0"/>
                <a:cs typeface="Times New Roman" pitchFamily="18" charset="0"/>
              </a:rPr>
              <a:t>3 ГРУППЫ</a:t>
            </a:r>
          </a:p>
        </p:txBody>
      </p:sp>
      <p:sp>
        <p:nvSpPr>
          <p:cNvPr id="41" name="Равно 40"/>
          <p:cNvSpPr/>
          <p:nvPr/>
        </p:nvSpPr>
        <p:spPr>
          <a:xfrm>
            <a:off x="6120680" y="2133735"/>
            <a:ext cx="490433" cy="431169"/>
          </a:xfrm>
          <a:prstGeom prst="mathEqual">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9" name="Плюс 18"/>
          <p:cNvSpPr/>
          <p:nvPr/>
        </p:nvSpPr>
        <p:spPr>
          <a:xfrm>
            <a:off x="2627784" y="5629369"/>
            <a:ext cx="648072" cy="626368"/>
          </a:xfrm>
          <a:prstGeom prst="mathPlus">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Скругленный прямоугольник 19"/>
          <p:cNvSpPr/>
          <p:nvPr/>
        </p:nvSpPr>
        <p:spPr>
          <a:xfrm>
            <a:off x="251520" y="3861048"/>
            <a:ext cx="2232248" cy="715089"/>
          </a:xfrm>
          <a:prstGeom prst="round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b="1" dirty="0" smtClean="0">
                <a:latin typeface="Times New Roman" pitchFamily="18" charset="0"/>
                <a:cs typeface="Times New Roman" pitchFamily="18" charset="0"/>
              </a:rPr>
              <a:t>работник </a:t>
            </a:r>
          </a:p>
          <a:p>
            <a:pPr algn="ctr"/>
            <a:r>
              <a:rPr lang="ru-RU" b="1" dirty="0" smtClean="0">
                <a:latin typeface="Times New Roman" pitchFamily="18" charset="0"/>
                <a:cs typeface="Times New Roman" pitchFamily="18" charset="0"/>
              </a:rPr>
              <a:t>1 ГРУППЫ</a:t>
            </a:r>
          </a:p>
        </p:txBody>
      </p:sp>
      <p:sp>
        <p:nvSpPr>
          <p:cNvPr id="21" name="Скругленный прямоугольник 20"/>
          <p:cNvSpPr/>
          <p:nvPr/>
        </p:nvSpPr>
        <p:spPr>
          <a:xfrm>
            <a:off x="395536" y="5589240"/>
            <a:ext cx="2052736" cy="715089"/>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b="1" dirty="0" smtClean="0">
                <a:latin typeface="Times New Roman" pitchFamily="18" charset="0"/>
                <a:cs typeface="Times New Roman" pitchFamily="18" charset="0"/>
              </a:rPr>
              <a:t>работник </a:t>
            </a:r>
          </a:p>
          <a:p>
            <a:pPr algn="ctr"/>
            <a:r>
              <a:rPr lang="ru-RU" b="1" dirty="0" smtClean="0">
                <a:latin typeface="Times New Roman" pitchFamily="18" charset="0"/>
                <a:cs typeface="Times New Roman" pitchFamily="18" charset="0"/>
              </a:rPr>
              <a:t>2 ГРУППЫ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500" fill="hold"/>
                                        <p:tgtEl>
                                          <p:spTgt spid="29"/>
                                        </p:tgtEl>
                                        <p:attrNameLst>
                                          <p:attrName>ppt_x</p:attrName>
                                        </p:attrNameLst>
                                      </p:cBhvr>
                                      <p:tavLst>
                                        <p:tav tm="0">
                                          <p:val>
                                            <p:strVal val="#ppt_x"/>
                                          </p:val>
                                        </p:tav>
                                        <p:tav tm="100000">
                                          <p:val>
                                            <p:strVal val="#ppt_x"/>
                                          </p:val>
                                        </p:tav>
                                      </p:tavLst>
                                    </p:anim>
                                    <p:anim calcmode="lin" valueType="num">
                                      <p:cBhvr additive="base">
                                        <p:cTn id="14"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ppt_x"/>
                                          </p:val>
                                        </p:tav>
                                        <p:tav tm="100000">
                                          <p:val>
                                            <p:strVal val="#ppt_x"/>
                                          </p:val>
                                        </p:tav>
                                      </p:tavLst>
                                    </p:anim>
                                    <p:anim calcmode="lin" valueType="num">
                                      <p:cBhvr additive="base">
                                        <p:cTn id="20"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additive="base">
                                        <p:cTn id="25" dur="500" fill="hold"/>
                                        <p:tgtEl>
                                          <p:spTgt spid="34"/>
                                        </p:tgtEl>
                                        <p:attrNameLst>
                                          <p:attrName>ppt_x</p:attrName>
                                        </p:attrNameLst>
                                      </p:cBhvr>
                                      <p:tavLst>
                                        <p:tav tm="0">
                                          <p:val>
                                            <p:strVal val="#ppt_x"/>
                                          </p:val>
                                        </p:tav>
                                        <p:tav tm="100000">
                                          <p:val>
                                            <p:strVal val="#ppt_x"/>
                                          </p:val>
                                        </p:tav>
                                      </p:tavLst>
                                    </p:anim>
                                    <p:anim calcmode="lin" valueType="num">
                                      <p:cBhvr additive="base">
                                        <p:cTn id="26"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500" fill="hold"/>
                                        <p:tgtEl>
                                          <p:spTgt spid="30"/>
                                        </p:tgtEl>
                                        <p:attrNameLst>
                                          <p:attrName>ppt_x</p:attrName>
                                        </p:attrNameLst>
                                      </p:cBhvr>
                                      <p:tavLst>
                                        <p:tav tm="0">
                                          <p:val>
                                            <p:strVal val="#ppt_x"/>
                                          </p:val>
                                        </p:tav>
                                        <p:tav tm="100000">
                                          <p:val>
                                            <p:strVal val="#ppt_x"/>
                                          </p:val>
                                        </p:tav>
                                      </p:tavLst>
                                    </p:anim>
                                    <p:anim calcmode="lin" valueType="num">
                                      <p:cBhvr additive="base">
                                        <p:cTn id="32"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ppt_x"/>
                                          </p:val>
                                        </p:tav>
                                        <p:tav tm="100000">
                                          <p:val>
                                            <p:strVal val="#ppt_x"/>
                                          </p:val>
                                        </p:tav>
                                      </p:tavLst>
                                    </p:anim>
                                    <p:anim calcmode="lin" valueType="num">
                                      <p:cBhvr additive="base">
                                        <p:cTn id="4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6"/>
                                        </p:tgtEl>
                                        <p:attrNameLst>
                                          <p:attrName>style.visibility</p:attrName>
                                        </p:attrNameLst>
                                      </p:cBhvr>
                                      <p:to>
                                        <p:strVal val="visible"/>
                                      </p:to>
                                    </p:set>
                                    <p:anim calcmode="lin" valueType="num">
                                      <p:cBhvr additive="base">
                                        <p:cTn id="49" dur="500" fill="hold"/>
                                        <p:tgtEl>
                                          <p:spTgt spid="36"/>
                                        </p:tgtEl>
                                        <p:attrNameLst>
                                          <p:attrName>ppt_x</p:attrName>
                                        </p:attrNameLst>
                                      </p:cBhvr>
                                      <p:tavLst>
                                        <p:tav tm="0">
                                          <p:val>
                                            <p:strVal val="#ppt_x"/>
                                          </p:val>
                                        </p:tav>
                                        <p:tav tm="100000">
                                          <p:val>
                                            <p:strVal val="#ppt_x"/>
                                          </p:val>
                                        </p:tav>
                                      </p:tavLst>
                                    </p:anim>
                                    <p:anim calcmode="lin" valueType="num">
                                      <p:cBhvr additive="base">
                                        <p:cTn id="50"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additive="base">
                                        <p:cTn id="55" dur="500" fill="hold"/>
                                        <p:tgtEl>
                                          <p:spTgt spid="38"/>
                                        </p:tgtEl>
                                        <p:attrNameLst>
                                          <p:attrName>ppt_x</p:attrName>
                                        </p:attrNameLst>
                                      </p:cBhvr>
                                      <p:tavLst>
                                        <p:tav tm="0">
                                          <p:val>
                                            <p:strVal val="#ppt_x"/>
                                          </p:val>
                                        </p:tav>
                                        <p:tav tm="100000">
                                          <p:val>
                                            <p:strVal val="#ppt_x"/>
                                          </p:val>
                                        </p:tav>
                                      </p:tavLst>
                                    </p:anim>
                                    <p:anim calcmode="lin" valueType="num">
                                      <p:cBhvr additive="base">
                                        <p:cTn id="56"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9"/>
                                        </p:tgtEl>
                                        <p:attrNameLst>
                                          <p:attrName>style.visibility</p:attrName>
                                        </p:attrNameLst>
                                      </p:cBhvr>
                                      <p:to>
                                        <p:strVal val="visible"/>
                                      </p:to>
                                    </p:set>
                                    <p:anim calcmode="lin" valueType="num">
                                      <p:cBhvr additive="base">
                                        <p:cTn id="61" dur="500" fill="hold"/>
                                        <p:tgtEl>
                                          <p:spTgt spid="39"/>
                                        </p:tgtEl>
                                        <p:attrNameLst>
                                          <p:attrName>ppt_x</p:attrName>
                                        </p:attrNameLst>
                                      </p:cBhvr>
                                      <p:tavLst>
                                        <p:tav tm="0">
                                          <p:val>
                                            <p:strVal val="#ppt_x"/>
                                          </p:val>
                                        </p:tav>
                                        <p:tav tm="100000">
                                          <p:val>
                                            <p:strVal val="#ppt_x"/>
                                          </p:val>
                                        </p:tav>
                                      </p:tavLst>
                                    </p:anim>
                                    <p:anim calcmode="lin" valueType="num">
                                      <p:cBhvr additive="base">
                                        <p:cTn id="62"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41"/>
                                        </p:tgtEl>
                                        <p:attrNameLst>
                                          <p:attrName>style.visibility</p:attrName>
                                        </p:attrNameLst>
                                      </p:cBhvr>
                                      <p:to>
                                        <p:strVal val="visible"/>
                                      </p:to>
                                    </p:set>
                                    <p:anim calcmode="lin" valueType="num">
                                      <p:cBhvr additive="base">
                                        <p:cTn id="67" dur="500" fill="hold"/>
                                        <p:tgtEl>
                                          <p:spTgt spid="41"/>
                                        </p:tgtEl>
                                        <p:attrNameLst>
                                          <p:attrName>ppt_x</p:attrName>
                                        </p:attrNameLst>
                                      </p:cBhvr>
                                      <p:tavLst>
                                        <p:tav tm="0">
                                          <p:val>
                                            <p:strVal val="#ppt_x"/>
                                          </p:val>
                                        </p:tav>
                                        <p:tav tm="100000">
                                          <p:val>
                                            <p:strVal val="#ppt_x"/>
                                          </p:val>
                                        </p:tav>
                                      </p:tavLst>
                                    </p:anim>
                                    <p:anim calcmode="lin" valueType="num">
                                      <p:cBhvr additive="base">
                                        <p:cTn id="68"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additive="base">
                                        <p:cTn id="73" dur="500" fill="hold"/>
                                        <p:tgtEl>
                                          <p:spTgt spid="40"/>
                                        </p:tgtEl>
                                        <p:attrNameLst>
                                          <p:attrName>ppt_x</p:attrName>
                                        </p:attrNameLst>
                                      </p:cBhvr>
                                      <p:tavLst>
                                        <p:tav tm="0">
                                          <p:val>
                                            <p:strVal val="#ppt_x"/>
                                          </p:val>
                                        </p:tav>
                                        <p:tav tm="100000">
                                          <p:val>
                                            <p:strVal val="#ppt_x"/>
                                          </p:val>
                                        </p:tav>
                                      </p:tavLst>
                                    </p:anim>
                                    <p:anim calcmode="lin" valueType="num">
                                      <p:cBhvr additive="base">
                                        <p:cTn id="7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additive="base">
                                        <p:cTn id="79" dur="500" fill="hold"/>
                                        <p:tgtEl>
                                          <p:spTgt spid="19"/>
                                        </p:tgtEl>
                                        <p:attrNameLst>
                                          <p:attrName>ppt_x</p:attrName>
                                        </p:attrNameLst>
                                      </p:cBhvr>
                                      <p:tavLst>
                                        <p:tav tm="0">
                                          <p:val>
                                            <p:strVal val="#ppt_x"/>
                                          </p:val>
                                        </p:tav>
                                        <p:tav tm="100000">
                                          <p:val>
                                            <p:strVal val="#ppt_x"/>
                                          </p:val>
                                        </p:tav>
                                      </p:tavLst>
                                    </p:anim>
                                    <p:anim calcmode="lin" valueType="num">
                                      <p:cBhvr additive="base">
                                        <p:cTn id="8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500" fill="hold"/>
                                        <p:tgtEl>
                                          <p:spTgt spid="20"/>
                                        </p:tgtEl>
                                        <p:attrNameLst>
                                          <p:attrName>ppt_x</p:attrName>
                                        </p:attrNameLst>
                                      </p:cBhvr>
                                      <p:tavLst>
                                        <p:tav tm="0">
                                          <p:val>
                                            <p:strVal val="#ppt_x"/>
                                          </p:val>
                                        </p:tav>
                                        <p:tav tm="100000">
                                          <p:val>
                                            <p:strVal val="#ppt_x"/>
                                          </p:val>
                                        </p:tav>
                                      </p:tavLst>
                                    </p:anim>
                                    <p:anim calcmode="lin" valueType="num">
                                      <p:cBhvr additive="base">
                                        <p:cTn id="8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500" fill="hold"/>
                                        <p:tgtEl>
                                          <p:spTgt spid="21"/>
                                        </p:tgtEl>
                                        <p:attrNameLst>
                                          <p:attrName>ppt_x</p:attrName>
                                        </p:attrNameLst>
                                      </p:cBhvr>
                                      <p:tavLst>
                                        <p:tav tm="0">
                                          <p:val>
                                            <p:strVal val="#ppt_x"/>
                                          </p:val>
                                        </p:tav>
                                        <p:tav tm="100000">
                                          <p:val>
                                            <p:strVal val="#ppt_x"/>
                                          </p:val>
                                        </p:tav>
                                      </p:tavLst>
                                    </p:anim>
                                    <p:anim calcmode="lin" valueType="num">
                                      <p:cBhvr additive="base">
                                        <p:cTn id="9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9" grpId="0" animBg="1"/>
      <p:bldP spid="30" grpId="0" animBg="1"/>
      <p:bldP spid="31" grpId="0" animBg="1"/>
      <p:bldP spid="33" grpId="0" animBg="1"/>
      <p:bldP spid="34" grpId="0" animBg="1"/>
      <p:bldP spid="35" grpId="0" animBg="1"/>
      <p:bldP spid="36" grpId="0" animBg="1"/>
      <p:bldP spid="38" grpId="0" animBg="1"/>
      <p:bldP spid="39" grpId="0" animBg="1"/>
      <p:bldP spid="40" grpId="0" animBg="1"/>
      <p:bldP spid="41" grpId="0" animBg="1"/>
      <p:bldP spid="19" grpId="0" animBg="1"/>
      <p:bldP spid="20" grpId="0" animBg="1"/>
      <p:bldP spid="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3"/>
          <p:cNvSpPr>
            <a:spLocks noGrp="1"/>
          </p:cNvSpPr>
          <p:nvPr>
            <p:ph type="subTitle" idx="1"/>
          </p:nvPr>
        </p:nvSpPr>
        <p:spPr>
          <a:xfrm>
            <a:off x="285720" y="0"/>
            <a:ext cx="8429684" cy="260648"/>
          </a:xfrm>
        </p:spPr>
        <p:txBody>
          <a:bodyPr>
            <a:normAutofit fontScale="47500" lnSpcReduction="20000"/>
          </a:bodyPr>
          <a:lstStyle/>
          <a:p>
            <a:pPr marL="493776" indent="-457200" algn="l"/>
            <a:r>
              <a:rPr lang="ru-RU" b="1" dirty="0" smtClean="0">
                <a:solidFill>
                  <a:srgbClr val="FFFF00"/>
                </a:solidFill>
              </a:rPr>
              <a:t>ПРИЛОЖЕНИЕ № 1 К ПРАВИЛАМ – ПОРЯДОК ОБУЧЕНИЯ РАБОТНИКОВ</a:t>
            </a:r>
          </a:p>
          <a:p>
            <a:pPr marL="493776" indent="-457200" algn="l">
              <a:buFont typeface="+mj-lt"/>
              <a:buAutoNum type="arabicPeriod"/>
            </a:pPr>
            <a:endParaRPr lang="ru-RU" dirty="0" smtClean="0"/>
          </a:p>
          <a:p>
            <a:pPr marL="493776" indent="-457200" algn="l">
              <a:buFont typeface="+mj-lt"/>
              <a:buAutoNum type="arabicPeriod"/>
            </a:pPr>
            <a:endParaRPr lang="ru-RU" dirty="0" smtClean="0"/>
          </a:p>
          <a:p>
            <a:pPr lvl="0" algn="ctr"/>
            <a:endParaRPr lang="ru-RU" b="1" u="sng" dirty="0" smtClean="0"/>
          </a:p>
          <a:p>
            <a:pPr lvl="0" algn="ctr"/>
            <a:endParaRPr lang="ru-RU" b="1" u="sng" dirty="0" smtClean="0"/>
          </a:p>
        </p:txBody>
      </p:sp>
      <p:sp>
        <p:nvSpPr>
          <p:cNvPr id="9" name="Скругленный прямоугольник 8"/>
          <p:cNvSpPr/>
          <p:nvPr/>
        </p:nvSpPr>
        <p:spPr>
          <a:xfrm>
            <a:off x="1115616" y="260648"/>
            <a:ext cx="7056784" cy="340519"/>
          </a:xfrm>
          <a:prstGeom prst="round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marL="342900" lvl="1" indent="-342900" algn="ctr">
              <a:defRPr/>
            </a:pPr>
            <a:r>
              <a:rPr lang="ru-RU" sz="1400" b="1" u="sng" dirty="0" smtClean="0">
                <a:latin typeface="Times New Roman" pitchFamily="18" charset="0"/>
                <a:cs typeface="Times New Roman" pitchFamily="18" charset="0"/>
              </a:rPr>
              <a:t>ДОПУСКАЕМЫЕ ВПЕРВЫЕ должны знать (БЫТЬ ОЗНАКОМЛЕНЫ): </a:t>
            </a:r>
          </a:p>
        </p:txBody>
      </p:sp>
      <p:sp>
        <p:nvSpPr>
          <p:cNvPr id="10" name="Скругленный прямоугольник 9"/>
          <p:cNvSpPr/>
          <p:nvPr/>
        </p:nvSpPr>
        <p:spPr>
          <a:xfrm>
            <a:off x="35497" y="606157"/>
            <a:ext cx="3453799" cy="340519"/>
          </a:xfrm>
          <a:prstGeom prst="round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marL="342900" indent="-457200">
              <a:defRPr/>
            </a:pPr>
            <a:r>
              <a:rPr lang="ru-RU" sz="1400" b="1" dirty="0" smtClean="0">
                <a:solidFill>
                  <a:schemeClr val="dk1"/>
                </a:solidFill>
                <a:latin typeface="Times New Roman" pitchFamily="18" charset="0"/>
                <a:cs typeface="Times New Roman" pitchFamily="18" charset="0"/>
              </a:rPr>
              <a:t>1)  инструкции по охране труда;</a:t>
            </a:r>
          </a:p>
        </p:txBody>
      </p:sp>
      <p:sp>
        <p:nvSpPr>
          <p:cNvPr id="11" name="Скругленный прямоугольник 10"/>
          <p:cNvSpPr/>
          <p:nvPr/>
        </p:nvSpPr>
        <p:spPr>
          <a:xfrm>
            <a:off x="35497" y="966197"/>
            <a:ext cx="5536636" cy="340519"/>
          </a:xfrm>
          <a:prstGeom prst="round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marL="342900" indent="-457200">
              <a:defRPr/>
            </a:pPr>
            <a:r>
              <a:rPr lang="ru-RU" sz="1400" b="1" dirty="0" smtClean="0">
                <a:solidFill>
                  <a:schemeClr val="dk1"/>
                </a:solidFill>
                <a:latin typeface="Times New Roman" pitchFamily="18" charset="0"/>
                <a:cs typeface="Times New Roman" pitchFamily="18" charset="0"/>
              </a:rPr>
              <a:t>2)  общие сведения о технологическом процессе и оборудовании;</a:t>
            </a:r>
          </a:p>
        </p:txBody>
      </p:sp>
      <p:sp>
        <p:nvSpPr>
          <p:cNvPr id="12" name="Скругленный прямоугольник 11"/>
          <p:cNvSpPr/>
          <p:nvPr/>
        </p:nvSpPr>
        <p:spPr>
          <a:xfrm>
            <a:off x="35497" y="1326237"/>
            <a:ext cx="3735341" cy="340519"/>
          </a:xfrm>
          <a:prstGeom prst="round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marL="342900" indent="-457200">
              <a:defRPr/>
            </a:pPr>
            <a:r>
              <a:rPr lang="ru-RU" sz="1400" b="1" dirty="0" smtClean="0">
                <a:solidFill>
                  <a:schemeClr val="dk1"/>
                </a:solidFill>
                <a:latin typeface="Times New Roman" pitchFamily="18" charset="0"/>
                <a:cs typeface="Times New Roman" pitchFamily="18" charset="0"/>
              </a:rPr>
              <a:t>3)  производственные инструкции;</a:t>
            </a:r>
          </a:p>
        </p:txBody>
      </p:sp>
      <p:sp>
        <p:nvSpPr>
          <p:cNvPr id="13" name="Скругленный прямоугольник 12"/>
          <p:cNvSpPr/>
          <p:nvPr/>
        </p:nvSpPr>
        <p:spPr>
          <a:xfrm>
            <a:off x="40300" y="1686277"/>
            <a:ext cx="3845451" cy="340519"/>
          </a:xfrm>
          <a:prstGeom prst="round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marL="342900" indent="-457200">
              <a:defRPr/>
            </a:pPr>
            <a:r>
              <a:rPr lang="ru-RU" sz="1400" b="1" dirty="0" smtClean="0">
                <a:solidFill>
                  <a:schemeClr val="dk1"/>
                </a:solidFill>
                <a:latin typeface="Times New Roman" pitchFamily="18" charset="0"/>
                <a:cs typeface="Times New Roman" pitchFamily="18" charset="0"/>
              </a:rPr>
              <a:t>4)  условия труда на рабочем месте;</a:t>
            </a:r>
          </a:p>
        </p:txBody>
      </p:sp>
      <p:sp>
        <p:nvSpPr>
          <p:cNvPr id="14" name="Скругленный прямоугольник 13"/>
          <p:cNvSpPr/>
          <p:nvPr/>
        </p:nvSpPr>
        <p:spPr>
          <a:xfrm>
            <a:off x="35497" y="2046317"/>
            <a:ext cx="7848872" cy="340519"/>
          </a:xfrm>
          <a:prstGeom prst="round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marL="342900" indent="-457200">
              <a:defRPr/>
            </a:pPr>
            <a:r>
              <a:rPr lang="ru-RU" sz="1400" b="1" dirty="0" smtClean="0">
                <a:solidFill>
                  <a:schemeClr val="dk1"/>
                </a:solidFill>
                <a:latin typeface="Times New Roman" pitchFamily="18" charset="0"/>
                <a:cs typeface="Times New Roman" pitchFamily="18" charset="0"/>
              </a:rPr>
              <a:t>5)  основные требованиями производственной санитарии и личной гигиены;</a:t>
            </a:r>
          </a:p>
        </p:txBody>
      </p:sp>
      <p:sp>
        <p:nvSpPr>
          <p:cNvPr id="15" name="Скругленный прямоугольник 14"/>
          <p:cNvSpPr/>
          <p:nvPr/>
        </p:nvSpPr>
        <p:spPr>
          <a:xfrm>
            <a:off x="35497" y="2406357"/>
            <a:ext cx="8280920" cy="578882"/>
          </a:xfrm>
          <a:prstGeom prst="round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indent="-457200">
              <a:defRPr/>
            </a:pPr>
            <a:r>
              <a:rPr lang="ru-RU" sz="1400" b="1" dirty="0" smtClean="0">
                <a:solidFill>
                  <a:schemeClr val="dk1"/>
                </a:solidFill>
                <a:latin typeface="Times New Roman" pitchFamily="18" charset="0"/>
                <a:cs typeface="Times New Roman" pitchFamily="18" charset="0"/>
              </a:rPr>
              <a:t>6)  обстоятельства и характерные причины несчастных  случаев, аварий, пожаров, происшедших на высоте в организациях (на предприятиях), обязанности и действия при аварии, пожаре;  </a:t>
            </a:r>
          </a:p>
        </p:txBody>
      </p:sp>
      <p:sp>
        <p:nvSpPr>
          <p:cNvPr id="16" name="Скругленный прямоугольник 15"/>
          <p:cNvSpPr/>
          <p:nvPr/>
        </p:nvSpPr>
        <p:spPr>
          <a:xfrm>
            <a:off x="35496" y="2944465"/>
            <a:ext cx="9108503" cy="340519"/>
          </a:xfrm>
          <a:prstGeom prst="round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indent="-457200">
              <a:defRPr/>
            </a:pPr>
            <a:r>
              <a:rPr lang="ru-RU" sz="1400" b="1" dirty="0" smtClean="0">
                <a:solidFill>
                  <a:schemeClr val="dk1"/>
                </a:solidFill>
                <a:latin typeface="Times New Roman" pitchFamily="18" charset="0"/>
                <a:cs typeface="Times New Roman" pitchFamily="18" charset="0"/>
              </a:rPr>
              <a:t>7)  основные опасные и </a:t>
            </a:r>
            <a:r>
              <a:rPr lang="ru-RU" sz="1400" b="1" smtClean="0">
                <a:solidFill>
                  <a:schemeClr val="dk1"/>
                </a:solidFill>
                <a:latin typeface="Times New Roman" pitchFamily="18" charset="0"/>
                <a:cs typeface="Times New Roman" pitchFamily="18" charset="0"/>
              </a:rPr>
              <a:t>вредные производственные </a:t>
            </a:r>
            <a:r>
              <a:rPr lang="ru-RU" sz="1400" b="1" dirty="0" smtClean="0">
                <a:solidFill>
                  <a:schemeClr val="dk1"/>
                </a:solidFill>
                <a:latin typeface="Times New Roman" pitchFamily="18" charset="0"/>
                <a:cs typeface="Times New Roman" pitchFamily="18" charset="0"/>
              </a:rPr>
              <a:t>факторы, характерные для работы на высоте;</a:t>
            </a:r>
          </a:p>
        </p:txBody>
      </p:sp>
      <p:sp>
        <p:nvSpPr>
          <p:cNvPr id="17" name="Скругленный прямоугольник 16"/>
          <p:cNvSpPr/>
          <p:nvPr/>
        </p:nvSpPr>
        <p:spPr>
          <a:xfrm>
            <a:off x="35497" y="3284984"/>
            <a:ext cx="8424936" cy="817245"/>
          </a:xfrm>
          <a:prstGeom prst="round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indent="-457200"/>
            <a:r>
              <a:rPr lang="ru-RU" sz="1400" b="1" dirty="0" smtClean="0">
                <a:solidFill>
                  <a:schemeClr val="dk1"/>
                </a:solidFill>
                <a:latin typeface="Times New Roman" pitchFamily="18" charset="0"/>
                <a:cs typeface="Times New Roman" pitchFamily="18" charset="0"/>
              </a:rPr>
              <a:t>8)  зоны повышенной опасности, машины, механизмы, приборы; средства обеспечивающие безопасность работы оборудования (предохранительные, тормозные устройства и ограждения, системы блокировки и сигнализации, знаки безопасности);</a:t>
            </a:r>
          </a:p>
        </p:txBody>
      </p:sp>
      <p:sp>
        <p:nvSpPr>
          <p:cNvPr id="18" name="Скругленный прямоугольник 17"/>
          <p:cNvSpPr/>
          <p:nvPr/>
        </p:nvSpPr>
        <p:spPr>
          <a:xfrm>
            <a:off x="35497" y="4077072"/>
            <a:ext cx="6322453" cy="340519"/>
          </a:xfrm>
          <a:prstGeom prst="round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indent="-457200"/>
            <a:r>
              <a:rPr lang="ru-RU" sz="1400" b="1" dirty="0" smtClean="0">
                <a:solidFill>
                  <a:schemeClr val="dk1"/>
                </a:solidFill>
                <a:latin typeface="Times New Roman" pitchFamily="18" charset="0"/>
                <a:cs typeface="Times New Roman" pitchFamily="18" charset="0"/>
              </a:rPr>
              <a:t>9)  безопасные методы и приемы выполнения работ.</a:t>
            </a:r>
            <a:endParaRPr lang="ru-RU" sz="1400" b="1" dirty="0" smtClean="0">
              <a:latin typeface="Times New Roman" pitchFamily="18" charset="0"/>
              <a:cs typeface="Times New Roman" pitchFamily="18" charset="0"/>
            </a:endParaRPr>
          </a:p>
        </p:txBody>
      </p:sp>
      <p:sp>
        <p:nvSpPr>
          <p:cNvPr id="19" name="Скругленный прямоугольник 18"/>
          <p:cNvSpPr/>
          <p:nvPr/>
        </p:nvSpPr>
        <p:spPr>
          <a:xfrm>
            <a:off x="1331641" y="4509120"/>
            <a:ext cx="5240623" cy="374571"/>
          </a:xfrm>
          <a:prstGeom prst="round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sz="1600" b="1" u="sng" dirty="0" smtClean="0"/>
              <a:t>для присвоения 1 группы дополнительно:</a:t>
            </a:r>
            <a:endParaRPr lang="ru-RU" sz="1600" b="1" u="sng" dirty="0"/>
          </a:p>
        </p:txBody>
      </p:sp>
      <p:sp>
        <p:nvSpPr>
          <p:cNvPr id="20" name="Скругленный прямоугольник 19"/>
          <p:cNvSpPr/>
          <p:nvPr/>
        </p:nvSpPr>
        <p:spPr>
          <a:xfrm>
            <a:off x="107504" y="4941168"/>
            <a:ext cx="9036495" cy="578882"/>
          </a:xfrm>
          <a:prstGeom prst="round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ru-RU" sz="1400" b="1" dirty="0" smtClean="0">
                <a:solidFill>
                  <a:schemeClr val="dk1"/>
                </a:solidFill>
                <a:latin typeface="Times New Roman" pitchFamily="18" charset="0"/>
                <a:cs typeface="Times New Roman" pitchFamily="18" charset="0"/>
              </a:rPr>
              <a:t>10) Методы и средства      предупреждения несчастных случаев и профессиональных заболеваний;</a:t>
            </a:r>
          </a:p>
          <a:p>
            <a:r>
              <a:rPr lang="ru-RU" sz="1400" b="1" dirty="0" smtClean="0">
                <a:solidFill>
                  <a:schemeClr val="dk1"/>
                </a:solidFill>
                <a:latin typeface="Times New Roman" pitchFamily="18" charset="0"/>
                <a:cs typeface="Times New Roman" pitchFamily="18" charset="0"/>
              </a:rPr>
              <a:t>11) основы техники эвакуации и спасения.</a:t>
            </a:r>
          </a:p>
        </p:txBody>
      </p:sp>
      <p:sp>
        <p:nvSpPr>
          <p:cNvPr id="21" name="Скругленный прямоугольник 20"/>
          <p:cNvSpPr/>
          <p:nvPr/>
        </p:nvSpPr>
        <p:spPr>
          <a:xfrm>
            <a:off x="35496" y="5661248"/>
            <a:ext cx="9108503" cy="1191816"/>
          </a:xfrm>
          <a:prstGeom prst="roundRect">
            <a:avLst/>
          </a:prstGeom>
          <a:solidFill>
            <a:schemeClr val="tx2">
              <a:lumMod val="10000"/>
              <a:lumOff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indent="-457200">
              <a:defRPr/>
            </a:pPr>
            <a:r>
              <a:rPr lang="ru-RU" sz="1600" b="1" dirty="0" smtClean="0">
                <a:solidFill>
                  <a:schemeClr val="dk1"/>
                </a:solidFill>
              </a:rPr>
              <a:t>обладать навыками:</a:t>
            </a:r>
          </a:p>
          <a:p>
            <a:pPr indent="-457200">
              <a:buFont typeface="Wingdings" pitchFamily="2" charset="2"/>
              <a:buChar char="ü"/>
              <a:defRPr/>
            </a:pPr>
            <a:r>
              <a:rPr lang="ru-RU" sz="1600" b="1" dirty="0" smtClean="0">
                <a:solidFill>
                  <a:schemeClr val="dk1"/>
                </a:solidFill>
              </a:rPr>
              <a:t>применения оборудования, приборов, механизмов </a:t>
            </a:r>
          </a:p>
          <a:p>
            <a:pPr indent="-457200">
              <a:buFont typeface="Wingdings" pitchFamily="2" charset="2"/>
              <a:buChar char="ü"/>
              <a:defRPr/>
            </a:pPr>
            <a:r>
              <a:rPr lang="ru-RU" sz="1600" b="1" dirty="0" smtClean="0">
                <a:solidFill>
                  <a:schemeClr val="dk1"/>
                </a:solidFill>
              </a:rPr>
              <a:t>оказания первой помощи пострадавшим, </a:t>
            </a:r>
          </a:p>
          <a:p>
            <a:pPr indent="-457200">
              <a:buFont typeface="Wingdings" pitchFamily="2" charset="2"/>
              <a:buChar char="ü"/>
              <a:defRPr/>
            </a:pPr>
            <a:r>
              <a:rPr lang="ru-RU" sz="1600" b="1" dirty="0" smtClean="0">
                <a:solidFill>
                  <a:schemeClr val="dk1"/>
                </a:solidFill>
              </a:rPr>
              <a:t>применения соответствующих СИЗ, их осмотра до и после использования.</a:t>
            </a:r>
            <a:endParaRPr lang="ru-RU" sz="1600" b="1" dirty="0"/>
          </a:p>
        </p:txBody>
      </p:sp>
      <p:sp>
        <p:nvSpPr>
          <p:cNvPr id="22" name="Скругленный прямоугольник 21"/>
          <p:cNvSpPr/>
          <p:nvPr/>
        </p:nvSpPr>
        <p:spPr>
          <a:xfrm>
            <a:off x="6660232" y="4149080"/>
            <a:ext cx="2483768" cy="715089"/>
          </a:xfrm>
          <a:prstGeom prst="round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b="1" dirty="0" smtClean="0">
                <a:latin typeface="Times New Roman" pitchFamily="18" charset="0"/>
                <a:cs typeface="Times New Roman" pitchFamily="18" charset="0"/>
              </a:rPr>
              <a:t>работник </a:t>
            </a:r>
          </a:p>
          <a:p>
            <a:pPr algn="ctr"/>
            <a:r>
              <a:rPr lang="ru-RU" b="1" dirty="0" smtClean="0">
                <a:latin typeface="Times New Roman" pitchFamily="18" charset="0"/>
                <a:cs typeface="Times New Roman" pitchFamily="18" charset="0"/>
              </a:rPr>
              <a:t>1 ГРУППЫ</a:t>
            </a:r>
          </a:p>
        </p:txBody>
      </p:sp>
      <p:sp>
        <p:nvSpPr>
          <p:cNvPr id="23" name="Скругленный прямоугольник 22"/>
          <p:cNvSpPr/>
          <p:nvPr/>
        </p:nvSpPr>
        <p:spPr>
          <a:xfrm>
            <a:off x="6812632" y="714356"/>
            <a:ext cx="2483768" cy="715089"/>
          </a:xfrm>
          <a:prstGeom prst="round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b="1" dirty="0" smtClean="0">
                <a:latin typeface="Times New Roman" pitchFamily="18" charset="0"/>
                <a:cs typeface="Times New Roman" pitchFamily="18" charset="0"/>
              </a:rPr>
              <a:t>работник </a:t>
            </a:r>
          </a:p>
          <a:p>
            <a:pPr algn="ctr"/>
            <a:r>
              <a:rPr lang="ru-RU" b="1" dirty="0" smtClean="0">
                <a:latin typeface="Times New Roman" pitchFamily="18" charset="0"/>
                <a:cs typeface="Times New Roman" pitchFamily="18" charset="0"/>
              </a:rPr>
              <a:t> БЕЗ ГРУППЫ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ppt_x"/>
                                          </p:val>
                                        </p:tav>
                                        <p:tav tm="100000">
                                          <p:val>
                                            <p:strVal val="#ppt_x"/>
                                          </p:val>
                                        </p:tav>
                                      </p:tavLst>
                                    </p:anim>
                                    <p:anim calcmode="lin" valueType="num">
                                      <p:cBhvr additive="base">
                                        <p:cTn id="5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500" fill="hold"/>
                                        <p:tgtEl>
                                          <p:spTgt spid="17"/>
                                        </p:tgtEl>
                                        <p:attrNameLst>
                                          <p:attrName>ppt_x</p:attrName>
                                        </p:attrNameLst>
                                      </p:cBhvr>
                                      <p:tavLst>
                                        <p:tav tm="0">
                                          <p:val>
                                            <p:strVal val="#ppt_x"/>
                                          </p:val>
                                        </p:tav>
                                        <p:tav tm="100000">
                                          <p:val>
                                            <p:strVal val="#ppt_x"/>
                                          </p:val>
                                        </p:tav>
                                      </p:tavLst>
                                    </p:anim>
                                    <p:anim calcmode="lin" valueType="num">
                                      <p:cBhvr additive="base">
                                        <p:cTn id="6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ppt_x"/>
                                          </p:val>
                                        </p:tav>
                                        <p:tav tm="100000">
                                          <p:val>
                                            <p:strVal val="#ppt_x"/>
                                          </p:val>
                                        </p:tav>
                                      </p:tavLst>
                                    </p:anim>
                                    <p:anim calcmode="lin" valueType="num">
                                      <p:cBhvr additive="base">
                                        <p:cTn id="6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500" fill="hold"/>
                                        <p:tgtEl>
                                          <p:spTgt spid="19"/>
                                        </p:tgtEl>
                                        <p:attrNameLst>
                                          <p:attrName>ppt_x</p:attrName>
                                        </p:attrNameLst>
                                      </p:cBhvr>
                                      <p:tavLst>
                                        <p:tav tm="0">
                                          <p:val>
                                            <p:strVal val="#ppt_x"/>
                                          </p:val>
                                        </p:tav>
                                        <p:tav tm="100000">
                                          <p:val>
                                            <p:strVal val="#ppt_x"/>
                                          </p:val>
                                        </p:tav>
                                      </p:tavLst>
                                    </p:anim>
                                    <p:anim calcmode="lin" valueType="num">
                                      <p:cBhvr additive="base">
                                        <p:cTn id="7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ppt_x"/>
                                          </p:val>
                                        </p:tav>
                                        <p:tav tm="100000">
                                          <p:val>
                                            <p:strVal val="#ppt_x"/>
                                          </p:val>
                                        </p:tav>
                                      </p:tavLst>
                                    </p:anim>
                                    <p:anim calcmode="lin" valueType="num">
                                      <p:cBhvr additive="base">
                                        <p:cTn id="8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500" fill="hold"/>
                                        <p:tgtEl>
                                          <p:spTgt spid="21"/>
                                        </p:tgtEl>
                                        <p:attrNameLst>
                                          <p:attrName>ppt_x</p:attrName>
                                        </p:attrNameLst>
                                      </p:cBhvr>
                                      <p:tavLst>
                                        <p:tav tm="0">
                                          <p:val>
                                            <p:strVal val="#ppt_x"/>
                                          </p:val>
                                        </p:tav>
                                        <p:tav tm="100000">
                                          <p:val>
                                            <p:strVal val="#ppt_x"/>
                                          </p:val>
                                        </p:tav>
                                      </p:tavLst>
                                    </p:anim>
                                    <p:anim calcmode="lin" valueType="num">
                                      <p:cBhvr additive="base">
                                        <p:cTn id="8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additive="base">
                                        <p:cTn id="91" dur="500" fill="hold"/>
                                        <p:tgtEl>
                                          <p:spTgt spid="23"/>
                                        </p:tgtEl>
                                        <p:attrNameLst>
                                          <p:attrName>ppt_x</p:attrName>
                                        </p:attrNameLst>
                                      </p:cBhvr>
                                      <p:tavLst>
                                        <p:tav tm="0">
                                          <p:val>
                                            <p:strVal val="#ppt_x"/>
                                          </p:val>
                                        </p:tav>
                                        <p:tav tm="100000">
                                          <p:val>
                                            <p:strVal val="#ppt_x"/>
                                          </p:val>
                                        </p:tav>
                                      </p:tavLst>
                                    </p:anim>
                                    <p:anim calcmode="lin" valueType="num">
                                      <p:cBhvr additive="base">
                                        <p:cTn id="9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3"/>
          <p:cNvSpPr>
            <a:spLocks noGrp="1"/>
          </p:cNvSpPr>
          <p:nvPr>
            <p:ph type="subTitle" idx="1"/>
          </p:nvPr>
        </p:nvSpPr>
        <p:spPr>
          <a:xfrm>
            <a:off x="285720" y="0"/>
            <a:ext cx="8429684" cy="260648"/>
          </a:xfrm>
        </p:spPr>
        <p:txBody>
          <a:bodyPr>
            <a:normAutofit fontScale="77500" lnSpcReduction="20000"/>
          </a:bodyPr>
          <a:lstStyle/>
          <a:p>
            <a:pPr marL="493776" indent="-457200" algn="l"/>
            <a:r>
              <a:rPr lang="ru-RU" sz="1600" b="1" dirty="0" smtClean="0">
                <a:solidFill>
                  <a:schemeClr val="bg1"/>
                </a:solidFill>
              </a:rPr>
              <a:t>ПРИЛОЖЕНИЕ № 1</a:t>
            </a:r>
          </a:p>
          <a:p>
            <a:pPr marL="493776" indent="-457200" algn="ctr"/>
            <a:endParaRPr lang="ru-RU" dirty="0" smtClean="0"/>
          </a:p>
          <a:p>
            <a:pPr marL="493776" indent="-457200" algn="l">
              <a:buFont typeface="+mj-lt"/>
              <a:buAutoNum type="arabicPeriod"/>
            </a:pPr>
            <a:endParaRPr lang="ru-RU" dirty="0" smtClean="0"/>
          </a:p>
          <a:p>
            <a:pPr marL="493776" indent="-457200" algn="l">
              <a:buFont typeface="+mj-lt"/>
              <a:buAutoNum type="arabicPeriod"/>
            </a:pPr>
            <a:endParaRPr lang="ru-RU" dirty="0" smtClean="0"/>
          </a:p>
          <a:p>
            <a:pPr lvl="0" algn="ctr"/>
            <a:endParaRPr lang="ru-RU" b="1" u="sng" dirty="0" smtClean="0"/>
          </a:p>
          <a:p>
            <a:pPr lvl="0" algn="ctr"/>
            <a:endParaRPr lang="ru-RU" b="1" u="sng" dirty="0" smtClean="0"/>
          </a:p>
        </p:txBody>
      </p:sp>
      <p:sp>
        <p:nvSpPr>
          <p:cNvPr id="8" name="Прямоугольник 7"/>
          <p:cNvSpPr/>
          <p:nvPr/>
        </p:nvSpPr>
        <p:spPr>
          <a:xfrm>
            <a:off x="107504" y="251937"/>
            <a:ext cx="6130799" cy="523220"/>
          </a:xfrm>
          <a:prstGeom prst="rect">
            <a:avLst/>
          </a:prstGeom>
        </p:spPr>
        <p:txBody>
          <a:bodyPr wrap="square">
            <a:spAutoFit/>
          </a:bodyPr>
          <a:lstStyle/>
          <a:p>
            <a:r>
              <a:rPr lang="ru-RU" sz="1400" b="1" dirty="0" smtClean="0">
                <a:solidFill>
                  <a:schemeClr val="bg1"/>
                </a:solidFill>
              </a:rPr>
              <a:t>- мастера, бригадиры, руководители стажировки, ответственные исполнители по наряду-допуску</a:t>
            </a:r>
            <a:endParaRPr lang="ru-RU" sz="1400" b="1" dirty="0" smtClean="0">
              <a:solidFill>
                <a:schemeClr val="bg1"/>
              </a:solidFill>
              <a:latin typeface="Times New Roman" pitchFamily="18" charset="0"/>
              <a:cs typeface="Times New Roman" pitchFamily="18" charset="0"/>
            </a:endParaRPr>
          </a:p>
        </p:txBody>
      </p:sp>
      <p:sp>
        <p:nvSpPr>
          <p:cNvPr id="19" name="Скругленный прямоугольник 18"/>
          <p:cNvSpPr/>
          <p:nvPr/>
        </p:nvSpPr>
        <p:spPr>
          <a:xfrm>
            <a:off x="179512" y="908720"/>
            <a:ext cx="7128792" cy="442674"/>
          </a:xfrm>
          <a:prstGeom prst="round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sz="2000" b="1" u="sng" dirty="0" smtClean="0">
                <a:latin typeface="Times New Roman" pitchFamily="18" charset="0"/>
                <a:cs typeface="Times New Roman" pitchFamily="18" charset="0"/>
              </a:rPr>
              <a:t>для присвоения 2 группы дополнительно к ЗУН 1 группы:</a:t>
            </a:r>
            <a:endParaRPr lang="ru-RU" sz="2000" b="1" u="sng" dirty="0">
              <a:latin typeface="Times New Roman" pitchFamily="18" charset="0"/>
              <a:cs typeface="Times New Roman" pitchFamily="18" charset="0"/>
            </a:endParaRPr>
          </a:p>
        </p:txBody>
      </p:sp>
      <p:sp>
        <p:nvSpPr>
          <p:cNvPr id="22" name="Скругленный прямоугольник 21"/>
          <p:cNvSpPr/>
          <p:nvPr/>
        </p:nvSpPr>
        <p:spPr>
          <a:xfrm>
            <a:off x="179512" y="1484784"/>
            <a:ext cx="8712968" cy="715089"/>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ru-RU" b="1" dirty="0" smtClean="0">
                <a:solidFill>
                  <a:schemeClr val="dk1"/>
                </a:solidFill>
                <a:latin typeface="Times New Roman" pitchFamily="18" charset="0"/>
                <a:cs typeface="Times New Roman" pitchFamily="18" charset="0"/>
              </a:rPr>
              <a:t>12) требования норм, правил, стандартов и регламентов по охране труда и безопасности работ; </a:t>
            </a:r>
          </a:p>
        </p:txBody>
      </p:sp>
      <p:sp>
        <p:nvSpPr>
          <p:cNvPr id="23" name="Скругленный прямоугольник 22"/>
          <p:cNvSpPr/>
          <p:nvPr/>
        </p:nvSpPr>
        <p:spPr>
          <a:xfrm>
            <a:off x="179512" y="2276872"/>
            <a:ext cx="8568952" cy="715089"/>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ru-RU" b="1" dirty="0" smtClean="0">
                <a:solidFill>
                  <a:schemeClr val="dk1"/>
                </a:solidFill>
                <a:latin typeface="Times New Roman" pitchFamily="18" charset="0"/>
                <a:cs typeface="Times New Roman" pitchFamily="18" charset="0"/>
              </a:rPr>
              <a:t>13) порядок расследования и оформления несчастных случаев и профессиональных заболеваний;</a:t>
            </a:r>
          </a:p>
        </p:txBody>
      </p:sp>
      <p:sp>
        <p:nvSpPr>
          <p:cNvPr id="24" name="Скругленный прямоугольник 23"/>
          <p:cNvSpPr/>
          <p:nvPr/>
        </p:nvSpPr>
        <p:spPr>
          <a:xfrm>
            <a:off x="179512" y="2996953"/>
            <a:ext cx="8784976" cy="715089"/>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ru-RU" b="1" dirty="0" smtClean="0">
                <a:solidFill>
                  <a:schemeClr val="dk1"/>
                </a:solidFill>
                <a:latin typeface="Times New Roman" pitchFamily="18" charset="0"/>
                <a:cs typeface="Times New Roman" pitchFamily="18" charset="0"/>
              </a:rPr>
              <a:t>14) правила и требования пользования, применения, эксплуатации, выдачи, ухода, хранения, осмотра, испытаний, браковки и сертификации средств защиты;</a:t>
            </a:r>
          </a:p>
        </p:txBody>
      </p:sp>
      <p:sp>
        <p:nvSpPr>
          <p:cNvPr id="25" name="Прямоугольник 24"/>
          <p:cNvSpPr/>
          <p:nvPr/>
        </p:nvSpPr>
        <p:spPr>
          <a:xfrm>
            <a:off x="179512" y="3717032"/>
            <a:ext cx="7488832" cy="369332"/>
          </a:xfrm>
          <a:prstGeom prst="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ru-RU" b="1" dirty="0" smtClean="0">
                <a:solidFill>
                  <a:schemeClr val="dk1"/>
                </a:solidFill>
                <a:latin typeface="Times New Roman" pitchFamily="18" charset="0"/>
                <a:cs typeface="Times New Roman" pitchFamily="18" charset="0"/>
              </a:rPr>
              <a:t>15) организацию и содержание рабочих мест; </a:t>
            </a:r>
          </a:p>
        </p:txBody>
      </p:sp>
      <p:sp>
        <p:nvSpPr>
          <p:cNvPr id="26" name="Скругленный прямоугольник 25"/>
          <p:cNvSpPr/>
          <p:nvPr/>
        </p:nvSpPr>
        <p:spPr>
          <a:xfrm>
            <a:off x="179512" y="4149080"/>
            <a:ext cx="8640960" cy="408623"/>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ru-RU" b="1" dirty="0" smtClean="0">
                <a:solidFill>
                  <a:schemeClr val="dk1"/>
                </a:solidFill>
                <a:latin typeface="Times New Roman" pitchFamily="18" charset="0"/>
                <a:cs typeface="Times New Roman" pitchFamily="18" charset="0"/>
              </a:rPr>
              <a:t>16) средства коллективной защиты, ограждения, знаки безопасности.</a:t>
            </a:r>
          </a:p>
        </p:txBody>
      </p:sp>
      <p:sp>
        <p:nvSpPr>
          <p:cNvPr id="27" name="Скругленный прямоугольник 26"/>
          <p:cNvSpPr/>
          <p:nvPr/>
        </p:nvSpPr>
        <p:spPr>
          <a:xfrm>
            <a:off x="323528" y="4725144"/>
            <a:ext cx="8280920" cy="1940957"/>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marL="342900" indent="-457200" algn="ctr">
              <a:defRPr/>
            </a:pPr>
            <a:r>
              <a:rPr lang="ru-RU" b="1" dirty="0" smtClean="0">
                <a:solidFill>
                  <a:schemeClr val="dk1"/>
                </a:solidFill>
              </a:rPr>
              <a:t>Уметь:</a:t>
            </a:r>
          </a:p>
          <a:p>
            <a:pPr marL="342900" indent="-457200">
              <a:buFontTx/>
              <a:buChar char="-"/>
              <a:defRPr/>
            </a:pPr>
            <a:r>
              <a:rPr lang="ru-RU" b="1" dirty="0" smtClean="0">
                <a:solidFill>
                  <a:schemeClr val="dk1"/>
                </a:solidFill>
              </a:rPr>
              <a:t>осуществлять непосредственное руководство работами, </a:t>
            </a:r>
          </a:p>
          <a:p>
            <a:pPr marL="342900" indent="-457200">
              <a:buFontTx/>
              <a:buChar char="-"/>
              <a:defRPr/>
            </a:pPr>
            <a:r>
              <a:rPr lang="ru-RU" b="1" dirty="0" smtClean="0">
                <a:solidFill>
                  <a:schemeClr val="dk1"/>
                </a:solidFill>
              </a:rPr>
              <a:t>проводить спасательные мероприятия, организовывать безопасную транспортировку пострадавшего, </a:t>
            </a:r>
          </a:p>
          <a:p>
            <a:pPr marL="342900" indent="-457200">
              <a:buFontTx/>
              <a:buChar char="-"/>
              <a:defRPr/>
            </a:pPr>
            <a:r>
              <a:rPr lang="ru-RU" b="1" dirty="0" smtClean="0">
                <a:solidFill>
                  <a:schemeClr val="dk1"/>
                </a:solidFill>
              </a:rPr>
              <a:t>обладать практическими навыками оказания первой помощи пострадавшему.</a:t>
            </a:r>
            <a:endParaRPr lang="ru-RU" b="1" dirty="0" smtClean="0">
              <a:latin typeface="Times New Roman" pitchFamily="18" charset="0"/>
              <a:cs typeface="Times New Roman" pitchFamily="18" charset="0"/>
            </a:endParaRPr>
          </a:p>
        </p:txBody>
      </p:sp>
      <p:sp>
        <p:nvSpPr>
          <p:cNvPr id="12" name="Скругленный прямоугольник 11"/>
          <p:cNvSpPr/>
          <p:nvPr/>
        </p:nvSpPr>
        <p:spPr>
          <a:xfrm>
            <a:off x="7020272" y="44624"/>
            <a:ext cx="2052736" cy="715089"/>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b="1" dirty="0" smtClean="0">
                <a:latin typeface="Times New Roman" pitchFamily="18" charset="0"/>
                <a:cs typeface="Times New Roman" pitchFamily="18" charset="0"/>
              </a:rPr>
              <a:t>работник </a:t>
            </a:r>
          </a:p>
          <a:p>
            <a:pPr algn="ctr"/>
            <a:r>
              <a:rPr lang="ru-RU" b="1" dirty="0" smtClean="0">
                <a:latin typeface="Times New Roman" pitchFamily="18" charset="0"/>
                <a:cs typeface="Times New Roman" pitchFamily="18" charset="0"/>
              </a:rPr>
              <a:t>2 ГРУППЫ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ppt_x"/>
                                          </p:val>
                                        </p:tav>
                                        <p:tav tm="100000">
                                          <p:val>
                                            <p:strVal val="#ppt_x"/>
                                          </p:val>
                                        </p:tav>
                                      </p:tavLst>
                                    </p:anim>
                                    <p:anim calcmode="lin" valueType="num">
                                      <p:cBhvr additive="base">
                                        <p:cTn id="2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fill="hold"/>
                                        <p:tgtEl>
                                          <p:spTgt spid="24"/>
                                        </p:tgtEl>
                                        <p:attrNameLst>
                                          <p:attrName>ppt_x</p:attrName>
                                        </p:attrNameLst>
                                      </p:cBhvr>
                                      <p:tavLst>
                                        <p:tav tm="0">
                                          <p:val>
                                            <p:strVal val="#ppt_x"/>
                                          </p:val>
                                        </p:tav>
                                        <p:tav tm="100000">
                                          <p:val>
                                            <p:strVal val="#ppt_x"/>
                                          </p:val>
                                        </p:tav>
                                      </p:tavLst>
                                    </p:anim>
                                    <p:anim calcmode="lin" valueType="num">
                                      <p:cBhvr additive="base">
                                        <p:cTn id="3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ppt_x"/>
                                          </p:val>
                                        </p:tav>
                                        <p:tav tm="100000">
                                          <p:val>
                                            <p:strVal val="#ppt_x"/>
                                          </p:val>
                                        </p:tav>
                                      </p:tavLst>
                                    </p:anim>
                                    <p:anim calcmode="lin" valueType="num">
                                      <p:cBhvr additive="base">
                                        <p:cTn id="3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500" fill="hold"/>
                                        <p:tgtEl>
                                          <p:spTgt spid="26"/>
                                        </p:tgtEl>
                                        <p:attrNameLst>
                                          <p:attrName>ppt_x</p:attrName>
                                        </p:attrNameLst>
                                      </p:cBhvr>
                                      <p:tavLst>
                                        <p:tav tm="0">
                                          <p:val>
                                            <p:strVal val="#ppt_x"/>
                                          </p:val>
                                        </p:tav>
                                        <p:tav tm="100000">
                                          <p:val>
                                            <p:strVal val="#ppt_x"/>
                                          </p:val>
                                        </p:tav>
                                      </p:tavLst>
                                    </p:anim>
                                    <p:anim calcmode="lin" valueType="num">
                                      <p:cBhvr additive="base">
                                        <p:cTn id="4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 presetClass="entr" presetSubtype="16" fill="hold" grpId="0" nodeType="click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box(in)">
                                      <p:cBhvr>
                                        <p:cTn id="4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animBg="1"/>
      <p:bldP spid="23" grpId="0" animBg="1"/>
      <p:bldP spid="24" grpId="0" animBg="1"/>
      <p:bldP spid="25" grpId="0" animBg="1"/>
      <p:bldP spid="26" grpId="0" animBg="1"/>
      <p:bldP spid="27" grpId="0" animBg="1"/>
      <p:bldP spid="1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3"/>
          <p:cNvSpPr>
            <a:spLocks noGrp="1"/>
          </p:cNvSpPr>
          <p:nvPr>
            <p:ph type="subTitle" idx="1"/>
          </p:nvPr>
        </p:nvSpPr>
        <p:spPr>
          <a:xfrm>
            <a:off x="285720" y="0"/>
            <a:ext cx="8429684" cy="260648"/>
          </a:xfrm>
        </p:spPr>
        <p:txBody>
          <a:bodyPr>
            <a:normAutofit fontScale="77500" lnSpcReduction="20000"/>
          </a:bodyPr>
          <a:lstStyle/>
          <a:p>
            <a:pPr marL="493776" indent="-457200" algn="l"/>
            <a:r>
              <a:rPr lang="ru-RU" sz="1600" b="1" dirty="0" smtClean="0">
                <a:solidFill>
                  <a:schemeClr val="bg1"/>
                </a:solidFill>
              </a:rPr>
              <a:t>ПРИЛОЖЕНИЕ № 1</a:t>
            </a:r>
          </a:p>
          <a:p>
            <a:pPr marL="493776" indent="-457200" algn="ctr"/>
            <a:endParaRPr lang="ru-RU" dirty="0" smtClean="0"/>
          </a:p>
          <a:p>
            <a:pPr marL="493776" indent="-457200" algn="l">
              <a:buFont typeface="+mj-lt"/>
              <a:buAutoNum type="arabicPeriod"/>
            </a:pPr>
            <a:endParaRPr lang="ru-RU" dirty="0" smtClean="0"/>
          </a:p>
          <a:p>
            <a:pPr marL="493776" indent="-457200" algn="l">
              <a:buFont typeface="+mj-lt"/>
              <a:buAutoNum type="arabicPeriod"/>
            </a:pPr>
            <a:endParaRPr lang="ru-RU" dirty="0" smtClean="0"/>
          </a:p>
          <a:p>
            <a:pPr lvl="0" algn="ctr"/>
            <a:endParaRPr lang="ru-RU" b="1" u="sng" dirty="0" smtClean="0"/>
          </a:p>
          <a:p>
            <a:pPr lvl="0" algn="ctr"/>
            <a:endParaRPr lang="ru-RU" b="1" u="sng" dirty="0" smtClean="0"/>
          </a:p>
        </p:txBody>
      </p:sp>
      <p:sp>
        <p:nvSpPr>
          <p:cNvPr id="8" name="Прямоугольник 7"/>
          <p:cNvSpPr/>
          <p:nvPr/>
        </p:nvSpPr>
        <p:spPr>
          <a:xfrm>
            <a:off x="179512" y="188640"/>
            <a:ext cx="2664296" cy="369332"/>
          </a:xfrm>
          <a:prstGeom prst="rect">
            <a:avLst/>
          </a:prstGeom>
        </p:spPr>
        <p:txBody>
          <a:bodyPr wrap="square">
            <a:spAutoFit/>
          </a:bodyPr>
          <a:lstStyle/>
          <a:p>
            <a:pPr algn="ctr"/>
            <a:r>
              <a:rPr lang="ru-RU" b="1" dirty="0" smtClean="0">
                <a:solidFill>
                  <a:schemeClr val="bg1"/>
                </a:solidFill>
                <a:latin typeface="Times New Roman" pitchFamily="18" charset="0"/>
                <a:cs typeface="Times New Roman" pitchFamily="18" charset="0"/>
              </a:rPr>
              <a:t>- организация и надзор</a:t>
            </a:r>
          </a:p>
        </p:txBody>
      </p:sp>
      <p:sp>
        <p:nvSpPr>
          <p:cNvPr id="19" name="Скругленный прямоугольник 18"/>
          <p:cNvSpPr/>
          <p:nvPr/>
        </p:nvSpPr>
        <p:spPr>
          <a:xfrm>
            <a:off x="251520" y="548680"/>
            <a:ext cx="7128792" cy="442674"/>
          </a:xfrm>
          <a:prstGeom prst="round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sz="2000" b="1" dirty="0" smtClean="0">
                <a:latin typeface="Times New Roman" pitchFamily="18" charset="0"/>
                <a:cs typeface="Times New Roman" pitchFamily="18" charset="0"/>
              </a:rPr>
              <a:t>для присвоения 3 группы дополнительно к ЗУН 2 группы</a:t>
            </a:r>
            <a:r>
              <a:rPr lang="ru-RU" sz="1600" b="1" dirty="0" smtClean="0">
                <a:latin typeface="Times New Roman" pitchFamily="18" charset="0"/>
                <a:cs typeface="Times New Roman" pitchFamily="18" charset="0"/>
              </a:rPr>
              <a:t>:</a:t>
            </a:r>
            <a:endParaRPr lang="ru-RU" sz="1600" b="1" dirty="0">
              <a:latin typeface="Times New Roman" pitchFamily="18" charset="0"/>
              <a:cs typeface="Times New Roman" pitchFamily="18" charset="0"/>
            </a:endParaRPr>
          </a:p>
        </p:txBody>
      </p:sp>
      <p:sp>
        <p:nvSpPr>
          <p:cNvPr id="12" name="Скругленный прямоугольник 11"/>
          <p:cNvSpPr/>
          <p:nvPr/>
        </p:nvSpPr>
        <p:spPr>
          <a:xfrm>
            <a:off x="251520" y="1124744"/>
            <a:ext cx="8640960" cy="715089"/>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ru-RU" b="1" dirty="0" smtClean="0">
                <a:solidFill>
                  <a:schemeClr val="dk1"/>
                </a:solidFill>
                <a:latin typeface="Times New Roman" pitchFamily="18" charset="0"/>
                <a:cs typeface="Times New Roman" pitchFamily="18" charset="0"/>
              </a:rPr>
              <a:t>17) обладать полным представлением о рисках падения и уметь проводить осмотр рабочего места;</a:t>
            </a:r>
          </a:p>
        </p:txBody>
      </p:sp>
      <p:sp>
        <p:nvSpPr>
          <p:cNvPr id="13" name="Скругленный прямоугольник 12"/>
          <p:cNvSpPr/>
          <p:nvPr/>
        </p:nvSpPr>
        <p:spPr>
          <a:xfrm>
            <a:off x="251520" y="1988840"/>
            <a:ext cx="8640960" cy="408623"/>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ru-RU" b="1" dirty="0" smtClean="0">
                <a:solidFill>
                  <a:schemeClr val="dk1"/>
                </a:solidFill>
                <a:latin typeface="Times New Roman" pitchFamily="18" charset="0"/>
                <a:cs typeface="Times New Roman" pitchFamily="18" charset="0"/>
              </a:rPr>
              <a:t>18) знать соответствующие работам правила, требования по охране труда;</a:t>
            </a:r>
          </a:p>
        </p:txBody>
      </p:sp>
      <p:sp>
        <p:nvSpPr>
          <p:cNvPr id="14" name="Скругленный прямоугольник 13"/>
          <p:cNvSpPr/>
          <p:nvPr/>
        </p:nvSpPr>
        <p:spPr>
          <a:xfrm>
            <a:off x="359024" y="2492896"/>
            <a:ext cx="8784976" cy="408623"/>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ru-RU" b="1" dirty="0" smtClean="0">
                <a:solidFill>
                  <a:schemeClr val="dk1"/>
                </a:solidFill>
                <a:latin typeface="Times New Roman" pitchFamily="18" charset="0"/>
                <a:cs typeface="Times New Roman" pitchFamily="18" charset="0"/>
              </a:rPr>
              <a:t>19)</a:t>
            </a:r>
            <a:r>
              <a:rPr lang="ru-RU" dirty="0" smtClean="0">
                <a:solidFill>
                  <a:schemeClr val="dk1"/>
                </a:solidFill>
                <a:latin typeface="Times New Roman" pitchFamily="18" charset="0"/>
                <a:cs typeface="Times New Roman" pitchFamily="18" charset="0"/>
              </a:rPr>
              <a:t> </a:t>
            </a:r>
            <a:r>
              <a:rPr lang="ru-RU" b="1" dirty="0" smtClean="0">
                <a:solidFill>
                  <a:schemeClr val="dk1"/>
                </a:solidFill>
                <a:latin typeface="Times New Roman" pitchFamily="18" charset="0"/>
                <a:cs typeface="Times New Roman" pitchFamily="18" charset="0"/>
              </a:rPr>
              <a:t>знать мероприятия, обеспечивающие безопасность работ;</a:t>
            </a:r>
          </a:p>
        </p:txBody>
      </p:sp>
      <p:sp>
        <p:nvSpPr>
          <p:cNvPr id="15" name="Скругленный прямоугольник 14"/>
          <p:cNvSpPr/>
          <p:nvPr/>
        </p:nvSpPr>
        <p:spPr>
          <a:xfrm>
            <a:off x="251520" y="3068960"/>
            <a:ext cx="8784976" cy="1021556"/>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ru-RU" b="1" dirty="0" smtClean="0">
                <a:solidFill>
                  <a:schemeClr val="dk1"/>
                </a:solidFill>
                <a:latin typeface="Times New Roman" pitchFamily="18" charset="0"/>
                <a:cs typeface="Times New Roman" pitchFamily="18" charset="0"/>
              </a:rPr>
              <a:t>20) уметь организовывать безопасное проведение работ, разработку плана производства работ; оформлять наряды-допуски, осуществлять надзор за членами бригады;</a:t>
            </a:r>
            <a:endParaRPr lang="ru-RU" b="1" dirty="0"/>
          </a:p>
        </p:txBody>
      </p:sp>
      <p:sp>
        <p:nvSpPr>
          <p:cNvPr id="16" name="Скругленный прямоугольник 15"/>
          <p:cNvSpPr/>
          <p:nvPr/>
        </p:nvSpPr>
        <p:spPr>
          <a:xfrm>
            <a:off x="251520" y="4149080"/>
            <a:ext cx="8640960" cy="715089"/>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ru-RU" b="1" dirty="0" smtClean="0">
                <a:solidFill>
                  <a:schemeClr val="dk1"/>
                </a:solidFill>
                <a:latin typeface="Times New Roman" pitchFamily="18" charset="0"/>
                <a:cs typeface="Times New Roman" pitchFamily="18" charset="0"/>
              </a:rPr>
              <a:t>21) уметь четко обозначать и излагать требования о мерах безопасности при проведении целевого инструктажа работников;</a:t>
            </a:r>
          </a:p>
        </p:txBody>
      </p:sp>
      <p:sp>
        <p:nvSpPr>
          <p:cNvPr id="17" name="Скругленный прямоугольник 16"/>
          <p:cNvSpPr/>
          <p:nvPr/>
        </p:nvSpPr>
        <p:spPr>
          <a:xfrm>
            <a:off x="251520" y="5013176"/>
            <a:ext cx="8712968" cy="715089"/>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ru-RU" b="1" dirty="0" smtClean="0">
                <a:solidFill>
                  <a:schemeClr val="dk1"/>
                </a:solidFill>
                <a:latin typeface="Times New Roman" pitchFamily="18" charset="0"/>
                <a:cs typeface="Times New Roman" pitchFamily="18" charset="0"/>
              </a:rPr>
              <a:t>22)</a:t>
            </a:r>
            <a:r>
              <a:rPr lang="ru-RU" dirty="0" smtClean="0">
                <a:solidFill>
                  <a:schemeClr val="dk1"/>
                </a:solidFill>
                <a:latin typeface="Times New Roman" pitchFamily="18" charset="0"/>
                <a:cs typeface="Times New Roman" pitchFamily="18" charset="0"/>
              </a:rPr>
              <a:t> </a:t>
            </a:r>
            <a:r>
              <a:rPr lang="ru-RU" b="1" dirty="0" smtClean="0">
                <a:solidFill>
                  <a:schemeClr val="dk1"/>
                </a:solidFill>
                <a:latin typeface="Times New Roman" pitchFamily="18" charset="0"/>
                <a:cs typeface="Times New Roman" pitchFamily="18" charset="0"/>
              </a:rPr>
              <a:t>уметь обучать персонал безопасным методам и приемам выполнения работ, практическим приемам оказания первой помощи;</a:t>
            </a:r>
          </a:p>
        </p:txBody>
      </p:sp>
      <p:sp>
        <p:nvSpPr>
          <p:cNvPr id="18" name="Скругленный прямоугольник 17"/>
          <p:cNvSpPr/>
          <p:nvPr/>
        </p:nvSpPr>
        <p:spPr>
          <a:xfrm>
            <a:off x="251520" y="5877272"/>
            <a:ext cx="8640960" cy="408623"/>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ru-RU" b="1" dirty="0" smtClean="0">
                <a:solidFill>
                  <a:schemeClr val="dk1"/>
                </a:solidFill>
                <a:latin typeface="Times New Roman" pitchFamily="18" charset="0"/>
                <a:cs typeface="Times New Roman" pitchFamily="18" charset="0"/>
              </a:rPr>
              <a:t>23) обладать знаниями по проведению инспекции СИЗ.</a:t>
            </a:r>
            <a:endParaRPr lang="ru-RU" sz="1600" b="1" dirty="0" smtClean="0">
              <a:latin typeface="Times New Roman" pitchFamily="18" charset="0"/>
              <a:cs typeface="Times New Roman" pitchFamily="18" charset="0"/>
            </a:endParaRPr>
          </a:p>
        </p:txBody>
      </p:sp>
      <p:sp>
        <p:nvSpPr>
          <p:cNvPr id="20" name="Скругленный прямоугольник 19"/>
          <p:cNvSpPr/>
          <p:nvPr/>
        </p:nvSpPr>
        <p:spPr>
          <a:xfrm>
            <a:off x="6948264" y="121623"/>
            <a:ext cx="2052736" cy="715089"/>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b="1" dirty="0" smtClean="0">
                <a:solidFill>
                  <a:schemeClr val="bg1"/>
                </a:solidFill>
                <a:latin typeface="Times New Roman" pitchFamily="18" charset="0"/>
                <a:cs typeface="Times New Roman" pitchFamily="18" charset="0"/>
              </a:rPr>
              <a:t>работник </a:t>
            </a:r>
          </a:p>
          <a:p>
            <a:pPr algn="ctr"/>
            <a:r>
              <a:rPr lang="ru-RU" b="1" dirty="0" smtClean="0">
                <a:solidFill>
                  <a:schemeClr val="bg1"/>
                </a:solidFill>
                <a:latin typeface="Times New Roman" pitchFamily="18" charset="0"/>
                <a:cs typeface="Times New Roman" pitchFamily="18" charset="0"/>
              </a:rPr>
              <a:t>3 ГРУППЫ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ppt_x"/>
                                          </p:val>
                                        </p:tav>
                                        <p:tav tm="100000">
                                          <p:val>
                                            <p:strVal val="#ppt_x"/>
                                          </p:val>
                                        </p:tav>
                                      </p:tavLst>
                                    </p:anim>
                                    <p:anim calcmode="lin" valueType="num">
                                      <p:cBhvr additive="base">
                                        <p:cTn id="5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2" grpId="0" animBg="1"/>
      <p:bldP spid="13" grpId="0" animBg="1"/>
      <p:bldP spid="14" grpId="0" animBg="1"/>
      <p:bldP spid="15" grpId="0" animBg="1"/>
      <p:bldP spid="16" grpId="0" animBg="1"/>
      <p:bldP spid="17" grpId="0" animBg="1"/>
      <p:bldP spid="18" grpId="0" animBg="1"/>
      <p:bldP spid="2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92696"/>
          </a:xfrm>
        </p:spPr>
        <p:txBody>
          <a:bodyPr>
            <a:normAutofit fontScale="90000"/>
          </a:bodyPr>
          <a:lstStyle/>
          <a:p>
            <a:pPr algn="ctr"/>
            <a:r>
              <a:rPr lang="ru-RU" sz="4400" dirty="0" smtClean="0">
                <a:solidFill>
                  <a:srgbClr val="FFFF00"/>
                </a:solidFill>
              </a:rPr>
              <a:t>Аттестационная комиссия. Экзамен.</a:t>
            </a:r>
            <a:endParaRPr lang="ru-RU" sz="4400" dirty="0">
              <a:solidFill>
                <a:srgbClr val="FFFF00"/>
              </a:solidFill>
            </a:endParaRPr>
          </a:p>
        </p:txBody>
      </p:sp>
      <p:sp>
        <p:nvSpPr>
          <p:cNvPr id="3" name="Содержимое 2"/>
          <p:cNvSpPr>
            <a:spLocks noGrp="1"/>
          </p:cNvSpPr>
          <p:nvPr>
            <p:ph idx="1"/>
          </p:nvPr>
        </p:nvSpPr>
        <p:spPr>
          <a:xfrm>
            <a:off x="0" y="764704"/>
            <a:ext cx="9144000" cy="6093296"/>
          </a:xfrm>
        </p:spPr>
        <p:txBody>
          <a:bodyPr>
            <a:normAutofit lnSpcReduction="10000"/>
          </a:bodyPr>
          <a:lstStyle/>
          <a:p>
            <a:r>
              <a:rPr lang="ru-RU" sz="2400" dirty="0" smtClean="0"/>
              <a:t>13. Обучение безопасным методам и приемам выполнения работ на высоте завершается </a:t>
            </a:r>
            <a:r>
              <a:rPr lang="ru-RU" sz="2400" b="1" dirty="0" smtClean="0"/>
              <a:t>экзаменом</a:t>
            </a:r>
            <a:r>
              <a:rPr lang="ru-RU" sz="2400" dirty="0" smtClean="0"/>
              <a:t>.</a:t>
            </a:r>
          </a:p>
          <a:p>
            <a:r>
              <a:rPr lang="ru-RU" sz="2400" dirty="0" smtClean="0"/>
              <a:t>Экзамен проводится </a:t>
            </a:r>
            <a:r>
              <a:rPr lang="ru-RU" sz="2400" b="1" dirty="0" smtClean="0"/>
              <a:t>аттестационными комиссиями</a:t>
            </a:r>
            <a:r>
              <a:rPr lang="ru-RU" sz="2400" dirty="0" smtClean="0"/>
              <a:t>, создаваемыми приказом руководителя организации, проводящей обучение безопасным методам и приемам выполнения работ на высоте. Состав аттестационных комиссий формируется из преподавателей и специалистов, прошедших соответствующую подготовку и аттестацию (</a:t>
            </a:r>
            <a:r>
              <a:rPr lang="ru-RU" sz="2400" u="sng" dirty="0" smtClean="0"/>
              <a:t>работники 3 группы</a:t>
            </a:r>
            <a:r>
              <a:rPr lang="ru-RU" sz="2400" dirty="0" smtClean="0"/>
              <a:t>).</a:t>
            </a:r>
          </a:p>
          <a:p>
            <a:r>
              <a:rPr lang="ru-RU" sz="2400" dirty="0" smtClean="0"/>
              <a:t>Работникам, успешно сдавшим экзамен, </a:t>
            </a:r>
            <a:r>
              <a:rPr lang="ru-RU" sz="2400" b="1" dirty="0" smtClean="0"/>
              <a:t>выдаются удостоверение</a:t>
            </a:r>
            <a:r>
              <a:rPr lang="ru-RU" sz="2400" dirty="0" smtClean="0"/>
              <a:t> о допуске к работам на высоте, рекомендуемый образец которого предусмотрен </a:t>
            </a:r>
            <a:r>
              <a:rPr lang="ru-RU" sz="2400" dirty="0" smtClean="0">
                <a:hlinkClick r:id="" action="ppaction://hlinkfile"/>
              </a:rPr>
              <a:t>приложением N 4</a:t>
            </a:r>
            <a:r>
              <a:rPr lang="ru-RU" sz="2400" dirty="0" smtClean="0"/>
              <a:t> к Правилам. Работникам, выполняющим </a:t>
            </a:r>
            <a:r>
              <a:rPr lang="ru-RU" sz="2400" b="1" dirty="0" smtClean="0"/>
              <a:t>работы на высоте с применением систем канатного доступа</a:t>
            </a:r>
            <a:r>
              <a:rPr lang="ru-RU" sz="2400" dirty="0" smtClean="0"/>
              <a:t>, дополнительно выдается </a:t>
            </a:r>
            <a:r>
              <a:rPr lang="ru-RU" sz="2400" b="1" dirty="0" smtClean="0"/>
              <a:t>личная книжка учета работ на высоте</a:t>
            </a:r>
            <a:r>
              <a:rPr lang="ru-RU" sz="2400" dirty="0" smtClean="0"/>
              <a:t>, рекомендуемый образец в </a:t>
            </a:r>
            <a:r>
              <a:rPr lang="ru-RU" sz="2400" dirty="0" smtClean="0">
                <a:hlinkClick r:id="" action="ppaction://hlinkfile"/>
              </a:rPr>
              <a:t>приложении N 5</a:t>
            </a:r>
            <a:r>
              <a:rPr lang="ru-RU" sz="2400" dirty="0" smtClean="0"/>
              <a:t> к Правилам.</a:t>
            </a:r>
          </a:p>
          <a:p>
            <a:endParaRPr lang="ru-RU" sz="18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3"/>
          <p:cNvSpPr>
            <a:spLocks noGrp="1"/>
          </p:cNvSpPr>
          <p:nvPr>
            <p:ph type="subTitle" idx="1"/>
          </p:nvPr>
        </p:nvSpPr>
        <p:spPr>
          <a:xfrm>
            <a:off x="285720" y="0"/>
            <a:ext cx="8429684" cy="260648"/>
          </a:xfrm>
        </p:spPr>
        <p:txBody>
          <a:bodyPr>
            <a:normAutofit fontScale="77500" lnSpcReduction="20000"/>
          </a:bodyPr>
          <a:lstStyle/>
          <a:p>
            <a:pPr marL="493776" indent="-457200" algn="l"/>
            <a:r>
              <a:rPr lang="ru-RU" sz="1600" b="1" dirty="0" smtClean="0">
                <a:solidFill>
                  <a:schemeClr val="bg1"/>
                </a:solidFill>
              </a:rPr>
              <a:t>Обучение и инструктажи</a:t>
            </a:r>
          </a:p>
          <a:p>
            <a:pPr marL="493776" indent="-457200" algn="ctr"/>
            <a:endParaRPr lang="ru-RU" dirty="0" smtClean="0"/>
          </a:p>
          <a:p>
            <a:pPr marL="493776" indent="-457200" algn="l">
              <a:buFont typeface="+mj-lt"/>
              <a:buAutoNum type="arabicPeriod"/>
            </a:pPr>
            <a:endParaRPr lang="ru-RU" dirty="0" smtClean="0"/>
          </a:p>
          <a:p>
            <a:pPr marL="493776" indent="-457200" algn="l">
              <a:buFont typeface="+mj-lt"/>
              <a:buAutoNum type="arabicPeriod"/>
            </a:pPr>
            <a:endParaRPr lang="ru-RU" dirty="0" smtClean="0"/>
          </a:p>
          <a:p>
            <a:pPr lvl="0" algn="ctr"/>
            <a:endParaRPr lang="ru-RU" b="1" u="sng" dirty="0" smtClean="0"/>
          </a:p>
          <a:p>
            <a:pPr lvl="0" algn="ctr"/>
            <a:endParaRPr lang="ru-RU" b="1" u="sng" dirty="0" smtClean="0"/>
          </a:p>
        </p:txBody>
      </p:sp>
      <p:sp>
        <p:nvSpPr>
          <p:cNvPr id="7" name="Скругленный прямоугольник 6"/>
          <p:cNvSpPr/>
          <p:nvPr/>
        </p:nvSpPr>
        <p:spPr>
          <a:xfrm>
            <a:off x="107504" y="188640"/>
            <a:ext cx="8964488" cy="652534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Скругленный прямоугольник 18"/>
          <p:cNvSpPr/>
          <p:nvPr/>
        </p:nvSpPr>
        <p:spPr>
          <a:xfrm>
            <a:off x="827584" y="0"/>
            <a:ext cx="7416824" cy="578882"/>
          </a:xfrm>
          <a:prstGeom prst="round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sz="2800" b="1" dirty="0" smtClean="0">
                <a:latin typeface="Times New Roman" pitchFamily="18" charset="0"/>
                <a:cs typeface="Times New Roman" pitchFamily="18" charset="0"/>
              </a:rPr>
              <a:t>СТАЖИРОВКА (п.14)</a:t>
            </a:r>
            <a:endParaRPr lang="ru-RU" sz="2800" b="1" dirty="0">
              <a:latin typeface="Times New Roman" pitchFamily="18" charset="0"/>
              <a:cs typeface="Times New Roman" pitchFamily="18" charset="0"/>
            </a:endParaRPr>
          </a:p>
        </p:txBody>
      </p:sp>
      <p:sp>
        <p:nvSpPr>
          <p:cNvPr id="20" name="Скругленный прямоугольник 19"/>
          <p:cNvSpPr/>
          <p:nvPr/>
        </p:nvSpPr>
        <p:spPr>
          <a:xfrm>
            <a:off x="428596" y="714356"/>
            <a:ext cx="8215370" cy="1123712"/>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lvl="0" indent="342900" algn="just" fontAlgn="base">
              <a:spcBef>
                <a:spcPct val="0"/>
              </a:spcBef>
              <a:spcAft>
                <a:spcPct val="0"/>
              </a:spcAft>
            </a:pPr>
            <a:r>
              <a:rPr lang="ru-RU" sz="2000" dirty="0" smtClean="0">
                <a:ea typeface="Calibri" pitchFamily="34" charset="0"/>
                <a:cs typeface="Calibri" pitchFamily="34" charset="0"/>
              </a:rPr>
              <a:t>14. </a:t>
            </a:r>
            <a:r>
              <a:rPr lang="ru-RU" sz="2000" b="1" u="sng" dirty="0" smtClean="0">
                <a:ea typeface="Calibri" pitchFamily="34" charset="0"/>
                <a:cs typeface="Calibri" pitchFamily="34" charset="0"/>
              </a:rPr>
              <a:t>По окончании обучения</a:t>
            </a:r>
            <a:r>
              <a:rPr lang="ru-RU" sz="2000" b="1" dirty="0" smtClean="0">
                <a:ea typeface="Calibri" pitchFamily="34" charset="0"/>
                <a:cs typeface="Calibri" pitchFamily="34" charset="0"/>
              </a:rPr>
              <a:t> </a:t>
            </a:r>
            <a:r>
              <a:rPr lang="ru-RU" sz="2000" dirty="0" smtClean="0">
                <a:ea typeface="Calibri" pitchFamily="34" charset="0"/>
                <a:cs typeface="Calibri" pitchFamily="34" charset="0"/>
              </a:rPr>
              <a:t>безопасным методам и приемам выполнения работ на высоте </a:t>
            </a:r>
            <a:r>
              <a:rPr lang="ru-RU" sz="2000" b="1" u="sng" dirty="0" smtClean="0">
                <a:ea typeface="Calibri" pitchFamily="34" charset="0"/>
                <a:cs typeface="Calibri" pitchFamily="34" charset="0"/>
              </a:rPr>
              <a:t>работодатель обеспечивает</a:t>
            </a:r>
            <a:r>
              <a:rPr lang="ru-RU" sz="2000" b="1" dirty="0" smtClean="0">
                <a:ea typeface="Calibri" pitchFamily="34" charset="0"/>
                <a:cs typeface="Calibri" pitchFamily="34" charset="0"/>
              </a:rPr>
              <a:t> проведение </a:t>
            </a:r>
            <a:r>
              <a:rPr lang="ru-RU" sz="2000" b="1" u="sng" dirty="0" smtClean="0">
                <a:ea typeface="Calibri" pitchFamily="34" charset="0"/>
                <a:cs typeface="Calibri" pitchFamily="34" charset="0"/>
              </a:rPr>
              <a:t>стажировки работников</a:t>
            </a:r>
            <a:r>
              <a:rPr lang="ru-RU" sz="2000" b="1" dirty="0" smtClean="0">
                <a:ea typeface="Calibri" pitchFamily="34" charset="0"/>
                <a:cs typeface="Calibri" pitchFamily="34" charset="0"/>
              </a:rPr>
              <a:t>.</a:t>
            </a:r>
            <a:endParaRPr lang="ru-RU" sz="1600" b="1" dirty="0" smtClean="0"/>
          </a:p>
        </p:txBody>
      </p:sp>
      <p:sp>
        <p:nvSpPr>
          <p:cNvPr id="91138" name="Rectangle 2"/>
          <p:cNvSpPr>
            <a:spLocks noChangeArrowheads="1"/>
          </p:cNvSpPr>
          <p:nvPr/>
        </p:nvSpPr>
        <p:spPr bwMode="auto">
          <a:xfrm>
            <a:off x="395536" y="1928802"/>
            <a:ext cx="8496944" cy="1804749"/>
          </a:xfrm>
          <a:prstGeom prst="roundRect">
            <a:avLst/>
          </a:prstGeom>
          <a:solidFill>
            <a:schemeClr val="accent3">
              <a:lumMod val="20000"/>
              <a:lumOff val="8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lang="ru-RU" sz="2000" b="1" u="sng" dirty="0" smtClean="0"/>
              <a:t>Целью стажировки</a:t>
            </a:r>
            <a:r>
              <a:rPr lang="ru-RU" sz="2000" u="sng" dirty="0" smtClean="0"/>
              <a:t> является закрепление теоретических знаний, необходимых для безопасного выполнения работ, а также освоение и выработка непосредственно на рабочем месте практических навыков и умений, безопасных методов и приемов выполнения работ</a:t>
            </a:r>
            <a:r>
              <a:rPr lang="ru-RU" sz="2000" dirty="0" smtClean="0"/>
              <a:t>.</a:t>
            </a:r>
            <a:endParaRPr kumimoji="0" lang="ru-RU"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algn="just"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Продолжительность стажировки не менее </a:t>
            </a:r>
            <a:r>
              <a:rPr kumimoji="0" lang="ru-RU" sz="20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ДВУХ</a:t>
            </a:r>
            <a:r>
              <a:rPr kumimoji="0" lang="ru-RU"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рабочих дней (смен).</a:t>
            </a:r>
            <a:endParaRPr kumimoji="0" lang="ru-RU" sz="20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91139" name="Rectangle 3"/>
          <p:cNvSpPr>
            <a:spLocks noChangeArrowheads="1"/>
          </p:cNvSpPr>
          <p:nvPr/>
        </p:nvSpPr>
        <p:spPr bwMode="auto">
          <a:xfrm>
            <a:off x="323528" y="3866282"/>
            <a:ext cx="8568952" cy="1464231"/>
          </a:xfrm>
          <a:prstGeom prst="roundRect">
            <a:avLst/>
          </a:prstGeom>
          <a:solidFill>
            <a:schemeClr val="accent3">
              <a:lumMod val="20000"/>
              <a:lumOff val="8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Руководитель стажировки для работников 1 и 2 группы назначается работодателем из числа бригадиров, мастеров, инструкторов и квалифицированных рабочих, имеющих практический </a:t>
            </a:r>
            <a:r>
              <a:rPr kumimoji="0" lang="ru-RU" sz="20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ОПЫТ РАБОТЫ НА ВЫСОТЕ НЕ МЕНЕЕ 1 ГОДА</a:t>
            </a:r>
            <a:r>
              <a:rPr kumimoji="0" lang="ru-RU"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0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91140" name="Rectangle 4"/>
          <p:cNvSpPr>
            <a:spLocks noChangeArrowheads="1"/>
          </p:cNvSpPr>
          <p:nvPr/>
        </p:nvSpPr>
        <p:spPr bwMode="auto">
          <a:xfrm>
            <a:off x="1214414" y="5487899"/>
            <a:ext cx="6929486" cy="783193"/>
          </a:xfrm>
          <a:prstGeom prst="roundRect">
            <a:avLst/>
          </a:prstGeom>
          <a:solidFill>
            <a:schemeClr val="accent3">
              <a:lumMod val="20000"/>
              <a:lumOff val="8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К одному руководителю стажировки прикрепляется </a:t>
            </a:r>
            <a:r>
              <a:rPr kumimoji="0" lang="ru-RU" sz="2000" b="1"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НЕ БОЛЕЕ ДВУХ РАБОТНИКОВ</a:t>
            </a:r>
            <a:r>
              <a:rPr kumimoji="0" lang="ru-RU"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одновременно.</a:t>
            </a:r>
            <a:endParaRPr kumimoji="0" lang="ru-RU" sz="2000" b="1"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ox(in)">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91138"/>
                                        </p:tgtEl>
                                        <p:attrNameLst>
                                          <p:attrName>style.visibility</p:attrName>
                                        </p:attrNameLst>
                                      </p:cBhvr>
                                      <p:to>
                                        <p:strVal val="visible"/>
                                      </p:to>
                                    </p:set>
                                    <p:animEffect transition="in" filter="diamond(in)">
                                      <p:cBhvr>
                                        <p:cTn id="22" dur="2000"/>
                                        <p:tgtEl>
                                          <p:spTgt spid="91138"/>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91139"/>
                                        </p:tgtEl>
                                        <p:attrNameLst>
                                          <p:attrName>style.visibility</p:attrName>
                                        </p:attrNameLst>
                                      </p:cBhvr>
                                      <p:to>
                                        <p:strVal val="visible"/>
                                      </p:to>
                                    </p:set>
                                    <p:animEffect transition="in" filter="box(in)">
                                      <p:cBhvr>
                                        <p:cTn id="27" dur="500"/>
                                        <p:tgtEl>
                                          <p:spTgt spid="91139"/>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91140"/>
                                        </p:tgtEl>
                                        <p:attrNameLst>
                                          <p:attrName>style.visibility</p:attrName>
                                        </p:attrNameLst>
                                      </p:cBhvr>
                                      <p:to>
                                        <p:strVal val="visible"/>
                                      </p:to>
                                    </p:set>
                                    <p:animEffect transition="in" filter="checkerboard(across)">
                                      <p:cBhvr>
                                        <p:cTn id="32" dur="500"/>
                                        <p:tgtEl>
                                          <p:spTgt spid="91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9" grpId="0" animBg="1"/>
      <p:bldP spid="20" grpId="0" animBg="1"/>
      <p:bldP spid="91138" grpId="0" animBg="1"/>
      <p:bldP spid="91139" grpId="0" animBg="1"/>
      <p:bldP spid="9114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404664"/>
          </a:xfrm>
        </p:spPr>
        <p:txBody>
          <a:bodyPr>
            <a:normAutofit fontScale="90000"/>
          </a:bodyPr>
          <a:lstStyle/>
          <a:p>
            <a:pPr algn="ctr"/>
            <a:r>
              <a:rPr lang="ru-RU" sz="2800" b="1" dirty="0" smtClean="0"/>
              <a:t>Изменения с 04.08.2015</a:t>
            </a:r>
            <a:endParaRPr lang="ru-RU" sz="2800" dirty="0"/>
          </a:p>
        </p:txBody>
      </p:sp>
      <p:sp>
        <p:nvSpPr>
          <p:cNvPr id="3" name="Содержимое 2"/>
          <p:cNvSpPr>
            <a:spLocks noGrp="1"/>
          </p:cNvSpPr>
          <p:nvPr>
            <p:ph idx="1"/>
          </p:nvPr>
        </p:nvSpPr>
        <p:spPr>
          <a:xfrm>
            <a:off x="0" y="404664"/>
            <a:ext cx="9144000" cy="6453336"/>
          </a:xfrm>
        </p:spPr>
        <p:txBody>
          <a:bodyPr>
            <a:normAutofit fontScale="70000" lnSpcReduction="20000"/>
          </a:bodyPr>
          <a:lstStyle/>
          <a:p>
            <a:r>
              <a:rPr lang="ru-RU" b="1" i="1" u="sng" dirty="0" smtClean="0"/>
              <a:t>Пункт 15</a:t>
            </a:r>
            <a:r>
              <a:rPr lang="ru-RU" b="1" i="1" dirty="0" smtClean="0"/>
              <a:t> изложить в следующей редакции:</a:t>
            </a:r>
            <a:endParaRPr lang="ru-RU" dirty="0" smtClean="0"/>
          </a:p>
          <a:p>
            <a:r>
              <a:rPr lang="ru-RU" sz="2900" b="1" i="1" dirty="0" smtClean="0"/>
              <a:t>"15. Проверка знаний безопасных методов и приемов выполнения работ на высоте проводится </a:t>
            </a:r>
            <a:r>
              <a:rPr lang="ru-RU" sz="2900" b="1" i="1" u="sng" dirty="0" smtClean="0"/>
              <a:t>не реже 1 раза в год</a:t>
            </a:r>
            <a:r>
              <a:rPr lang="ru-RU" sz="2900" b="1" i="1" dirty="0" smtClean="0"/>
              <a:t>. Данная проверка знаний безопасных методов и приемов выполнения работ на высоте может проводиться </a:t>
            </a:r>
            <a:r>
              <a:rPr lang="ru-RU" sz="2900" b="1" i="1" u="sng" dirty="0" smtClean="0"/>
              <a:t>аттестационной комиссией, создаваемой работодателем.</a:t>
            </a:r>
            <a:endParaRPr lang="ru-RU" sz="2900" u="sng" dirty="0" smtClean="0"/>
          </a:p>
          <a:p>
            <a:r>
              <a:rPr lang="ru-RU" sz="2900" b="1" i="1" dirty="0" smtClean="0"/>
              <a:t>Проведение проверки знаний безопасных методов и приемов выполнения работ на высоте без применения средств </a:t>
            </a:r>
            <a:r>
              <a:rPr lang="ru-RU" sz="2900" b="1" i="1" dirty="0" err="1" smtClean="0"/>
              <a:t>подмащивания</a:t>
            </a:r>
            <a:r>
              <a:rPr lang="ru-RU" sz="2900" b="1" i="1" dirty="0" smtClean="0"/>
              <a:t>, выполняемые на высоте 5 м и более, а также работы, выполняемые на расстоянии менее 2 м от </a:t>
            </a:r>
            <a:r>
              <a:rPr lang="ru-RU" sz="2900" b="1" i="1" dirty="0" err="1" smtClean="0"/>
              <a:t>неогражденных</a:t>
            </a:r>
            <a:r>
              <a:rPr lang="ru-RU" sz="2900" b="1" i="1" dirty="0" smtClean="0"/>
              <a:t> перепадов по высоте более 5 м на площадках при отсутствии защитных ограждений либо при высоте защитных ограждений, составляющей менее 1,1 м, </a:t>
            </a:r>
            <a:r>
              <a:rPr lang="ru-RU" sz="2900" b="1" i="1" u="sng" dirty="0" smtClean="0"/>
              <a:t>по решению работодателя может быть совмещено с проведением экзамена по окончании периодического обучения</a:t>
            </a:r>
            <a:r>
              <a:rPr lang="ru-RU" sz="2900" b="1" i="1" dirty="0" smtClean="0"/>
              <a:t> безопасным методам и приемам выполнения работ на высоте.</a:t>
            </a:r>
            <a:endParaRPr lang="ru-RU" sz="2900" dirty="0" smtClean="0"/>
          </a:p>
          <a:p>
            <a:r>
              <a:rPr lang="ru-RU" sz="2900" b="1" i="1" dirty="0" smtClean="0"/>
              <a:t>Результаты проверки знаний безопасных методов и приемов выполнения работ на высоте оформляются протоколом с указанием даты проведения проверки знаний, фамилии, имени, отчества лица, прошедшего проверку знаний, результатов проверки знаний. Протокол подписывается членами аттестационной комиссии, прошедшими соответствующее обучение безопасным методам и приемам выполнения работ на высоте в организации, осуществляющей образовательную деятельность.".</a:t>
            </a:r>
            <a:endParaRPr lang="ru-RU" sz="2900" dirty="0" smtClean="0"/>
          </a:p>
          <a:p>
            <a:endParaRPr lang="ru-RU"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3"/>
          <p:cNvSpPr>
            <a:spLocks noGrp="1"/>
          </p:cNvSpPr>
          <p:nvPr>
            <p:ph type="subTitle" idx="1"/>
          </p:nvPr>
        </p:nvSpPr>
        <p:spPr>
          <a:xfrm>
            <a:off x="0" y="0"/>
            <a:ext cx="7277556" cy="332656"/>
          </a:xfrm>
          <a:solidFill>
            <a:srgbClr val="FFFF00"/>
          </a:solidFill>
        </p:spPr>
        <p:txBody>
          <a:bodyPr>
            <a:normAutofit lnSpcReduction="10000"/>
          </a:bodyPr>
          <a:lstStyle/>
          <a:p>
            <a:pPr marL="493776" indent="-457200" algn="ctr"/>
            <a:r>
              <a:rPr lang="ru-RU" sz="1600" b="1" dirty="0" smtClean="0"/>
              <a:t>МЕРОПРИЯТИЯ ПО ПОДГОТОВКЕ К РАБОТЕ НА ВЫСОТЕ</a:t>
            </a:r>
          </a:p>
          <a:p>
            <a:pPr marL="493776" indent="-457200" algn="ctr"/>
            <a:endParaRPr lang="ru-RU" dirty="0" smtClean="0"/>
          </a:p>
          <a:p>
            <a:pPr marL="493776" indent="-457200" algn="l">
              <a:buFont typeface="+mj-lt"/>
              <a:buAutoNum type="arabicPeriod"/>
            </a:pPr>
            <a:endParaRPr lang="ru-RU" dirty="0" smtClean="0"/>
          </a:p>
          <a:p>
            <a:pPr marL="493776" indent="-457200" algn="l"/>
            <a:endParaRPr lang="ru-RU" dirty="0" smtClean="0"/>
          </a:p>
          <a:p>
            <a:pPr lvl="0" algn="ctr"/>
            <a:endParaRPr lang="ru-RU" b="1" u="sng" dirty="0" smtClean="0"/>
          </a:p>
          <a:p>
            <a:pPr lvl="0" algn="ctr"/>
            <a:endParaRPr lang="ru-RU" b="1" u="sng" dirty="0" smtClean="0"/>
          </a:p>
        </p:txBody>
      </p:sp>
      <p:sp>
        <p:nvSpPr>
          <p:cNvPr id="9" name="Прямоугольник 8"/>
          <p:cNvSpPr/>
          <p:nvPr/>
        </p:nvSpPr>
        <p:spPr>
          <a:xfrm>
            <a:off x="251520" y="683404"/>
            <a:ext cx="8640960" cy="461665"/>
          </a:xfrm>
          <a:prstGeom prst="rect">
            <a:avLst/>
          </a:prstGeom>
        </p:spPr>
        <p:txBody>
          <a:bodyPr wrap="square">
            <a:spAutoFit/>
          </a:bodyPr>
          <a:lstStyle/>
          <a:p>
            <a:pPr algn="ctr"/>
            <a:r>
              <a:rPr lang="ru-RU" sz="2400" b="1" dirty="0" smtClean="0">
                <a:solidFill>
                  <a:schemeClr val="bg1"/>
                </a:solidFill>
                <a:latin typeface="Times New Roman" pitchFamily="18" charset="0"/>
                <a:cs typeface="Times New Roman" pitchFamily="18" charset="0"/>
              </a:rPr>
              <a:t> ОБУЧЕНИЕ РАБОТНИКОВ И ОТВЕТСТВЕННЫХ ЛИЦ</a:t>
            </a:r>
            <a:endParaRPr lang="ru-RU" sz="2400" b="1" dirty="0">
              <a:solidFill>
                <a:schemeClr val="bg1"/>
              </a:solidFill>
              <a:latin typeface="Times New Roman" pitchFamily="18" charset="0"/>
              <a:cs typeface="Times New Roman" pitchFamily="18" charset="0"/>
            </a:endParaRPr>
          </a:p>
        </p:txBody>
      </p:sp>
      <p:sp>
        <p:nvSpPr>
          <p:cNvPr id="12" name="Скругленный прямоугольник 11"/>
          <p:cNvSpPr/>
          <p:nvPr/>
        </p:nvSpPr>
        <p:spPr>
          <a:xfrm>
            <a:off x="971600" y="1340768"/>
            <a:ext cx="3384376" cy="792088"/>
          </a:xfrm>
          <a:prstGeom prst="roundRect">
            <a:avLst/>
          </a:prstGeom>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latin typeface="Times New Roman" pitchFamily="18" charset="0"/>
                <a:cs typeface="Times New Roman" pitchFamily="18" charset="0"/>
              </a:rPr>
              <a:t>ОТВЕТСТВЕННЫЕ ЛИЦА</a:t>
            </a:r>
          </a:p>
          <a:p>
            <a:pPr algn="ctr"/>
            <a:r>
              <a:rPr lang="ru-RU" dirty="0" smtClean="0">
                <a:latin typeface="Times New Roman" pitchFamily="18" charset="0"/>
                <a:cs typeface="Times New Roman" pitchFamily="18" charset="0"/>
              </a:rPr>
              <a:t>Члены комиссии (</a:t>
            </a:r>
            <a:r>
              <a:rPr lang="en-US" dirty="0" smtClean="0">
                <a:latin typeface="Times New Roman" pitchFamily="18" charset="0"/>
                <a:cs typeface="Times New Roman" pitchFamily="18" charset="0"/>
              </a:rPr>
              <a:t>min </a:t>
            </a:r>
            <a:r>
              <a:rPr lang="ru-RU" dirty="0" smtClean="0">
                <a:latin typeface="Times New Roman" pitchFamily="18" charset="0"/>
                <a:cs typeface="Times New Roman" pitchFamily="18" charset="0"/>
              </a:rPr>
              <a:t> 3 чел.)</a:t>
            </a:r>
            <a:endParaRPr lang="ru-RU" dirty="0"/>
          </a:p>
        </p:txBody>
      </p:sp>
      <p:sp>
        <p:nvSpPr>
          <p:cNvPr id="13" name="Скругленный прямоугольник 12"/>
          <p:cNvSpPr/>
          <p:nvPr/>
        </p:nvSpPr>
        <p:spPr>
          <a:xfrm>
            <a:off x="827584" y="5229200"/>
            <a:ext cx="3528392" cy="792088"/>
          </a:xfrm>
          <a:prstGeom prst="roundRect">
            <a:avLst/>
          </a:prstGeom>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latin typeface="Times New Roman" pitchFamily="18" charset="0"/>
                <a:cs typeface="Times New Roman" pitchFamily="18" charset="0"/>
              </a:rPr>
              <a:t>РАБОТНИКИ  БЕЗ ГРУППЫ</a:t>
            </a:r>
            <a:endParaRPr lang="ru-RU" dirty="0"/>
          </a:p>
        </p:txBody>
      </p:sp>
      <p:sp>
        <p:nvSpPr>
          <p:cNvPr id="11" name="Стрелка вправо 10"/>
          <p:cNvSpPr/>
          <p:nvPr/>
        </p:nvSpPr>
        <p:spPr>
          <a:xfrm>
            <a:off x="4499992" y="1484784"/>
            <a:ext cx="720080" cy="484632"/>
          </a:xfrm>
          <a:prstGeom prs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Скругленный прямоугольник 14"/>
          <p:cNvSpPr/>
          <p:nvPr/>
        </p:nvSpPr>
        <p:spPr>
          <a:xfrm>
            <a:off x="5364088" y="1340768"/>
            <a:ext cx="3384376" cy="792088"/>
          </a:xfrm>
          <a:prstGeom prst="roundRect">
            <a:avLst/>
          </a:prstGeom>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latin typeface="Times New Roman" pitchFamily="18" charset="0"/>
                <a:cs typeface="Times New Roman" pitchFamily="18" charset="0"/>
              </a:rPr>
              <a:t>В УЧЕБНОМ ЦЕНТРЕ С ЛИЦЕНЗИЕЙ</a:t>
            </a:r>
            <a:endParaRPr lang="ru-RU" sz="2000" dirty="0"/>
          </a:p>
        </p:txBody>
      </p:sp>
      <p:sp>
        <p:nvSpPr>
          <p:cNvPr id="16" name="Скругленный прямоугольник 15"/>
          <p:cNvSpPr/>
          <p:nvPr/>
        </p:nvSpPr>
        <p:spPr>
          <a:xfrm>
            <a:off x="539552" y="2276872"/>
            <a:ext cx="3816424" cy="792088"/>
          </a:xfrm>
          <a:prstGeom prst="roundRect">
            <a:avLst/>
          </a:prstGeom>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latin typeface="Times New Roman" pitchFamily="18" charset="0"/>
                <a:cs typeface="Times New Roman" pitchFamily="18" charset="0"/>
              </a:rPr>
              <a:t>Другие ОТВЕТСТВЕННЫЕ ЛИЦА и РАБОТНИКИ  3 ГРУППЫ</a:t>
            </a:r>
          </a:p>
        </p:txBody>
      </p:sp>
      <p:sp>
        <p:nvSpPr>
          <p:cNvPr id="17" name="Стрелка вправо 16"/>
          <p:cNvSpPr/>
          <p:nvPr/>
        </p:nvSpPr>
        <p:spPr>
          <a:xfrm>
            <a:off x="4572000" y="2276872"/>
            <a:ext cx="720080" cy="4104456"/>
          </a:xfrm>
          <a:prstGeom prs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Скругленный прямоугольник 17"/>
          <p:cNvSpPr/>
          <p:nvPr/>
        </p:nvSpPr>
        <p:spPr>
          <a:xfrm>
            <a:off x="5436096" y="2428868"/>
            <a:ext cx="3384376" cy="4071966"/>
          </a:xfrm>
          <a:prstGeom prst="roundRect">
            <a:avLst/>
          </a:prstGeom>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latin typeface="Times New Roman" pitchFamily="18" charset="0"/>
                <a:cs typeface="Times New Roman" pitchFamily="18" charset="0"/>
              </a:rPr>
              <a:t>В УЧЕБНОМ ЦЕНТРЕ </a:t>
            </a:r>
            <a:r>
              <a:rPr lang="ru-RU" sz="2000" b="1" u="sng" dirty="0" smtClean="0">
                <a:latin typeface="Times New Roman" pitchFamily="18" charset="0"/>
                <a:cs typeface="Times New Roman" pitchFamily="18" charset="0"/>
              </a:rPr>
              <a:t>или У РАБОТОДАТЕЛЯ </a:t>
            </a:r>
            <a:endParaRPr lang="ru-RU" sz="2000" dirty="0" smtClean="0">
              <a:latin typeface="Times New Roman" pitchFamily="18" charset="0"/>
              <a:cs typeface="Times New Roman" pitchFamily="18" charset="0"/>
            </a:endParaRPr>
          </a:p>
          <a:p>
            <a:pPr algn="ctr"/>
            <a:r>
              <a:rPr lang="ru-RU" dirty="0" smtClean="0">
                <a:latin typeface="Times New Roman" pitchFamily="18" charset="0"/>
                <a:cs typeface="Times New Roman" pitchFamily="18" charset="0"/>
              </a:rPr>
              <a:t>(</a:t>
            </a:r>
            <a:r>
              <a:rPr lang="ru-RU" sz="2000" dirty="0" smtClean="0">
                <a:latin typeface="Times New Roman" pitchFamily="18" charset="0"/>
                <a:cs typeface="Times New Roman" pitchFamily="18" charset="0"/>
              </a:rPr>
              <a:t>Разрабатывается </a:t>
            </a:r>
            <a:r>
              <a:rPr lang="ru-RU" sz="2000" u="sng" dirty="0" smtClean="0">
                <a:latin typeface="Times New Roman" pitchFamily="18" charset="0"/>
                <a:cs typeface="Times New Roman" pitchFamily="18" charset="0"/>
              </a:rPr>
              <a:t>Положение </a:t>
            </a:r>
            <a:r>
              <a:rPr lang="ru-RU" sz="2000" dirty="0" smtClean="0">
                <a:latin typeface="Times New Roman" pitchFamily="18" charset="0"/>
                <a:cs typeface="Times New Roman" pitchFamily="18" charset="0"/>
              </a:rPr>
              <a:t>о порядке обучения, разрабатываются и утверждаются  </a:t>
            </a:r>
            <a:r>
              <a:rPr lang="ru-RU" sz="2000" u="sng" dirty="0" smtClean="0">
                <a:latin typeface="Times New Roman" pitchFamily="18" charset="0"/>
                <a:cs typeface="Times New Roman" pitchFamily="18" charset="0"/>
              </a:rPr>
              <a:t>учебные программы, создается аттестационная комиссия,  оформляются  протоколы и экзаменационные материалы </a:t>
            </a:r>
            <a:r>
              <a:rPr lang="ru-RU" dirty="0" err="1" smtClean="0">
                <a:latin typeface="Times New Roman" pitchFamily="18" charset="0"/>
                <a:cs typeface="Times New Roman" pitchFamily="18" charset="0"/>
              </a:rPr>
              <a:t>согл</a:t>
            </a:r>
            <a:r>
              <a:rPr lang="ru-RU" dirty="0" smtClean="0">
                <a:latin typeface="Times New Roman" pitchFamily="18" charset="0"/>
                <a:cs typeface="Times New Roman" pitchFamily="18" charset="0"/>
              </a:rPr>
              <a:t>. Пост 1/29)</a:t>
            </a:r>
            <a:endParaRPr lang="ru-RU" dirty="0"/>
          </a:p>
        </p:txBody>
      </p:sp>
      <p:sp>
        <p:nvSpPr>
          <p:cNvPr id="19" name="Скругленный прямоугольник 18"/>
          <p:cNvSpPr/>
          <p:nvPr/>
        </p:nvSpPr>
        <p:spPr>
          <a:xfrm>
            <a:off x="827584" y="3212976"/>
            <a:ext cx="3528392" cy="792088"/>
          </a:xfrm>
          <a:prstGeom prst="roundRect">
            <a:avLst/>
          </a:prstGeom>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latin typeface="Times New Roman" pitchFamily="18" charset="0"/>
                <a:cs typeface="Times New Roman" pitchFamily="18" charset="0"/>
              </a:rPr>
              <a:t>РАБОТНИКИ  2 ГРУППЫ</a:t>
            </a:r>
            <a:endParaRPr lang="ru-RU" dirty="0"/>
          </a:p>
        </p:txBody>
      </p:sp>
      <p:sp>
        <p:nvSpPr>
          <p:cNvPr id="20" name="Скругленный прямоугольник 19"/>
          <p:cNvSpPr/>
          <p:nvPr/>
        </p:nvSpPr>
        <p:spPr>
          <a:xfrm>
            <a:off x="827584" y="4221088"/>
            <a:ext cx="3528392" cy="792088"/>
          </a:xfrm>
          <a:prstGeom prst="roundRect">
            <a:avLst/>
          </a:prstGeom>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latin typeface="Times New Roman" pitchFamily="18" charset="0"/>
                <a:cs typeface="Times New Roman" pitchFamily="18" charset="0"/>
              </a:rPr>
              <a:t>РАБОТНИКИ  1 ГРУППЫ</a:t>
            </a: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0-#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1+#ppt_w/2"/>
                                          </p:val>
                                        </p:tav>
                                        <p:tav tm="100000">
                                          <p:val>
                                            <p:strVal val="#ppt_x"/>
                                          </p:val>
                                        </p:tav>
                                      </p:tavLst>
                                    </p:anim>
                                    <p:anim calcmode="lin" valueType="num">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0-#ppt_w/2"/>
                                          </p:val>
                                        </p:tav>
                                        <p:tav tm="100000">
                                          <p:val>
                                            <p:strVal val="#ppt_x"/>
                                          </p:val>
                                        </p:tav>
                                      </p:tavLst>
                                    </p:anim>
                                    <p:anim calcmode="lin" valueType="num">
                                      <p:cBhvr additive="base">
                                        <p:cTn id="2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0-#ppt_w/2"/>
                                          </p:val>
                                        </p:tav>
                                        <p:tav tm="100000">
                                          <p:val>
                                            <p:strVal val="#ppt_x"/>
                                          </p:val>
                                        </p:tav>
                                      </p:tavLst>
                                    </p:anim>
                                    <p:anim calcmode="lin" valueType="num">
                                      <p:cBhvr additive="base">
                                        <p:cTn id="32"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0-#ppt_w/2"/>
                                          </p:val>
                                        </p:tav>
                                        <p:tav tm="100000">
                                          <p:val>
                                            <p:strVal val="#ppt_x"/>
                                          </p:val>
                                        </p:tav>
                                      </p:tavLst>
                                    </p:anim>
                                    <p:anim calcmode="lin" valueType="num">
                                      <p:cBhvr additive="base">
                                        <p:cTn id="38"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0-#ppt_w/2"/>
                                          </p:val>
                                        </p:tav>
                                        <p:tav tm="100000">
                                          <p:val>
                                            <p:strVal val="#ppt_x"/>
                                          </p:val>
                                        </p:tav>
                                      </p:tavLst>
                                    </p:anim>
                                    <p:anim calcmode="lin" valueType="num">
                                      <p:cBhvr additive="base">
                                        <p:cTn id="4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500" fill="hold"/>
                                        <p:tgtEl>
                                          <p:spTgt spid="18"/>
                                        </p:tgtEl>
                                        <p:attrNameLst>
                                          <p:attrName>ppt_x</p:attrName>
                                        </p:attrNameLst>
                                      </p:cBhvr>
                                      <p:tavLst>
                                        <p:tav tm="0">
                                          <p:val>
                                            <p:strVal val="#ppt_x"/>
                                          </p:val>
                                        </p:tav>
                                        <p:tav tm="100000">
                                          <p:val>
                                            <p:strVal val="#ppt_x"/>
                                          </p:val>
                                        </p:tav>
                                      </p:tavLst>
                                    </p:anim>
                                    <p:anim calcmode="lin" valueType="num">
                                      <p:cBhvr additive="base">
                                        <p:cTn id="5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 presetClass="entr" presetSubtype="5"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blinds(vertical)">
                                      <p:cBhvr>
                                        <p:cTn id="5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1" grpId="0" animBg="1"/>
      <p:bldP spid="15" grpId="0" animBg="1"/>
      <p:bldP spid="16" grpId="0" animBg="1"/>
      <p:bldP spid="17" grpId="0" animBg="1"/>
      <p:bldP spid="18" grpId="0" animBg="1"/>
      <p:bldP spid="19" grpId="0" animBg="1"/>
      <p:bldP spid="2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кругленный прямоугольник 5"/>
          <p:cNvSpPr/>
          <p:nvPr/>
        </p:nvSpPr>
        <p:spPr>
          <a:xfrm>
            <a:off x="0" y="1714488"/>
            <a:ext cx="9144000" cy="142876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solidFill>
                  <a:srgbClr val="FFC000"/>
                </a:solidFill>
              </a:rPr>
              <a:t>Обеспечение безопасности</a:t>
            </a:r>
            <a:r>
              <a:rPr lang="ru-RU" sz="3200" dirty="0" smtClean="0">
                <a:solidFill>
                  <a:srgbClr val="FFC000"/>
                </a:solidFill>
              </a:rPr>
              <a:t> </a:t>
            </a:r>
            <a:endParaRPr lang="ru-RU" sz="3200" dirty="0" smtClean="0">
              <a:solidFill>
                <a:srgbClr val="FFC000"/>
              </a:solidFill>
            </a:endParaRPr>
          </a:p>
          <a:p>
            <a:pPr algn="ctr"/>
            <a:r>
              <a:rPr lang="ru-RU" sz="3200" b="1" dirty="0" smtClean="0">
                <a:solidFill>
                  <a:srgbClr val="FFC000"/>
                </a:solidFill>
              </a:rPr>
              <a:t>работ </a:t>
            </a:r>
            <a:r>
              <a:rPr lang="ru-RU" sz="3200" b="1" dirty="0" smtClean="0">
                <a:solidFill>
                  <a:srgbClr val="FFC000"/>
                </a:solidFill>
              </a:rPr>
              <a:t>на высоте</a:t>
            </a:r>
            <a:endParaRPr lang="ru-RU" sz="3200" b="1"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484784"/>
            <a:ext cx="8686800" cy="936104"/>
          </a:xfrm>
        </p:spPr>
        <p:txBody>
          <a:bodyPr>
            <a:noAutofit/>
          </a:bodyPr>
          <a:lstStyle/>
          <a:p>
            <a:pPr algn="ctr"/>
            <a:r>
              <a:rPr lang="ru-RU" sz="3200" dirty="0" smtClean="0"/>
              <a:t/>
            </a:r>
            <a:br>
              <a:rPr lang="ru-RU" sz="3200" dirty="0" smtClean="0"/>
            </a:br>
            <a:endParaRPr lang="ru-RU" sz="3200" dirty="0"/>
          </a:p>
        </p:txBody>
      </p:sp>
      <p:sp>
        <p:nvSpPr>
          <p:cNvPr id="3" name="Содержимое 2"/>
          <p:cNvSpPr>
            <a:spLocks noGrp="1"/>
          </p:cNvSpPr>
          <p:nvPr>
            <p:ph idx="1"/>
          </p:nvPr>
        </p:nvSpPr>
        <p:spPr>
          <a:xfrm>
            <a:off x="0" y="1196752"/>
            <a:ext cx="8964488" cy="5661248"/>
          </a:xfrm>
        </p:spPr>
        <p:txBody>
          <a:bodyPr>
            <a:normAutofit/>
          </a:bodyPr>
          <a:lstStyle/>
          <a:p>
            <a:pPr indent="274320" algn="just"/>
            <a:r>
              <a:rPr lang="ru-RU" sz="2800" dirty="0" smtClean="0">
                <a:latin typeface="Arial" pitchFamily="34" charset="0"/>
                <a:cs typeface="Arial" pitchFamily="34" charset="0"/>
              </a:rPr>
              <a:t>16. </a:t>
            </a:r>
            <a:r>
              <a:rPr lang="ru-RU" sz="2800" u="sng" dirty="0" smtClean="0">
                <a:latin typeface="Arial" pitchFamily="34" charset="0"/>
                <a:cs typeface="Arial" pitchFamily="34" charset="0"/>
              </a:rPr>
              <a:t>Работодатель</a:t>
            </a:r>
            <a:r>
              <a:rPr lang="ru-RU" sz="2800" dirty="0" smtClean="0">
                <a:latin typeface="Arial" pitchFamily="34" charset="0"/>
                <a:cs typeface="Arial" pitchFamily="34" charset="0"/>
              </a:rPr>
              <a:t> для обеспечения безопасности работников </a:t>
            </a:r>
            <a:r>
              <a:rPr lang="ru-RU" sz="2800" u="sng" dirty="0" smtClean="0">
                <a:latin typeface="Arial" pitchFamily="34" charset="0"/>
                <a:cs typeface="Arial" pitchFamily="34" charset="0"/>
              </a:rPr>
              <a:t>должен</a:t>
            </a:r>
            <a:r>
              <a:rPr lang="ru-RU" sz="2800" dirty="0" smtClean="0">
                <a:latin typeface="Arial" pitchFamily="34" charset="0"/>
                <a:cs typeface="Arial" pitchFamily="34" charset="0"/>
              </a:rPr>
              <a:t> </a:t>
            </a:r>
            <a:r>
              <a:rPr lang="ru-RU" sz="2800" b="1" dirty="0" smtClean="0">
                <a:latin typeface="Arial" pitchFamily="34" charset="0"/>
                <a:cs typeface="Arial" pitchFamily="34" charset="0"/>
              </a:rPr>
              <a:t>по возможности исключить работы на высоте</a:t>
            </a:r>
            <a:r>
              <a:rPr lang="ru-RU" sz="2800" dirty="0" smtClean="0">
                <a:latin typeface="Arial" pitchFamily="34" charset="0"/>
                <a:cs typeface="Arial" pitchFamily="34" charset="0"/>
              </a:rPr>
              <a:t>. </a:t>
            </a:r>
          </a:p>
          <a:p>
            <a:pPr indent="274320" algn="just"/>
            <a:r>
              <a:rPr lang="ru-RU" sz="2800" u="sng" dirty="0" smtClean="0">
                <a:latin typeface="Arial" pitchFamily="34" charset="0"/>
                <a:cs typeface="Arial" pitchFamily="34" charset="0"/>
              </a:rPr>
              <a:t>При невозможности</a:t>
            </a:r>
            <a:r>
              <a:rPr lang="ru-RU" sz="2800" dirty="0" smtClean="0">
                <a:latin typeface="Arial" pitchFamily="34" charset="0"/>
                <a:cs typeface="Arial" pitchFamily="34" charset="0"/>
              </a:rPr>
              <a:t> исключения работ на высоте работодатель </a:t>
            </a:r>
            <a:r>
              <a:rPr lang="ru-RU" sz="2800" b="1" u="sng" dirty="0" smtClean="0">
                <a:latin typeface="Arial" pitchFamily="34" charset="0"/>
                <a:cs typeface="Arial" pitchFamily="34" charset="0"/>
              </a:rPr>
              <a:t>должен обеспечить</a:t>
            </a:r>
            <a:r>
              <a:rPr lang="ru-RU" sz="2800" dirty="0" smtClean="0">
                <a:latin typeface="Arial" pitchFamily="34" charset="0"/>
                <a:cs typeface="Arial" pitchFamily="34" charset="0"/>
              </a:rPr>
              <a:t> </a:t>
            </a:r>
            <a:r>
              <a:rPr lang="ru-RU" sz="2800" u="sng" dirty="0" smtClean="0">
                <a:latin typeface="Arial" pitchFamily="34" charset="0"/>
                <a:cs typeface="Arial" pitchFamily="34" charset="0"/>
              </a:rPr>
              <a:t>использование </a:t>
            </a:r>
            <a:r>
              <a:rPr lang="ru-RU" sz="2800" b="1" u="sng" dirty="0" smtClean="0">
                <a:latin typeface="Arial" pitchFamily="34" charset="0"/>
                <a:cs typeface="Arial" pitchFamily="34" charset="0"/>
              </a:rPr>
              <a:t>инвентарных лесов, подмостей, устройств и средств </a:t>
            </a:r>
            <a:r>
              <a:rPr lang="ru-RU" sz="2800" b="1" u="sng" dirty="0" err="1" smtClean="0">
                <a:latin typeface="Arial" pitchFamily="34" charset="0"/>
                <a:cs typeface="Arial" pitchFamily="34" charset="0"/>
              </a:rPr>
              <a:t>подмащивания</a:t>
            </a:r>
            <a:r>
              <a:rPr lang="ru-RU" sz="2800" b="1" u="sng" dirty="0" smtClean="0">
                <a:latin typeface="Arial" pitchFamily="34" charset="0"/>
                <a:cs typeface="Arial" pitchFamily="34" charset="0"/>
              </a:rPr>
              <a:t>, применение подъемников (вышек), строительных фасадных подъемников, подвесных лесов, люлек, машин или механизмов, а также средств коллективной и индивидуальной защиты</a:t>
            </a:r>
            <a:r>
              <a:rPr lang="ru-RU" sz="2800" dirty="0" smtClean="0">
                <a:latin typeface="Arial" pitchFamily="34" charset="0"/>
                <a:cs typeface="Arial" pitchFamily="34" charset="0"/>
              </a:rPr>
              <a:t>.</a:t>
            </a:r>
          </a:p>
          <a:p>
            <a:endParaRPr lang="ru-RU" dirty="0"/>
          </a:p>
        </p:txBody>
      </p:sp>
      <p:sp>
        <p:nvSpPr>
          <p:cNvPr id="4" name="Скругленный прямоугольник 3"/>
          <p:cNvSpPr/>
          <p:nvPr/>
        </p:nvSpPr>
        <p:spPr>
          <a:xfrm>
            <a:off x="395536" y="0"/>
            <a:ext cx="8568952" cy="1052736"/>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solidFill>
                  <a:srgbClr val="FFC000"/>
                </a:solidFill>
              </a:rPr>
              <a:t>Обеспечение безопасности</a:t>
            </a:r>
            <a:r>
              <a:rPr lang="ru-RU" sz="2800" dirty="0" smtClean="0">
                <a:solidFill>
                  <a:srgbClr val="FFC000"/>
                </a:solidFill>
              </a:rPr>
              <a:t> работ на высоте</a:t>
            </a:r>
            <a:endParaRPr lang="ru-RU" sz="2800" dirty="0"/>
          </a:p>
        </p:txBody>
      </p:sp>
      <p:sp>
        <p:nvSpPr>
          <p:cNvPr id="5" name="Скругленный прямоугольник 4"/>
          <p:cNvSpPr/>
          <p:nvPr/>
        </p:nvSpPr>
        <p:spPr>
          <a:xfrm>
            <a:off x="5796136" y="2204864"/>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836712"/>
            <a:ext cx="9144000" cy="6021288"/>
          </a:xfrm>
        </p:spPr>
        <p:txBody>
          <a:bodyPr>
            <a:normAutofit fontScale="85000" lnSpcReduction="20000"/>
          </a:bodyPr>
          <a:lstStyle/>
          <a:p>
            <a:r>
              <a:rPr lang="ru-RU" dirty="0" smtClean="0"/>
              <a:t>17. Работодатель </a:t>
            </a:r>
            <a:r>
              <a:rPr lang="ru-RU" b="1" dirty="0" smtClean="0"/>
              <a:t>до начала выполнения работ на высоте </a:t>
            </a:r>
            <a:r>
              <a:rPr lang="ru-RU" u="sng" dirty="0" smtClean="0"/>
              <a:t>должен организовать проведение </a:t>
            </a:r>
            <a:r>
              <a:rPr lang="ru-RU" b="1" u="sng" dirty="0" smtClean="0"/>
              <a:t>технико-технологических и организационных мероприятий:</a:t>
            </a:r>
            <a:endParaRPr lang="ru-RU" dirty="0" smtClean="0"/>
          </a:p>
          <a:p>
            <a:r>
              <a:rPr lang="ru-RU" b="1" dirty="0" smtClean="0"/>
              <a:t>а) </a:t>
            </a:r>
            <a:r>
              <a:rPr lang="ru-RU" b="1" u="sng" dirty="0" smtClean="0"/>
              <a:t>технико-технологические мероприятия</a:t>
            </a:r>
            <a:r>
              <a:rPr lang="ru-RU" dirty="0" smtClean="0"/>
              <a:t>, включающие в себя </a:t>
            </a:r>
            <a:r>
              <a:rPr lang="ru-RU" b="1" dirty="0" smtClean="0"/>
              <a:t>разработку и выполнение </a:t>
            </a:r>
            <a:r>
              <a:rPr lang="ru-RU" b="1" u="sng" dirty="0" smtClean="0"/>
              <a:t>плана производства работ на высоте</a:t>
            </a:r>
            <a:r>
              <a:rPr lang="ru-RU" dirty="0" smtClean="0"/>
              <a:t> (далее - ППР на высоте), выполняемых на </a:t>
            </a:r>
            <a:r>
              <a:rPr lang="ru-RU" u="sng" dirty="0" smtClean="0"/>
              <a:t>рабочих местах </a:t>
            </a:r>
            <a:r>
              <a:rPr lang="ru-RU" b="1" u="sng" dirty="0" smtClean="0"/>
              <a:t>с меняющимися по высоте</a:t>
            </a:r>
            <a:r>
              <a:rPr lang="ru-RU" dirty="0" smtClean="0"/>
              <a:t> </a:t>
            </a:r>
            <a:r>
              <a:rPr lang="ru-RU" b="1" u="sng" dirty="0" smtClean="0"/>
              <a:t>рабочими зонами</a:t>
            </a:r>
            <a:r>
              <a:rPr lang="ru-RU" b="1" dirty="0" smtClean="0"/>
              <a:t> </a:t>
            </a:r>
            <a:r>
              <a:rPr lang="ru-RU" dirty="0" smtClean="0"/>
              <a:t>(далее - </a:t>
            </a:r>
            <a:r>
              <a:rPr lang="ru-RU" b="1" dirty="0" smtClean="0"/>
              <a:t>нестационарные рабочие места</a:t>
            </a:r>
            <a:r>
              <a:rPr lang="ru-RU" dirty="0" smtClean="0"/>
              <a:t>) или </a:t>
            </a:r>
            <a:r>
              <a:rPr lang="ru-RU" u="sng" dirty="0" smtClean="0"/>
              <a:t>разработку и утверждение </a:t>
            </a:r>
            <a:r>
              <a:rPr lang="ru-RU" b="1" u="sng" dirty="0" smtClean="0"/>
              <a:t>технологических карт на производство работ</a:t>
            </a:r>
            <a:r>
              <a:rPr lang="ru-RU" u="sng" dirty="0" smtClean="0"/>
              <a:t>;</a:t>
            </a:r>
            <a:r>
              <a:rPr lang="ru-RU" dirty="0" smtClean="0"/>
              <a:t> </a:t>
            </a:r>
            <a:r>
              <a:rPr lang="ru-RU" b="1" u="sng" dirty="0" smtClean="0"/>
              <a:t>ограждение</a:t>
            </a:r>
            <a:r>
              <a:rPr lang="ru-RU" u="sng" dirty="0" smtClean="0"/>
              <a:t> места производства работ, вывешивание предупреждающих и предписывающих </a:t>
            </a:r>
            <a:r>
              <a:rPr lang="ru-RU" b="1" u="sng" dirty="0" smtClean="0"/>
              <a:t>плакатов</a:t>
            </a:r>
            <a:r>
              <a:rPr lang="ru-RU" b="1" dirty="0" smtClean="0"/>
              <a:t> (знаков</a:t>
            </a:r>
            <a:r>
              <a:rPr lang="ru-RU" dirty="0" smtClean="0"/>
              <a:t>), </a:t>
            </a:r>
            <a:r>
              <a:rPr lang="ru-RU" u="sng" dirty="0" smtClean="0"/>
              <a:t>использование </a:t>
            </a:r>
            <a:r>
              <a:rPr lang="ru-RU" b="1" u="sng" dirty="0" smtClean="0"/>
              <a:t>средств коллективной и индивидуальной защиты</a:t>
            </a:r>
            <a:r>
              <a:rPr lang="ru-RU" u="sng" dirty="0" smtClean="0"/>
              <a:t>;</a:t>
            </a:r>
            <a:endParaRPr lang="ru-RU" dirty="0" smtClean="0"/>
          </a:p>
          <a:p>
            <a:r>
              <a:rPr lang="ru-RU" b="1" dirty="0" smtClean="0"/>
              <a:t>б) </a:t>
            </a:r>
            <a:r>
              <a:rPr lang="ru-RU" b="1" u="sng" dirty="0" smtClean="0"/>
              <a:t>организационные</a:t>
            </a:r>
            <a:r>
              <a:rPr lang="ru-RU" b="1" dirty="0" smtClean="0"/>
              <a:t> мероприятия</a:t>
            </a:r>
            <a:r>
              <a:rPr lang="ru-RU" dirty="0" smtClean="0"/>
              <a:t>, включающие в себя</a:t>
            </a:r>
            <a:r>
              <a:rPr lang="ru-RU" u="sng" dirty="0" smtClean="0"/>
              <a:t> </a:t>
            </a:r>
            <a:r>
              <a:rPr lang="ru-RU" b="1" dirty="0" smtClean="0"/>
              <a:t>назначение лиц, ответственных </a:t>
            </a:r>
          </a:p>
          <a:p>
            <a:pPr>
              <a:buNone/>
            </a:pPr>
            <a:r>
              <a:rPr lang="ru-RU" dirty="0" smtClean="0"/>
              <a:t>за </a:t>
            </a:r>
            <a:r>
              <a:rPr lang="ru-RU" b="1" dirty="0" smtClean="0"/>
              <a:t>организацию и безопасное проведение работ</a:t>
            </a:r>
            <a:r>
              <a:rPr lang="ru-RU" dirty="0" smtClean="0"/>
              <a:t> на высоте, </a:t>
            </a:r>
          </a:p>
          <a:p>
            <a:pPr>
              <a:buNone/>
            </a:pPr>
            <a:r>
              <a:rPr lang="ru-RU" dirty="0" smtClean="0"/>
              <a:t>за </a:t>
            </a:r>
            <a:r>
              <a:rPr lang="ru-RU" b="1" dirty="0" smtClean="0"/>
              <a:t>выдачу наряда-допуска</a:t>
            </a:r>
            <a:r>
              <a:rPr lang="ru-RU" dirty="0" smtClean="0"/>
              <a:t>, </a:t>
            </a:r>
          </a:p>
          <a:p>
            <a:pPr>
              <a:buNone/>
            </a:pPr>
            <a:r>
              <a:rPr lang="ru-RU" dirty="0" smtClean="0"/>
              <a:t>за составление </a:t>
            </a:r>
            <a:r>
              <a:rPr lang="ru-RU" b="1" dirty="0" smtClean="0"/>
              <a:t>плана мероприятий по эвакуации и спасению работников </a:t>
            </a:r>
            <a:r>
              <a:rPr lang="ru-RU" dirty="0" smtClean="0"/>
              <a:t>при возникновении аварийной ситуации и при проведении </a:t>
            </a:r>
            <a:r>
              <a:rPr lang="ru-RU" b="1" dirty="0" smtClean="0"/>
              <a:t>спасательных работ</a:t>
            </a:r>
            <a:r>
              <a:rPr lang="ru-RU" dirty="0" smtClean="0"/>
              <a:t>, </a:t>
            </a:r>
          </a:p>
          <a:p>
            <a:pPr>
              <a:buNone/>
            </a:pPr>
            <a:r>
              <a:rPr lang="ru-RU" dirty="0" smtClean="0"/>
              <a:t>а также проводящих </a:t>
            </a:r>
            <a:r>
              <a:rPr lang="ru-RU" b="1" dirty="0" smtClean="0"/>
              <a:t>обслуживание и периодический осмотр СИЗ</a:t>
            </a:r>
            <a:r>
              <a:rPr lang="ru-RU" sz="2400" dirty="0" smtClean="0"/>
              <a:t>.</a:t>
            </a:r>
          </a:p>
          <a:p>
            <a:endParaRPr lang="ru-RU" sz="2400" dirty="0"/>
          </a:p>
        </p:txBody>
      </p:sp>
      <p:sp>
        <p:nvSpPr>
          <p:cNvPr id="5" name="Скругленный прямоугольник 4"/>
          <p:cNvSpPr/>
          <p:nvPr/>
        </p:nvSpPr>
        <p:spPr>
          <a:xfrm>
            <a:off x="0" y="0"/>
            <a:ext cx="9144000" cy="764704"/>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solidFill>
                  <a:srgbClr val="FFFF00"/>
                </a:solidFill>
              </a:rPr>
              <a:t>Обеспечение безопасности работ на высоте</a:t>
            </a:r>
            <a:endParaRPr lang="ru-RU" sz="2800" dirty="0">
              <a:solidFill>
                <a:srgbClr val="FFFF00"/>
              </a:solidFill>
            </a:endParaRPr>
          </a:p>
        </p:txBody>
      </p:sp>
      <p:sp>
        <p:nvSpPr>
          <p:cNvPr id="4" name="Скругленный прямоугольник 3"/>
          <p:cNvSpPr/>
          <p:nvPr/>
        </p:nvSpPr>
        <p:spPr>
          <a:xfrm>
            <a:off x="7884368" y="1196752"/>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79512" y="692696"/>
            <a:ext cx="8784976" cy="5631904"/>
          </a:xfrm>
        </p:spPr>
        <p:txBody>
          <a:bodyPr>
            <a:normAutofit fontScale="92500"/>
          </a:bodyPr>
          <a:lstStyle/>
          <a:p>
            <a:r>
              <a:rPr lang="ru-RU" sz="2000" b="1" dirty="0" smtClean="0">
                <a:solidFill>
                  <a:schemeClr val="bg1"/>
                </a:solidFill>
                <a:latin typeface="Times New Roman" pitchFamily="18" charset="0"/>
                <a:cs typeface="Times New Roman" pitchFamily="18" charset="0"/>
              </a:rPr>
              <a:t> </a:t>
            </a:r>
            <a:r>
              <a:rPr lang="ru-RU" sz="2400" b="1" dirty="0" smtClean="0">
                <a:solidFill>
                  <a:schemeClr val="bg1"/>
                </a:solidFill>
              </a:rPr>
              <a:t>ТЕХНИКО-ТЕХНОЛОГИЧЕСКИЕ МЕРОПРИЯТИЯ (п.17а):</a:t>
            </a:r>
            <a:endParaRPr lang="ru-RU" sz="2400" b="1" dirty="0" smtClean="0">
              <a:solidFill>
                <a:schemeClr val="bg1"/>
              </a:solidFill>
              <a:latin typeface="Times New Roman" pitchFamily="18" charset="0"/>
              <a:cs typeface="Times New Roman" pitchFamily="18" charset="0"/>
            </a:endParaRPr>
          </a:p>
          <a:p>
            <a:r>
              <a:rPr lang="ru-RU" b="1" dirty="0" smtClean="0">
                <a:latin typeface="Arial" pitchFamily="34" charset="0"/>
                <a:cs typeface="Arial" pitchFamily="34" charset="0"/>
              </a:rPr>
              <a:t>разработка и выполнение </a:t>
            </a:r>
            <a:r>
              <a:rPr lang="ru-RU" b="1" u="sng" dirty="0" smtClean="0">
                <a:latin typeface="Arial" pitchFamily="34" charset="0"/>
                <a:cs typeface="Arial" pitchFamily="34" charset="0"/>
              </a:rPr>
              <a:t>плана производства работ на высоте</a:t>
            </a:r>
            <a:r>
              <a:rPr lang="ru-RU" dirty="0" smtClean="0">
                <a:latin typeface="Arial" pitchFamily="34" charset="0"/>
                <a:cs typeface="Arial" pitchFamily="34" charset="0"/>
              </a:rPr>
              <a:t> (далее - ППР на высоте), выполняемых на </a:t>
            </a:r>
            <a:r>
              <a:rPr lang="ru-RU" u="sng" dirty="0" smtClean="0">
                <a:latin typeface="Arial" pitchFamily="34" charset="0"/>
                <a:cs typeface="Arial" pitchFamily="34" charset="0"/>
              </a:rPr>
              <a:t>рабочих местах с меняющимися по высоте рабочими зонами</a:t>
            </a:r>
            <a:r>
              <a:rPr lang="ru-RU" dirty="0" smtClean="0">
                <a:latin typeface="Arial" pitchFamily="34" charset="0"/>
                <a:cs typeface="Arial" pitchFamily="34" charset="0"/>
              </a:rPr>
              <a:t> (далее - </a:t>
            </a:r>
            <a:r>
              <a:rPr lang="ru-RU" b="1" dirty="0" smtClean="0">
                <a:latin typeface="Arial" pitchFamily="34" charset="0"/>
                <a:cs typeface="Arial" pitchFamily="34" charset="0"/>
              </a:rPr>
              <a:t>нестационарные рабочие места</a:t>
            </a:r>
            <a:r>
              <a:rPr lang="ru-RU" dirty="0" smtClean="0">
                <a:latin typeface="Arial" pitchFamily="34" charset="0"/>
                <a:cs typeface="Arial" pitchFamily="34" charset="0"/>
              </a:rPr>
              <a:t>); </a:t>
            </a:r>
          </a:p>
          <a:p>
            <a:pPr>
              <a:buNone/>
            </a:pPr>
            <a:r>
              <a:rPr lang="ru-RU" sz="2000" b="1" u="sng" dirty="0" smtClean="0">
                <a:latin typeface="Arial" pitchFamily="34" charset="0"/>
                <a:ea typeface="Calibri" pitchFamily="34" charset="0"/>
                <a:cs typeface="Arial" pitchFamily="34" charset="0"/>
              </a:rPr>
              <a:t>Содержание плана производства работ на высоте – см. </a:t>
            </a:r>
            <a:r>
              <a:rPr lang="ru-RU" sz="1800" b="1" u="sng" dirty="0" smtClean="0">
                <a:latin typeface="Arial" pitchFamily="34" charset="0"/>
                <a:ea typeface="Calibri" pitchFamily="34" charset="0"/>
                <a:cs typeface="Arial" pitchFamily="34" charset="0"/>
              </a:rPr>
              <a:t>Приложение 6.</a:t>
            </a:r>
          </a:p>
          <a:p>
            <a:r>
              <a:rPr lang="ru-RU" sz="1800" b="1" dirty="0" smtClean="0">
                <a:latin typeface="Arial" pitchFamily="34" charset="0"/>
                <a:ea typeface="Calibri" pitchFamily="34" charset="0"/>
                <a:cs typeface="Arial" pitchFamily="34" charset="0"/>
              </a:rPr>
              <a:t> </a:t>
            </a:r>
            <a:r>
              <a:rPr lang="ru-RU" dirty="0" smtClean="0">
                <a:latin typeface="Arial" pitchFamily="34" charset="0"/>
                <a:cs typeface="Arial" pitchFamily="34" charset="0"/>
              </a:rPr>
              <a:t>разработка и утверждение </a:t>
            </a:r>
            <a:r>
              <a:rPr lang="ru-RU" b="1" u="sng" dirty="0" smtClean="0">
                <a:latin typeface="Arial" pitchFamily="34" charset="0"/>
                <a:cs typeface="Arial" pitchFamily="34" charset="0"/>
              </a:rPr>
              <a:t>технологических карт </a:t>
            </a:r>
            <a:r>
              <a:rPr lang="ru-RU" u="sng" dirty="0" smtClean="0">
                <a:latin typeface="Arial" pitchFamily="34" charset="0"/>
                <a:cs typeface="Arial" pitchFamily="34" charset="0"/>
              </a:rPr>
              <a:t>на производство работ;</a:t>
            </a:r>
            <a:endParaRPr lang="ru-RU" dirty="0" smtClean="0">
              <a:latin typeface="Arial" pitchFamily="34" charset="0"/>
              <a:cs typeface="Arial" pitchFamily="34" charset="0"/>
            </a:endParaRPr>
          </a:p>
          <a:p>
            <a:r>
              <a:rPr lang="ru-RU" b="1" u="sng" dirty="0" smtClean="0">
                <a:latin typeface="Arial" pitchFamily="34" charset="0"/>
                <a:cs typeface="Arial" pitchFamily="34" charset="0"/>
              </a:rPr>
              <a:t>ограждение</a:t>
            </a:r>
            <a:r>
              <a:rPr lang="ru-RU" u="sng" dirty="0" smtClean="0">
                <a:latin typeface="Arial" pitchFamily="34" charset="0"/>
                <a:cs typeface="Arial" pitchFamily="34" charset="0"/>
              </a:rPr>
              <a:t> места производства работ, вывешивание предупреждающих и предписывающих </a:t>
            </a:r>
            <a:r>
              <a:rPr lang="ru-RU" b="1" u="sng" dirty="0" smtClean="0">
                <a:latin typeface="Arial" pitchFamily="34" charset="0"/>
                <a:cs typeface="Arial" pitchFamily="34" charset="0"/>
              </a:rPr>
              <a:t>плакатов</a:t>
            </a:r>
            <a:r>
              <a:rPr lang="ru-RU" b="1" dirty="0" smtClean="0">
                <a:latin typeface="Arial" pitchFamily="34" charset="0"/>
                <a:cs typeface="Arial" pitchFamily="34" charset="0"/>
              </a:rPr>
              <a:t> (знаков</a:t>
            </a:r>
            <a:r>
              <a:rPr lang="ru-RU" dirty="0" smtClean="0">
                <a:latin typeface="Arial" pitchFamily="34" charset="0"/>
                <a:cs typeface="Arial" pitchFamily="34" charset="0"/>
              </a:rPr>
              <a:t>); </a:t>
            </a:r>
          </a:p>
          <a:p>
            <a:r>
              <a:rPr lang="ru-RU" u="sng" dirty="0" smtClean="0">
                <a:latin typeface="Arial" pitchFamily="34" charset="0"/>
                <a:cs typeface="Arial" pitchFamily="34" charset="0"/>
              </a:rPr>
              <a:t>использование </a:t>
            </a:r>
            <a:r>
              <a:rPr lang="ru-RU" b="1" u="sng" dirty="0" smtClean="0">
                <a:latin typeface="Arial" pitchFamily="34" charset="0"/>
                <a:cs typeface="Arial" pitchFamily="34" charset="0"/>
              </a:rPr>
              <a:t>средств коллективной и индивидуальной защиты</a:t>
            </a:r>
            <a:r>
              <a:rPr lang="ru-RU" u="sng" dirty="0" smtClean="0">
                <a:latin typeface="Arial" pitchFamily="34" charset="0"/>
                <a:cs typeface="Arial" pitchFamily="34" charset="0"/>
              </a:rPr>
              <a:t>;</a:t>
            </a:r>
            <a:endParaRPr lang="ru-RU" dirty="0">
              <a:latin typeface="Arial" pitchFamily="34" charset="0"/>
              <a:cs typeface="Arial" pitchFamily="34" charset="0"/>
            </a:endParaRPr>
          </a:p>
        </p:txBody>
      </p:sp>
      <p:sp>
        <p:nvSpPr>
          <p:cNvPr id="107521" name="Rectangle 1"/>
          <p:cNvSpPr>
            <a:spLocks noGrp="1" noChangeArrowheads="1"/>
          </p:cNvSpPr>
          <p:nvPr>
            <p:ph type="title"/>
          </p:nvPr>
        </p:nvSpPr>
        <p:spPr bwMode="auto">
          <a:xfrm>
            <a:off x="539552" y="67921"/>
            <a:ext cx="8352928"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Aft>
                <a:spcPct val="0"/>
              </a:spcAft>
            </a:pPr>
            <a:r>
              <a:rPr lang="ru-RU" sz="1800" b="1" dirty="0" smtClean="0"/>
              <a:t/>
            </a:r>
            <a:br>
              <a:rPr lang="ru-RU" sz="1800" b="1" dirty="0" smtClean="0"/>
            </a:br>
            <a:endParaRPr kumimoji="0" lang="ru-RU" sz="1800" b="1" i="0" u="none" strike="noStrike" cap="none" normalizeH="0" baseline="0" dirty="0" smtClean="0">
              <a:ln>
                <a:noFill/>
              </a:ln>
              <a:solidFill>
                <a:schemeClr val="tx1"/>
              </a:solidFill>
              <a:effectLst/>
              <a:latin typeface="Arial" pitchFamily="34" charset="0"/>
              <a:cs typeface="Arial" pitchFamily="34" charset="0"/>
            </a:endParaRPr>
          </a:p>
        </p:txBody>
      </p:sp>
      <p:sp>
        <p:nvSpPr>
          <p:cNvPr id="4" name="Скругленный прямоугольник 3"/>
          <p:cNvSpPr/>
          <p:nvPr/>
        </p:nvSpPr>
        <p:spPr>
          <a:xfrm>
            <a:off x="359024" y="0"/>
            <a:ext cx="8784976" cy="6206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rgbClr val="FFFF00"/>
                </a:solidFill>
              </a:rPr>
              <a:t>Обеспечение безопасности работ на высоте</a:t>
            </a:r>
            <a:endParaRPr lang="ru-RU" sz="2400" dirty="0">
              <a:solidFill>
                <a:srgbClr val="FFFF00"/>
              </a:solidFill>
            </a:endParaRPr>
          </a:p>
        </p:txBody>
      </p:sp>
      <p:sp>
        <p:nvSpPr>
          <p:cNvPr id="5" name="Скругленный прямоугольник 4"/>
          <p:cNvSpPr/>
          <p:nvPr/>
        </p:nvSpPr>
        <p:spPr>
          <a:xfrm>
            <a:off x="7643802" y="2285992"/>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09" name="Rectangle 1"/>
          <p:cNvSpPr>
            <a:spLocks noChangeArrowheads="1"/>
          </p:cNvSpPr>
          <p:nvPr/>
        </p:nvSpPr>
        <p:spPr bwMode="auto">
          <a:xfrm>
            <a:off x="0" y="-79652"/>
            <a:ext cx="9144000" cy="70173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FFC000"/>
                </a:solidFill>
                <a:effectLst/>
                <a:latin typeface="Arial" pitchFamily="34" charset="0"/>
                <a:ea typeface="Calibri" pitchFamily="34" charset="0"/>
                <a:cs typeface="Calibri" pitchFamily="34" charset="0"/>
              </a:rPr>
              <a:t>СОДЕРЖАНИЕ ПЛАНА ПРОИЗВОДСТВА РАБОТ НА ВЫСОТЕ</a:t>
            </a:r>
            <a:endParaRPr kumimoji="0" lang="ru-RU" b="1" i="0" u="none" strike="noStrike" cap="none" normalizeH="0" baseline="0" dirty="0" smtClean="0">
              <a:ln>
                <a:noFill/>
              </a:ln>
              <a:solidFill>
                <a:srgbClr val="FFC000"/>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sng" strike="noStrike" cap="none" normalizeH="0" baseline="0" dirty="0" smtClean="0">
                <a:ln>
                  <a:noFill/>
                </a:ln>
                <a:solidFill>
                  <a:schemeClr val="tx1"/>
                </a:solidFill>
                <a:effectLst/>
                <a:latin typeface="Arial" pitchFamily="34" charset="0"/>
                <a:ea typeface="Calibri" pitchFamily="34" charset="0"/>
                <a:cs typeface="Calibri" pitchFamily="34" charset="0"/>
              </a:rPr>
              <a:t>1. В план производства работ на высоте (далее - ППР на высоте) определяются и указываются:</a:t>
            </a:r>
            <a:endParaRPr kumimoji="0" lang="ru-RU" b="1" i="0" u="sng"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а) первоочередное устройство постоянных ограждающих конструкций;</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б) временные ограждающие устройства;</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в) используемые средства </a:t>
            </a:r>
            <a:r>
              <a:rPr kumimoji="0" lang="ru-RU" b="1"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подмащивания</a:t>
            </a: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 в том числе лестницы, стремянки, настилы, туры, леса;</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г) используемые грузоподъемные механизмы, люльки подъемников (вышек);</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д</a:t>
            </a: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 системы обеспечения безопасности работ на высоте и входящая в них номенклатура устройств, приспособлений и средств индивидуальной и коллективной защиты работников от падения с высоты и потребность в них;</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е) номенклатура средств по защите работников от выявленных при оценке условий труда опасных и вредных условий труда - шума, вибрации, воздействия других опасных факторов, а также вредных веществ в воздухе рабочей зоны;</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ж) места и способы крепления систем обеспечения безопасности работ на высоте;</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з</a:t>
            </a: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 пути и средства подъема работников к рабочим местам или местам производства работ;</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и) средства освещения рабочих мест, проходов и проездов, а также средства сигнализации и связи;</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к) требования по организации рабочих мест с применением технических средств безопасности и первичных средств пожаротушения;</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л) требования по санитарно-бытовому обслуживанию работников.</a:t>
            </a:r>
            <a:endParaRPr kumimoji="0" lang="ru-RU" b="1"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09" name="Rectangle 1"/>
          <p:cNvSpPr>
            <a:spLocks noChangeArrowheads="1"/>
          </p:cNvSpPr>
          <p:nvPr/>
        </p:nvSpPr>
        <p:spPr bwMode="auto">
          <a:xfrm>
            <a:off x="0" y="-79653"/>
            <a:ext cx="9144000" cy="70173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rgbClr val="FFC000"/>
                </a:solidFill>
                <a:effectLst/>
                <a:latin typeface="Arial" pitchFamily="34" charset="0"/>
                <a:ea typeface="Calibri" pitchFamily="34" charset="0"/>
                <a:cs typeface="Calibri" pitchFamily="34" charset="0"/>
              </a:rPr>
              <a:t>СОДЕРЖАНИЕ ПЛАНА ПРОИЗВОДСТВА РАБОТ НА ВЫСОТЕ</a:t>
            </a:r>
            <a:endParaRPr kumimoji="0" lang="ru-RU" b="0" i="0" u="none" strike="noStrike" cap="none" normalizeH="0" baseline="0" dirty="0" smtClean="0">
              <a:ln>
                <a:noFill/>
              </a:ln>
              <a:solidFill>
                <a:srgbClr val="FFC000"/>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sng" strike="noStrike" cap="none" normalizeH="0" baseline="0" dirty="0" smtClean="0">
                <a:ln>
                  <a:noFill/>
                </a:ln>
                <a:solidFill>
                  <a:schemeClr val="tx1"/>
                </a:solidFill>
                <a:effectLst/>
                <a:latin typeface="Arial" pitchFamily="34" charset="0"/>
                <a:ea typeface="Calibri" pitchFamily="34" charset="0"/>
                <a:cs typeface="Calibri" pitchFamily="34" charset="0"/>
              </a:rPr>
              <a:t>2. В ППР на высоте отражаются требования по:</a:t>
            </a:r>
            <a:endParaRPr kumimoji="0" lang="ru-RU" b="0" i="0" u="sng"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а) обеспечению монтажной технологичности конструкций и оборудования;</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б) снижению объемов и трудоемкости работ, выполняемых в условиях производственной опасности;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в) безопасному размещению машин и механизмов;</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г) организации рабочих мест с применением технических средств безопасности.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3. В целях предупреждения опасности падения конструкций, изделий или материалов с высоты при перемещении их грузоподъемным краном или при потере устойчивости в процессе их монтажа или складирования в ППР на высоте указываются:</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а) средства контейнеризации и тара для перемещения штучных и сыпучих материалов, бетона и раствора с учетом характера перемещаемого груза и удобства подачи его к месту работ;</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б) способы </a:t>
            </a:r>
            <a:r>
              <a:rPr kumimoji="0" lang="ru-RU" b="0"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строповки</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обеспечивающие подачу элементов в положение, соответствующее или близкое к проектному;</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в) приспособления (пирамиды, кассеты) для устойчивого хранения элементов конструкций;</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г) порядок и способы складирования изделий, материалов, оборудования;</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д</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способы окончательного закрепления конструкций;</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е) способы временного закрепления разбираемых элементов при демонтаже конструкций зданий и сооружений;</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ж) способы удаления отходов и мусора;</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з</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защитные перекрытия (настилы) или козырьки при выполнении работ по одной вертикали.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09" name="Rectangle 1"/>
          <p:cNvSpPr>
            <a:spLocks noChangeArrowheads="1"/>
          </p:cNvSpPr>
          <p:nvPr/>
        </p:nvSpPr>
        <p:spPr bwMode="auto">
          <a:xfrm>
            <a:off x="0" y="0"/>
            <a:ext cx="9144000" cy="666065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FFC000"/>
                </a:solidFill>
                <a:effectLst/>
                <a:latin typeface="Arial" pitchFamily="34" charset="0"/>
                <a:ea typeface="Calibri" pitchFamily="34" charset="0"/>
                <a:cs typeface="Calibri" pitchFamily="34" charset="0"/>
              </a:rPr>
              <a:t>СОДЕРЖАНИЕ ПЛАНА ПРОИЗВОДСТВА РАБОТ НА ВЫСОТЕ</a:t>
            </a:r>
            <a:endParaRPr kumimoji="0" lang="ru-RU" b="1" i="0" u="none" strike="noStrike" cap="none" normalizeH="0" baseline="0" dirty="0" smtClean="0">
              <a:ln>
                <a:noFill/>
              </a:ln>
              <a:solidFill>
                <a:srgbClr val="FFC000"/>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4. </a:t>
            </a:r>
            <a:r>
              <a:rPr kumimoji="0" lang="ru-RU" b="1" i="0" u="sng" strike="noStrike" cap="none" normalizeH="0" baseline="0" dirty="0" smtClean="0">
                <a:ln>
                  <a:noFill/>
                </a:ln>
                <a:solidFill>
                  <a:schemeClr val="tx1"/>
                </a:solidFill>
                <a:effectLst/>
                <a:latin typeface="Arial" pitchFamily="34" charset="0"/>
                <a:ea typeface="Calibri" pitchFamily="34" charset="0"/>
                <a:cs typeface="Calibri" pitchFamily="34" charset="0"/>
              </a:rPr>
              <a:t>В ППР на высоте с применением машин (механизмов) предусматриваются:</a:t>
            </a:r>
            <a:endParaRPr kumimoji="0" lang="ru-RU" b="1" i="0" u="sng"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а) выбор типов, места установки и режима работы машин (механизмов);</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б) способы, средства защиты машиниста и работающих вблизи людей от действия вредных и опасных производственных факторов;</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в) величины ограничения пути движения или угла поворота машины;</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г) средства связи машиниста с работающими (звуковая сигнализация, радио- и телефонная связь);</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д</a:t>
            </a: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 особые условия установки машины в опасной зоне.</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sng" strike="noStrike" cap="none" normalizeH="0" baseline="0" dirty="0" smtClean="0">
                <a:ln>
                  <a:noFill/>
                </a:ln>
                <a:solidFill>
                  <a:schemeClr val="tx1"/>
                </a:solidFill>
                <a:effectLst/>
                <a:latin typeface="Arial" pitchFamily="34" charset="0"/>
                <a:ea typeface="Calibri" pitchFamily="34" charset="0"/>
                <a:cs typeface="Calibri" pitchFamily="34" charset="0"/>
              </a:rPr>
              <a:t>5. Для обеспечения защиты от поражения электрическим током в ППР на высоте включаются:</a:t>
            </a:r>
            <a:endParaRPr kumimoji="0" lang="ru-RU" b="1" i="0" u="sng"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а) указания по выбору трасс и определению напряжения временных силовых и осветительных электросетей, ограждению токоведущих частей и расположению вводно-распределительных систем и приборов;</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б) указания по заземлению металлических частей электрооборудования и исполнению заземляющих контуров;</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в) дополнительные защитные мероприятия при производстве работ с повышенной опасностью и особо опасных работ.</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6. В ППР на высоте предусматривают </a:t>
            </a:r>
            <a:r>
              <a:rPr kumimoji="0" lang="ru-RU" b="1" i="0" u="sng" strike="noStrike" cap="none" normalizeH="0" baseline="0" dirty="0" smtClean="0">
                <a:ln>
                  <a:noFill/>
                </a:ln>
                <a:solidFill>
                  <a:schemeClr val="tx1"/>
                </a:solidFill>
                <a:effectLst/>
                <a:latin typeface="Arial" pitchFamily="34" charset="0"/>
                <a:ea typeface="Calibri" pitchFamily="34" charset="0"/>
                <a:cs typeface="Calibri" pitchFamily="34" charset="0"/>
              </a:rPr>
              <a:t>дополнительные мероприятия, выполняемые при совмещенных работах, </a:t>
            </a: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при работах в условиях работающего производства, вблизи сооружений, коммуникаций, работающих установок.</a:t>
            </a:r>
            <a:endParaRPr kumimoji="0" lang="ru-RU" b="1"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251520" y="476672"/>
            <a:ext cx="8640960" cy="892552"/>
          </a:xfrm>
          <a:prstGeom prst="rect">
            <a:avLst/>
          </a:prstGeom>
        </p:spPr>
        <p:txBody>
          <a:bodyPr wrap="square">
            <a:spAutoFit/>
          </a:bodyPr>
          <a:lstStyle/>
          <a:p>
            <a:pPr algn="ctr"/>
            <a:r>
              <a:rPr lang="ru-RU" sz="3200" b="1" dirty="0" smtClean="0">
                <a:solidFill>
                  <a:schemeClr val="bg1"/>
                </a:solidFill>
                <a:latin typeface="Times New Roman" pitchFamily="18" charset="0"/>
                <a:cs typeface="Times New Roman" pitchFamily="18" charset="0"/>
              </a:rPr>
              <a:t>Организационные мероприятия:</a:t>
            </a:r>
          </a:p>
          <a:p>
            <a:pPr algn="ctr"/>
            <a:r>
              <a:rPr lang="ru-RU" sz="2000" b="1" dirty="0" smtClean="0">
                <a:solidFill>
                  <a:schemeClr val="bg1"/>
                </a:solidFill>
                <a:latin typeface="Times New Roman" pitchFamily="18" charset="0"/>
                <a:cs typeface="Times New Roman" pitchFamily="18" charset="0"/>
              </a:rPr>
              <a:t>НАЗНАЧЕНИЕ ОТВЕТСТВЕННЫХ ЛИЦ</a:t>
            </a:r>
            <a:endParaRPr lang="ru-RU" sz="2000" b="1" dirty="0">
              <a:solidFill>
                <a:schemeClr val="bg1"/>
              </a:solidFill>
              <a:latin typeface="Times New Roman" pitchFamily="18" charset="0"/>
              <a:cs typeface="Times New Roman" pitchFamily="18" charset="0"/>
            </a:endParaRPr>
          </a:p>
        </p:txBody>
      </p:sp>
      <p:sp>
        <p:nvSpPr>
          <p:cNvPr id="10" name="Равнобедренный треугольник 9"/>
          <p:cNvSpPr/>
          <p:nvPr/>
        </p:nvSpPr>
        <p:spPr>
          <a:xfrm>
            <a:off x="323528" y="1268760"/>
            <a:ext cx="8611472" cy="1368152"/>
          </a:xfrm>
          <a:prstGeom prst="triangle">
            <a:avLst>
              <a:gd name="adj" fmla="val 50644"/>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latin typeface="Times New Roman" pitchFamily="18" charset="0"/>
                <a:cs typeface="Times New Roman" pitchFamily="18" charset="0"/>
              </a:rPr>
              <a:t>Отв. за организацию и безопасное проведение работ на высоте </a:t>
            </a:r>
          </a:p>
          <a:p>
            <a:pPr algn="ctr"/>
            <a:r>
              <a:rPr lang="ru-RU" dirty="0" smtClean="0">
                <a:latin typeface="Times New Roman" pitchFamily="18" charset="0"/>
                <a:cs typeface="Times New Roman" pitchFamily="18" charset="0"/>
              </a:rPr>
              <a:t>(обязанности п.19)</a:t>
            </a:r>
            <a:endParaRPr lang="ru-RU" dirty="0"/>
          </a:p>
        </p:txBody>
      </p:sp>
      <p:sp>
        <p:nvSpPr>
          <p:cNvPr id="12" name="Скругленный прямоугольник 11"/>
          <p:cNvSpPr/>
          <p:nvPr/>
        </p:nvSpPr>
        <p:spPr>
          <a:xfrm>
            <a:off x="762601" y="2708920"/>
            <a:ext cx="7759788" cy="792088"/>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latin typeface="Times New Roman" pitchFamily="18" charset="0"/>
                <a:cs typeface="Times New Roman" pitchFamily="18" charset="0"/>
              </a:rPr>
              <a:t>Отв. за </a:t>
            </a:r>
            <a:r>
              <a:rPr lang="ru-RU" dirty="0" smtClean="0"/>
              <a:t>выдачу наряда-допуска  (п. 28)</a:t>
            </a:r>
            <a:endParaRPr lang="ru-RU" dirty="0"/>
          </a:p>
        </p:txBody>
      </p:sp>
      <p:sp>
        <p:nvSpPr>
          <p:cNvPr id="13" name="Скругленный прямоугольник 12"/>
          <p:cNvSpPr/>
          <p:nvPr/>
        </p:nvSpPr>
        <p:spPr>
          <a:xfrm>
            <a:off x="762601" y="3573016"/>
            <a:ext cx="7759788" cy="792088"/>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latin typeface="Times New Roman" pitchFamily="18" charset="0"/>
                <a:cs typeface="Times New Roman" pitchFamily="18" charset="0"/>
              </a:rPr>
              <a:t>Отв. за </a:t>
            </a:r>
            <a:r>
              <a:rPr lang="ru-RU" dirty="0" smtClean="0"/>
              <a:t>составление плана мероприятий при аварийной ситуации и при проведении спасательных работ</a:t>
            </a:r>
            <a:endParaRPr lang="ru-RU" dirty="0"/>
          </a:p>
        </p:txBody>
      </p:sp>
      <p:sp>
        <p:nvSpPr>
          <p:cNvPr id="14" name="Скругленный прямоугольник 13"/>
          <p:cNvSpPr/>
          <p:nvPr/>
        </p:nvSpPr>
        <p:spPr>
          <a:xfrm>
            <a:off x="762601" y="4437112"/>
            <a:ext cx="7759788" cy="792088"/>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latin typeface="Times New Roman" pitchFamily="18" charset="0"/>
                <a:cs typeface="Times New Roman" pitchFamily="18" charset="0"/>
              </a:rPr>
              <a:t>Отв. за </a:t>
            </a:r>
            <a:r>
              <a:rPr lang="ru-RU" dirty="0" smtClean="0"/>
              <a:t>проведение обслуживания и периодического осмотра СИЗ</a:t>
            </a:r>
            <a:endParaRPr lang="ru-RU" dirty="0"/>
          </a:p>
        </p:txBody>
      </p:sp>
      <p:sp>
        <p:nvSpPr>
          <p:cNvPr id="8" name="Скругленный прямоугольник 7"/>
          <p:cNvSpPr/>
          <p:nvPr/>
        </p:nvSpPr>
        <p:spPr>
          <a:xfrm>
            <a:off x="762601" y="5301208"/>
            <a:ext cx="7759788" cy="792088"/>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latin typeface="Times New Roman" pitchFamily="18" charset="0"/>
                <a:cs typeface="Times New Roman" pitchFamily="18" charset="0"/>
              </a:rPr>
              <a:t>Отв. за </a:t>
            </a:r>
            <a:r>
              <a:rPr lang="ru-RU" dirty="0" smtClean="0"/>
              <a:t> утверждение ППР (п.25)</a:t>
            </a:r>
            <a:endParaRPr lang="ru-RU" dirty="0"/>
          </a:p>
        </p:txBody>
      </p:sp>
      <p:sp>
        <p:nvSpPr>
          <p:cNvPr id="15" name="Скругленный прямоугольник 14"/>
          <p:cNvSpPr/>
          <p:nvPr/>
        </p:nvSpPr>
        <p:spPr>
          <a:xfrm>
            <a:off x="251520" y="0"/>
            <a:ext cx="8640960" cy="6206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solidFill>
                  <a:srgbClr val="FFFF00"/>
                </a:solidFill>
              </a:rPr>
              <a:t>Обеспечение безопасности работ на высоте</a:t>
            </a:r>
            <a:endParaRPr lang="ru-RU" sz="2800" dirty="0">
              <a:solidFill>
                <a:srgbClr val="FFFF00"/>
              </a:solidFill>
            </a:endParaRPr>
          </a:p>
        </p:txBody>
      </p:sp>
      <p:sp>
        <p:nvSpPr>
          <p:cNvPr id="11" name="Скругленный прямоугольник 10"/>
          <p:cNvSpPr/>
          <p:nvPr/>
        </p:nvSpPr>
        <p:spPr>
          <a:xfrm>
            <a:off x="7643802" y="1412776"/>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P spid="14" grpId="0" animBg="1"/>
      <p:bldP spid="8" grpId="0"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43372" y="0"/>
            <a:ext cx="4500594" cy="785794"/>
          </a:xfrm>
        </p:spPr>
        <p:txBody>
          <a:bodyPr>
            <a:noAutofit/>
          </a:bodyPr>
          <a:lstStyle/>
          <a:p>
            <a:pPr algn="r"/>
            <a:r>
              <a:rPr lang="ru-RU" sz="1600" b="1" u="sng" dirty="0" smtClean="0">
                <a:solidFill>
                  <a:srgbClr val="FFFF00"/>
                </a:solidFill>
                <a:latin typeface="Arial" pitchFamily="34" charset="0"/>
                <a:cs typeface="Arial" pitchFamily="34" charset="0"/>
              </a:rPr>
              <a:t>Должностное лицо, ответственное за организацию и безопасное проведение работ на высоте</a:t>
            </a:r>
            <a:endParaRPr lang="ru-RU" sz="1600" b="1" dirty="0">
              <a:solidFill>
                <a:srgbClr val="FFFF00"/>
              </a:solidFill>
            </a:endParaRPr>
          </a:p>
        </p:txBody>
      </p:sp>
      <p:sp>
        <p:nvSpPr>
          <p:cNvPr id="3" name="Содержимое 2"/>
          <p:cNvSpPr>
            <a:spLocks noGrp="1"/>
          </p:cNvSpPr>
          <p:nvPr>
            <p:ph idx="1"/>
          </p:nvPr>
        </p:nvSpPr>
        <p:spPr>
          <a:xfrm>
            <a:off x="0" y="692696"/>
            <a:ext cx="9144000" cy="6165304"/>
          </a:xfrm>
        </p:spPr>
        <p:txBody>
          <a:bodyPr>
            <a:normAutofit/>
          </a:bodyPr>
          <a:lstStyle/>
          <a:p>
            <a:r>
              <a:rPr lang="ru-RU" sz="1800" dirty="0" smtClean="0">
                <a:latin typeface="Arial" pitchFamily="34" charset="0"/>
                <a:cs typeface="Arial" pitchFamily="34" charset="0"/>
              </a:rPr>
              <a:t>19. </a:t>
            </a:r>
            <a:r>
              <a:rPr lang="ru-RU" sz="2000" b="1" u="sng" dirty="0" smtClean="0">
                <a:latin typeface="Arial" pitchFamily="34" charset="0"/>
                <a:cs typeface="Arial" pitchFamily="34" charset="0"/>
              </a:rPr>
              <a:t>Должностное лицо, ответственное за организацию</a:t>
            </a:r>
            <a:r>
              <a:rPr lang="ru-RU" sz="2000" u="sng" dirty="0" smtClean="0">
                <a:latin typeface="Arial" pitchFamily="34" charset="0"/>
                <a:cs typeface="Arial" pitchFamily="34" charset="0"/>
              </a:rPr>
              <a:t> и безопасное проведение работ на высоте, </a:t>
            </a:r>
            <a:r>
              <a:rPr lang="ru-RU" sz="2000" b="1" u="sng" dirty="0" smtClean="0">
                <a:latin typeface="Arial" pitchFamily="34" charset="0"/>
                <a:cs typeface="Arial" pitchFamily="34" charset="0"/>
              </a:rPr>
              <a:t>обязано</a:t>
            </a:r>
            <a:r>
              <a:rPr lang="ru-RU" sz="2000" dirty="0" smtClean="0">
                <a:latin typeface="Arial" pitchFamily="34" charset="0"/>
                <a:cs typeface="Arial" pitchFamily="34" charset="0"/>
              </a:rPr>
              <a:t>:</a:t>
            </a:r>
          </a:p>
          <a:p>
            <a:pPr>
              <a:buNone/>
            </a:pPr>
            <a:r>
              <a:rPr lang="ru-RU" sz="1800" dirty="0" smtClean="0">
                <a:latin typeface="Arial" pitchFamily="34" charset="0"/>
                <a:cs typeface="Arial" pitchFamily="34" charset="0"/>
              </a:rPr>
              <a:t>а) </a:t>
            </a:r>
            <a:r>
              <a:rPr lang="ru-RU" sz="1800" b="1" u="sng" dirty="0" smtClean="0">
                <a:latin typeface="Arial" pitchFamily="34" charset="0"/>
                <a:cs typeface="Arial" pitchFamily="34" charset="0"/>
              </a:rPr>
              <a:t>организовать</a:t>
            </a:r>
            <a:endParaRPr lang="ru-RU" sz="1800" u="sng" dirty="0" smtClean="0">
              <a:latin typeface="Arial" pitchFamily="34" charset="0"/>
              <a:cs typeface="Arial" pitchFamily="34" charset="0"/>
            </a:endParaRPr>
          </a:p>
          <a:p>
            <a:r>
              <a:rPr lang="ru-RU" sz="1800" b="1" u="sng" dirty="0" smtClean="0">
                <a:latin typeface="Arial" pitchFamily="34" charset="0"/>
                <a:cs typeface="Arial" pitchFamily="34" charset="0"/>
              </a:rPr>
              <a:t>разработку </a:t>
            </a:r>
            <a:r>
              <a:rPr lang="ru-RU" sz="1800" u="sng" dirty="0" smtClean="0">
                <a:latin typeface="Arial" pitchFamily="34" charset="0"/>
                <a:cs typeface="Arial" pitchFamily="34" charset="0"/>
              </a:rPr>
              <a:t>документации по охране труда</a:t>
            </a:r>
            <a:r>
              <a:rPr lang="ru-RU" sz="1800" dirty="0" smtClean="0">
                <a:latin typeface="Arial" pitchFamily="34" charset="0"/>
                <a:cs typeface="Arial" pitchFamily="34" charset="0"/>
              </a:rPr>
              <a:t> при работах на высоте; </a:t>
            </a:r>
          </a:p>
          <a:p>
            <a:r>
              <a:rPr lang="ru-RU" sz="1800" b="1" u="sng" dirty="0" smtClean="0">
                <a:latin typeface="Arial" pitchFamily="34" charset="0"/>
                <a:cs typeface="Arial" pitchFamily="34" charset="0"/>
              </a:rPr>
              <a:t>разработку </a:t>
            </a:r>
            <a:r>
              <a:rPr lang="ru-RU" sz="1800" u="sng" dirty="0" smtClean="0">
                <a:latin typeface="Arial" pitchFamily="34" charset="0"/>
                <a:cs typeface="Arial" pitchFamily="34" charset="0"/>
              </a:rPr>
              <a:t>плана мероприятий по эвакуации и спасению</a:t>
            </a:r>
            <a:r>
              <a:rPr lang="ru-RU" sz="1800" dirty="0" smtClean="0">
                <a:latin typeface="Arial" pitchFamily="34" charset="0"/>
                <a:cs typeface="Arial" pitchFamily="34" charset="0"/>
              </a:rPr>
              <a:t> работников при возникновении аварийной ситуации и при проведении спасательных работ; </a:t>
            </a:r>
          </a:p>
          <a:p>
            <a:r>
              <a:rPr lang="ru-RU" sz="1800" b="1" u="sng" dirty="0" smtClean="0">
                <a:latin typeface="Arial" pitchFamily="34" charset="0"/>
                <a:cs typeface="Arial" pitchFamily="34" charset="0"/>
              </a:rPr>
              <a:t>разработку и введение в действие</a:t>
            </a:r>
            <a:r>
              <a:rPr lang="ru-RU" sz="1800" u="sng" dirty="0" smtClean="0">
                <a:latin typeface="Arial" pitchFamily="34" charset="0"/>
                <a:cs typeface="Arial" pitchFamily="34" charset="0"/>
              </a:rPr>
              <a:t> технологических карт на производство работ на высоте для стационарных рабочих мест</a:t>
            </a:r>
            <a:r>
              <a:rPr lang="ru-RU" sz="1800" dirty="0" smtClean="0">
                <a:latin typeface="Arial" pitchFamily="34" charset="0"/>
                <a:cs typeface="Arial" pitchFamily="34" charset="0"/>
              </a:rPr>
              <a:t>; </a:t>
            </a:r>
          </a:p>
          <a:p>
            <a:r>
              <a:rPr lang="ru-RU" sz="1800" b="1" u="sng" dirty="0" smtClean="0">
                <a:latin typeface="Arial" pitchFamily="34" charset="0"/>
                <a:cs typeface="Arial" pitchFamily="34" charset="0"/>
              </a:rPr>
              <a:t>утверждение</a:t>
            </a:r>
            <a:r>
              <a:rPr lang="ru-RU" sz="1800" u="sng" dirty="0" smtClean="0">
                <a:latin typeface="Arial" pitchFamily="34" charset="0"/>
                <a:cs typeface="Arial" pitchFamily="34" charset="0"/>
              </a:rPr>
              <a:t> ППР на высоте для нестационарных рабочих мест; </a:t>
            </a:r>
          </a:p>
          <a:p>
            <a:r>
              <a:rPr lang="ru-RU" sz="1800" b="1" u="sng" dirty="0" smtClean="0">
                <a:latin typeface="Arial" pitchFamily="34" charset="0"/>
                <a:cs typeface="Arial" pitchFamily="34" charset="0"/>
              </a:rPr>
              <a:t>оформление</a:t>
            </a:r>
            <a:r>
              <a:rPr lang="ru-RU" sz="1800" u="sng" dirty="0" smtClean="0">
                <a:latin typeface="Arial" pitchFamily="34" charset="0"/>
                <a:cs typeface="Arial" pitchFamily="34" charset="0"/>
              </a:rPr>
              <a:t> нарядов-допусков;</a:t>
            </a:r>
            <a:endParaRPr lang="ru-RU" sz="1800" dirty="0" smtClean="0">
              <a:latin typeface="Arial" pitchFamily="34" charset="0"/>
              <a:cs typeface="Arial" pitchFamily="34" charset="0"/>
            </a:endParaRPr>
          </a:p>
          <a:p>
            <a:pPr>
              <a:buNone/>
            </a:pPr>
            <a:r>
              <a:rPr lang="ru-RU" sz="1800" dirty="0" smtClean="0">
                <a:latin typeface="Arial" pitchFamily="34" charset="0"/>
                <a:cs typeface="Arial" pitchFamily="34" charset="0"/>
              </a:rPr>
              <a:t>б) </a:t>
            </a:r>
            <a:r>
              <a:rPr lang="ru-RU" sz="1800" b="1" u="sng" dirty="0" smtClean="0">
                <a:latin typeface="Arial" pitchFamily="34" charset="0"/>
                <a:cs typeface="Arial" pitchFamily="34" charset="0"/>
              </a:rPr>
              <a:t>организовывать выдачу</a:t>
            </a:r>
            <a:r>
              <a:rPr lang="ru-RU" sz="1800" u="sng" dirty="0" smtClean="0">
                <a:latin typeface="Arial" pitchFamily="34" charset="0"/>
                <a:cs typeface="Arial" pitchFamily="34" charset="0"/>
              </a:rPr>
              <a:t> </a:t>
            </a:r>
            <a:r>
              <a:rPr lang="ru-RU" sz="1800" b="1" u="sng" dirty="0" smtClean="0">
                <a:latin typeface="Arial" pitchFamily="34" charset="0"/>
                <a:cs typeface="Arial" pitchFamily="34" charset="0"/>
              </a:rPr>
              <a:t>средств коллективной и индивидуальной защиты</a:t>
            </a:r>
            <a:r>
              <a:rPr lang="ru-RU" sz="1800" b="1" dirty="0" smtClean="0">
                <a:latin typeface="Arial" pitchFamily="34" charset="0"/>
                <a:cs typeface="Arial" pitchFamily="34" charset="0"/>
              </a:rPr>
              <a:t> </a:t>
            </a:r>
            <a:r>
              <a:rPr lang="ru-RU" sz="1800" u="sng" dirty="0" smtClean="0">
                <a:latin typeface="Arial" pitchFamily="34" charset="0"/>
                <a:cs typeface="Arial" pitchFamily="34" charset="0"/>
              </a:rPr>
              <a:t>в соответствии с указаниями эксплуатационной документации изготовителя</a:t>
            </a:r>
            <a:r>
              <a:rPr lang="ru-RU" sz="1800" dirty="0" smtClean="0">
                <a:latin typeface="Arial" pitchFamily="34" charset="0"/>
                <a:cs typeface="Arial" pitchFamily="34" charset="0"/>
              </a:rPr>
              <a:t>, а также </a:t>
            </a:r>
            <a:r>
              <a:rPr lang="ru-RU" sz="1800" b="1" u="sng" dirty="0" smtClean="0">
                <a:latin typeface="Arial" pitchFamily="34" charset="0"/>
                <a:cs typeface="Arial" pitchFamily="34" charset="0"/>
              </a:rPr>
              <a:t>обеспечить</a:t>
            </a:r>
            <a:r>
              <a:rPr lang="ru-RU" sz="1800" u="sng" dirty="0" smtClean="0">
                <a:latin typeface="Arial" pitchFamily="34" charset="0"/>
                <a:cs typeface="Arial" pitchFamily="34" charset="0"/>
              </a:rPr>
              <a:t> своевременность их обслуживания, периодическую проверку, браковку;</a:t>
            </a:r>
          </a:p>
          <a:p>
            <a:pPr>
              <a:buNone/>
            </a:pPr>
            <a:r>
              <a:rPr lang="ru-RU" sz="1800" dirty="0" smtClean="0">
                <a:latin typeface="Arial" pitchFamily="34" charset="0"/>
                <a:cs typeface="Arial" pitchFamily="34" charset="0"/>
              </a:rPr>
              <a:t>в) </a:t>
            </a:r>
            <a:r>
              <a:rPr lang="ru-RU" sz="1800" b="1" u="sng" dirty="0" smtClean="0">
                <a:latin typeface="Arial" pitchFamily="34" charset="0"/>
                <a:cs typeface="Arial" pitchFamily="34" charset="0"/>
              </a:rPr>
              <a:t>организовать обучение</a:t>
            </a:r>
            <a:r>
              <a:rPr lang="ru-RU" sz="1800" u="sng" dirty="0" smtClean="0">
                <a:latin typeface="Arial" pitchFamily="34" charset="0"/>
                <a:cs typeface="Arial" pitchFamily="34" charset="0"/>
              </a:rPr>
              <a:t> работников безопасным методам и приемам выполнения работ на высоте, </a:t>
            </a:r>
            <a:r>
              <a:rPr lang="ru-RU" sz="1800" b="1" u="sng" dirty="0" smtClean="0">
                <a:latin typeface="Arial" pitchFamily="34" charset="0"/>
                <a:cs typeface="Arial" pitchFamily="34" charset="0"/>
              </a:rPr>
              <a:t>проведение</a:t>
            </a:r>
            <a:r>
              <a:rPr lang="ru-RU" sz="1800" u="sng" dirty="0" smtClean="0">
                <a:latin typeface="Arial" pitchFamily="34" charset="0"/>
                <a:cs typeface="Arial" pitchFamily="34" charset="0"/>
              </a:rPr>
              <a:t> соответствующих </a:t>
            </a:r>
            <a:r>
              <a:rPr lang="ru-RU" sz="1800" b="1" u="sng" dirty="0" smtClean="0">
                <a:latin typeface="Arial" pitchFamily="34" charset="0"/>
                <a:cs typeface="Arial" pitchFamily="34" charset="0"/>
              </a:rPr>
              <a:t>инструктажей</a:t>
            </a:r>
            <a:r>
              <a:rPr lang="ru-RU" sz="1800" u="sng" dirty="0" smtClean="0">
                <a:latin typeface="Arial" pitchFamily="34" charset="0"/>
                <a:cs typeface="Arial" pitchFamily="34" charset="0"/>
              </a:rPr>
              <a:t> по охране труда;</a:t>
            </a:r>
            <a:endParaRPr lang="ru-RU" sz="1800" dirty="0" smtClean="0">
              <a:latin typeface="Arial" pitchFamily="34" charset="0"/>
              <a:cs typeface="Arial" pitchFamily="34" charset="0"/>
            </a:endParaRPr>
          </a:p>
          <a:p>
            <a:pPr>
              <a:buNone/>
            </a:pPr>
            <a:r>
              <a:rPr lang="ru-RU" sz="1800" dirty="0" smtClean="0">
                <a:latin typeface="Arial" pitchFamily="34" charset="0"/>
                <a:cs typeface="Arial" pitchFamily="34" charset="0"/>
              </a:rPr>
              <a:t>г) </a:t>
            </a:r>
            <a:r>
              <a:rPr lang="ru-RU" sz="1800" u="sng" dirty="0" smtClean="0">
                <a:latin typeface="Arial" pitchFamily="34" charset="0"/>
                <a:cs typeface="Arial" pitchFamily="34" charset="0"/>
              </a:rPr>
              <a:t>вести личные книжки учета работ</a:t>
            </a:r>
            <a:r>
              <a:rPr lang="ru-RU" sz="1800" dirty="0" smtClean="0">
                <a:latin typeface="Arial" pitchFamily="34" charset="0"/>
                <a:cs typeface="Arial" pitchFamily="34" charset="0"/>
              </a:rPr>
              <a:t> на высоте. </a:t>
            </a:r>
          </a:p>
          <a:p>
            <a:endParaRPr lang="ru-RU" dirty="0"/>
          </a:p>
        </p:txBody>
      </p:sp>
      <p:sp>
        <p:nvSpPr>
          <p:cNvPr id="4" name="Скругленный прямоугольник 3"/>
          <p:cNvSpPr/>
          <p:nvPr/>
        </p:nvSpPr>
        <p:spPr>
          <a:xfrm>
            <a:off x="0" y="0"/>
            <a:ext cx="4071934" cy="6206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solidFill>
                  <a:srgbClr val="FFFF00"/>
                </a:solidFill>
              </a:rPr>
              <a:t>Обеспечение безопасности работ на высоте</a:t>
            </a:r>
            <a:endParaRPr lang="ru-RU" sz="2000" dirty="0">
              <a:solidFill>
                <a:srgbClr val="FFFF00"/>
              </a:solidFill>
            </a:endParaRPr>
          </a:p>
        </p:txBody>
      </p:sp>
      <p:sp>
        <p:nvSpPr>
          <p:cNvPr id="5" name="Скругленный прямоугольник 4"/>
          <p:cNvSpPr/>
          <p:nvPr/>
        </p:nvSpPr>
        <p:spPr>
          <a:xfrm>
            <a:off x="7643802" y="1285860"/>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2656"/>
            <a:ext cx="8229600" cy="720080"/>
          </a:xfrm>
        </p:spPr>
        <p:txBody>
          <a:bodyPr>
            <a:normAutofit fontScale="90000"/>
          </a:bodyPr>
          <a:lstStyle/>
          <a:p>
            <a:pPr algn="ctr"/>
            <a:r>
              <a:rPr lang="ru-RU" sz="2400" b="1" dirty="0" smtClean="0"/>
              <a:t/>
            </a:r>
            <a:br>
              <a:rPr lang="ru-RU" sz="2400" b="1" dirty="0" smtClean="0"/>
            </a:br>
            <a:endParaRPr lang="ru-RU" sz="2400" dirty="0"/>
          </a:p>
        </p:txBody>
      </p:sp>
      <p:sp>
        <p:nvSpPr>
          <p:cNvPr id="3" name="Содержимое 2"/>
          <p:cNvSpPr>
            <a:spLocks noGrp="1"/>
          </p:cNvSpPr>
          <p:nvPr>
            <p:ph idx="1"/>
          </p:nvPr>
        </p:nvSpPr>
        <p:spPr>
          <a:xfrm>
            <a:off x="251520" y="908720"/>
            <a:ext cx="8712968" cy="5415880"/>
          </a:xfrm>
        </p:spPr>
        <p:txBody>
          <a:bodyPr/>
          <a:lstStyle/>
          <a:p>
            <a:r>
              <a:rPr lang="ru-RU" sz="2800" dirty="0" smtClean="0"/>
              <a:t>20. </a:t>
            </a:r>
            <a:r>
              <a:rPr lang="ru-RU" sz="2800" b="1" dirty="0" smtClean="0"/>
              <a:t>Работодатель</a:t>
            </a:r>
            <a:r>
              <a:rPr lang="ru-RU" sz="2800" dirty="0" smtClean="0"/>
              <a:t> для обеспечения безопасности работ, проводимых на высоте</a:t>
            </a:r>
            <a:r>
              <a:rPr lang="ru-RU" sz="2800" b="1" dirty="0" smtClean="0"/>
              <a:t>, </a:t>
            </a:r>
            <a:r>
              <a:rPr lang="ru-RU" sz="2800" b="1" u="sng" dirty="0" smtClean="0"/>
              <a:t>должен организовать</a:t>
            </a:r>
            <a:r>
              <a:rPr lang="ru-RU" sz="2800" dirty="0" smtClean="0"/>
              <a:t>:</a:t>
            </a:r>
          </a:p>
          <a:p>
            <a:r>
              <a:rPr lang="ru-RU" sz="2800" b="1" dirty="0" smtClean="0"/>
              <a:t>а) </a:t>
            </a:r>
            <a:r>
              <a:rPr lang="ru-RU" sz="2800" b="1" u="sng" dirty="0" smtClean="0"/>
              <a:t>правильный выбор и использование средств защиты;</a:t>
            </a:r>
            <a:endParaRPr lang="ru-RU" sz="2800" b="1" dirty="0" smtClean="0"/>
          </a:p>
          <a:p>
            <a:r>
              <a:rPr lang="ru-RU" sz="2800" b="1" u="sng" dirty="0" smtClean="0"/>
              <a:t>б) соблюдение указаний маркировки средств защиты;</a:t>
            </a:r>
            <a:endParaRPr lang="ru-RU" sz="2800" b="1" dirty="0" smtClean="0"/>
          </a:p>
          <a:p>
            <a:r>
              <a:rPr lang="ru-RU" sz="2800" b="1" u="sng" dirty="0" smtClean="0"/>
              <a:t>в) обслуживание и периодические проверки средств защиты, указанных в эксплуатационной </a:t>
            </a:r>
          </a:p>
          <a:p>
            <a:pPr>
              <a:buNone/>
            </a:pPr>
            <a:r>
              <a:rPr lang="ru-RU" sz="2800" b="1" u="sng" dirty="0" smtClean="0"/>
              <a:t>документации производителя</a:t>
            </a:r>
            <a:r>
              <a:rPr lang="ru-RU" sz="2800" b="1" dirty="0" smtClean="0"/>
              <a:t>.</a:t>
            </a:r>
          </a:p>
          <a:p>
            <a:endParaRPr lang="ru-RU" dirty="0"/>
          </a:p>
        </p:txBody>
      </p:sp>
      <p:sp>
        <p:nvSpPr>
          <p:cNvPr id="4" name="Заголовок 1"/>
          <p:cNvSpPr txBox="1">
            <a:spLocks/>
          </p:cNvSpPr>
          <p:nvPr/>
        </p:nvSpPr>
        <p:spPr>
          <a:xfrm>
            <a:off x="457200" y="0"/>
            <a:ext cx="8229600" cy="908720"/>
          </a:xfrm>
          <a:prstGeom prst="rect">
            <a:avLst/>
          </a:prstGeom>
          <a:solidFill>
            <a:srgbClr val="C00000"/>
          </a:solidFill>
        </p:spPr>
        <p:txBody>
          <a:bodyPr vert="horz" lIns="0" rIns="0" bIns="0" anchor="b">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3100" b="1" i="0" u="none" strike="noStrike" kern="1200" cap="none" spc="0" normalizeH="0" baseline="0" noProof="0" smtClean="0">
                <a:ln>
                  <a:noFill/>
                </a:ln>
                <a:solidFill>
                  <a:srgbClr val="FFFF00"/>
                </a:solidFill>
                <a:effectLst/>
                <a:uLnTx/>
                <a:uFillTx/>
                <a:latin typeface="+mj-lt"/>
                <a:ea typeface="+mj-ea"/>
                <a:cs typeface="+mj-cs"/>
              </a:rPr>
              <a:t>Обеспечение безопасности работ на высоте</a:t>
            </a:r>
            <a:r>
              <a:rPr kumimoji="0" lang="ru-RU" sz="2400" b="0" i="0" u="none" strike="noStrike" kern="1200" cap="none" spc="0" normalizeH="0" baseline="0" noProof="0" smtClean="0">
                <a:ln>
                  <a:noFill/>
                </a:ln>
                <a:solidFill>
                  <a:srgbClr val="FFFF00"/>
                </a:solidFill>
                <a:effectLst/>
                <a:uLnTx/>
                <a:uFillTx/>
                <a:latin typeface="+mj-lt"/>
                <a:ea typeface="+mj-ea"/>
                <a:cs typeface="+mj-cs"/>
              </a:rPr>
              <a:t/>
            </a:r>
            <a:br>
              <a:rPr kumimoji="0" lang="ru-RU" sz="2400" b="0" i="0" u="none" strike="noStrike" kern="1200" cap="none" spc="0" normalizeH="0" baseline="0" noProof="0" smtClean="0">
                <a:ln>
                  <a:noFill/>
                </a:ln>
                <a:solidFill>
                  <a:srgbClr val="FFFF00"/>
                </a:solidFill>
                <a:effectLst/>
                <a:uLnTx/>
                <a:uFillTx/>
                <a:latin typeface="+mj-lt"/>
                <a:ea typeface="+mj-ea"/>
                <a:cs typeface="+mj-cs"/>
              </a:rPr>
            </a:br>
            <a:endParaRPr kumimoji="0" lang="ru-RU" sz="2400" b="0" i="0" u="none" strike="noStrike" kern="1200" cap="none" spc="0" normalizeH="0" baseline="0" noProof="0" dirty="0">
              <a:ln>
                <a:noFill/>
              </a:ln>
              <a:solidFill>
                <a:schemeClr val="tx2"/>
              </a:solidFill>
              <a:effectLst/>
              <a:uLnTx/>
              <a:uFillTx/>
              <a:latin typeface="+mj-lt"/>
              <a:ea typeface="+mj-ea"/>
              <a:cs typeface="+mj-cs"/>
            </a:endParaRPr>
          </a:p>
        </p:txBody>
      </p:sp>
      <p:sp>
        <p:nvSpPr>
          <p:cNvPr id="5" name="Скругленный прямоугольник 4"/>
          <p:cNvSpPr/>
          <p:nvPr/>
        </p:nvSpPr>
        <p:spPr>
          <a:xfrm>
            <a:off x="5857884" y="4643446"/>
            <a:ext cx="3000396" cy="2214554"/>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u="sng" dirty="0" smtClean="0">
                <a:solidFill>
                  <a:srgbClr val="002060"/>
                </a:solidFill>
                <a:latin typeface="Times New Roman" pitchFamily="18" charset="0"/>
                <a:cs typeface="Times New Roman" pitchFamily="18" charset="0"/>
              </a:rPr>
              <a:t>Назначается </a:t>
            </a:r>
            <a:r>
              <a:rPr lang="ru-RU" sz="2000" b="1" dirty="0" smtClean="0">
                <a:solidFill>
                  <a:srgbClr val="002060"/>
                </a:solidFill>
                <a:latin typeface="Times New Roman" pitchFamily="18" charset="0"/>
                <a:cs typeface="Times New Roman" pitchFamily="18" charset="0"/>
              </a:rPr>
              <a:t>должностное лицо, ответственное за </a:t>
            </a:r>
            <a:r>
              <a:rPr lang="ru-RU" sz="2000" b="1" dirty="0" smtClean="0">
                <a:solidFill>
                  <a:srgbClr val="002060"/>
                </a:solidFill>
              </a:rPr>
              <a:t>проведение обслуживания и периодического осмотра СИЗ!</a:t>
            </a:r>
          </a:p>
          <a:p>
            <a:pPr algn="ctr"/>
            <a:endParaRPr lang="ru-RU" sz="1200" b="1" dirty="0">
              <a:solidFill>
                <a:srgbClr val="C00000"/>
              </a:solidFill>
            </a:endParaRPr>
          </a:p>
        </p:txBody>
      </p:sp>
      <p:sp>
        <p:nvSpPr>
          <p:cNvPr id="6" name="Скругленный прямоугольник 5"/>
          <p:cNvSpPr/>
          <p:nvPr/>
        </p:nvSpPr>
        <p:spPr>
          <a:xfrm>
            <a:off x="7236296" y="1844824"/>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1440160"/>
          </a:xfrm>
          <a:solidFill>
            <a:srgbClr val="FFFF00"/>
          </a:solidFill>
        </p:spPr>
        <p:txBody>
          <a:bodyPr>
            <a:noAutofit/>
          </a:bodyPr>
          <a:lstStyle/>
          <a:p>
            <a:r>
              <a:rPr lang="ru-RU" sz="2400" b="1" dirty="0" smtClean="0"/>
              <a:t>ГОСТ Р ЕН 365-2010 ССБТ. Средства индивидуальной защиты от падения с высоты. Основные требования к инструкции по применению, техническому обслуживанию, периодической проверке, ремонту, маркировке и упаковке.</a:t>
            </a:r>
            <a:endParaRPr lang="ru-RU" sz="2400" dirty="0"/>
          </a:p>
        </p:txBody>
      </p:sp>
      <p:sp>
        <p:nvSpPr>
          <p:cNvPr id="3" name="Содержимое 2"/>
          <p:cNvSpPr>
            <a:spLocks noGrp="1"/>
          </p:cNvSpPr>
          <p:nvPr>
            <p:ph idx="1"/>
          </p:nvPr>
        </p:nvSpPr>
        <p:spPr>
          <a:xfrm>
            <a:off x="457200" y="1772816"/>
            <a:ext cx="8435280" cy="4824536"/>
          </a:xfrm>
          <a:solidFill>
            <a:schemeClr val="accent1">
              <a:lumMod val="20000"/>
              <a:lumOff val="80000"/>
            </a:schemeClr>
          </a:solidFill>
        </p:spPr>
        <p:txBody>
          <a:bodyPr>
            <a:normAutofit lnSpcReduction="10000"/>
          </a:bodyPr>
          <a:lstStyle/>
          <a:p>
            <a:r>
              <a:rPr lang="ru-RU" dirty="0" smtClean="0">
                <a:latin typeface="Arial" pitchFamily="34" charset="0"/>
                <a:cs typeface="Arial" pitchFamily="34" charset="0"/>
              </a:rPr>
              <a:t>Настоящий стандарт устанавливает минимальные </a:t>
            </a:r>
            <a:r>
              <a:rPr lang="ru-RU" b="1" dirty="0" smtClean="0">
                <a:latin typeface="Arial" pitchFamily="34" charset="0"/>
                <a:cs typeface="Arial" pitchFamily="34" charset="0"/>
              </a:rPr>
              <a:t>общие требования к инструкциям </a:t>
            </a:r>
            <a:r>
              <a:rPr lang="ru-RU" dirty="0" smtClean="0">
                <a:latin typeface="Arial" pitchFamily="34" charset="0"/>
                <a:cs typeface="Arial" pitchFamily="34" charset="0"/>
              </a:rPr>
              <a:t>по </a:t>
            </a:r>
            <a:r>
              <a:rPr lang="ru-RU" b="1" dirty="0" smtClean="0">
                <a:latin typeface="Arial" pitchFamily="34" charset="0"/>
                <a:cs typeface="Arial" pitchFamily="34" charset="0"/>
              </a:rPr>
              <a:t>применению</a:t>
            </a:r>
            <a:r>
              <a:rPr lang="ru-RU" dirty="0" smtClean="0">
                <a:latin typeface="Arial" pitchFamily="34" charset="0"/>
                <a:cs typeface="Arial" pitchFamily="34" charset="0"/>
              </a:rPr>
              <a:t>, </a:t>
            </a:r>
            <a:r>
              <a:rPr lang="ru-RU" b="1" dirty="0" smtClean="0">
                <a:latin typeface="Arial" pitchFamily="34" charset="0"/>
                <a:cs typeface="Arial" pitchFamily="34" charset="0"/>
              </a:rPr>
              <a:t>техобслуживанию</a:t>
            </a:r>
            <a:r>
              <a:rPr lang="ru-RU" dirty="0" smtClean="0">
                <a:latin typeface="Arial" pitchFamily="34" charset="0"/>
                <a:cs typeface="Arial" pitchFamily="34" charset="0"/>
              </a:rPr>
              <a:t>, </a:t>
            </a:r>
            <a:r>
              <a:rPr lang="ru-RU" b="1" dirty="0" smtClean="0">
                <a:latin typeface="Arial" pitchFamily="34" charset="0"/>
                <a:cs typeface="Arial" pitchFamily="34" charset="0"/>
              </a:rPr>
              <a:t>периодической проверке</a:t>
            </a:r>
            <a:r>
              <a:rPr lang="ru-RU" dirty="0" smtClean="0">
                <a:latin typeface="Arial" pitchFamily="34" charset="0"/>
                <a:cs typeface="Arial" pitchFamily="34" charset="0"/>
              </a:rPr>
              <a:t>, </a:t>
            </a:r>
            <a:r>
              <a:rPr lang="ru-RU" b="1" dirty="0" smtClean="0">
                <a:latin typeface="Arial" pitchFamily="34" charset="0"/>
                <a:cs typeface="Arial" pitchFamily="34" charset="0"/>
              </a:rPr>
              <a:t>ремонту</a:t>
            </a:r>
            <a:r>
              <a:rPr lang="ru-RU" dirty="0" smtClean="0">
                <a:latin typeface="Arial" pitchFamily="34" charset="0"/>
                <a:cs typeface="Arial" pitchFamily="34" charset="0"/>
              </a:rPr>
              <a:t>, </a:t>
            </a:r>
            <a:r>
              <a:rPr lang="ru-RU" b="1" dirty="0" smtClean="0">
                <a:latin typeface="Arial" pitchFamily="34" charset="0"/>
                <a:cs typeface="Arial" pitchFamily="34" charset="0"/>
              </a:rPr>
              <a:t>маркировке</a:t>
            </a:r>
            <a:r>
              <a:rPr lang="ru-RU" dirty="0" smtClean="0">
                <a:latin typeface="Arial" pitchFamily="34" charset="0"/>
                <a:cs typeface="Arial" pitchFamily="34" charset="0"/>
              </a:rPr>
              <a:t> и </a:t>
            </a:r>
            <a:r>
              <a:rPr lang="ru-RU" b="1" dirty="0" smtClean="0">
                <a:latin typeface="Arial" pitchFamily="34" charset="0"/>
                <a:cs typeface="Arial" pitchFamily="34" charset="0"/>
              </a:rPr>
              <a:t>упаковке</a:t>
            </a:r>
            <a:r>
              <a:rPr lang="ru-RU" dirty="0" smtClean="0">
                <a:latin typeface="Arial" pitchFamily="34" charset="0"/>
                <a:cs typeface="Arial" pitchFamily="34" charset="0"/>
              </a:rPr>
              <a:t> средств индивидуальной защиты, представляющих собой </a:t>
            </a:r>
            <a:r>
              <a:rPr lang="ru-RU" u="sng" dirty="0" smtClean="0">
                <a:latin typeface="Arial" pitchFamily="34" charset="0"/>
                <a:cs typeface="Arial" pitchFamily="34" charset="0"/>
              </a:rPr>
              <a:t>устройства для охватывания тела (привязи) и иное оборудование</a:t>
            </a:r>
            <a:r>
              <a:rPr lang="ru-RU" dirty="0" smtClean="0">
                <a:latin typeface="Arial" pitchFamily="34" charset="0"/>
                <a:cs typeface="Arial" pitchFamily="34" charset="0"/>
              </a:rPr>
              <a:t>, которые, при их </a:t>
            </a:r>
            <a:r>
              <a:rPr lang="ru-RU" u="sng" dirty="0" smtClean="0">
                <a:latin typeface="Arial" pitchFamily="34" charset="0"/>
                <a:cs typeface="Arial" pitchFamily="34" charset="0"/>
              </a:rPr>
              <a:t>совместном применении</a:t>
            </a:r>
            <a:r>
              <a:rPr lang="ru-RU" dirty="0" smtClean="0">
                <a:latin typeface="Arial" pitchFamily="34" charset="0"/>
                <a:cs typeface="Arial" pitchFamily="34" charset="0"/>
              </a:rPr>
              <a:t>, должны </a:t>
            </a:r>
            <a:r>
              <a:rPr lang="ru-RU" u="sng" dirty="0" smtClean="0">
                <a:latin typeface="Arial" pitchFamily="34" charset="0"/>
                <a:cs typeface="Arial" pitchFamily="34" charset="0"/>
              </a:rPr>
              <a:t>предотвращать падение человека с высоты</a:t>
            </a:r>
            <a:r>
              <a:rPr lang="ru-RU" dirty="0" smtClean="0">
                <a:latin typeface="Arial" pitchFamily="34" charset="0"/>
                <a:cs typeface="Arial" pitchFamily="34" charset="0"/>
              </a:rPr>
              <a:t>, позволять человеку </a:t>
            </a:r>
            <a:r>
              <a:rPr lang="ru-RU" u="sng" dirty="0" smtClean="0">
                <a:latin typeface="Arial" pitchFamily="34" charset="0"/>
                <a:cs typeface="Arial" pitchFamily="34" charset="0"/>
              </a:rPr>
              <a:t>занимать необходимое рабочее положение </a:t>
            </a:r>
            <a:r>
              <a:rPr lang="ru-RU" dirty="0" smtClean="0">
                <a:latin typeface="Arial" pitchFamily="34" charset="0"/>
                <a:cs typeface="Arial" pitchFamily="34" charset="0"/>
              </a:rPr>
              <a:t>и соответственно </a:t>
            </a:r>
            <a:r>
              <a:rPr lang="ru-RU" u="sng" dirty="0" smtClean="0">
                <a:latin typeface="Arial" pitchFamily="34" charset="0"/>
                <a:cs typeface="Arial" pitchFamily="34" charset="0"/>
              </a:rPr>
              <a:t>обеспечивать его безопасность при работе</a:t>
            </a:r>
            <a:r>
              <a:rPr lang="ru-RU" dirty="0" smtClean="0">
                <a:latin typeface="Arial" pitchFamily="34" charset="0"/>
                <a:cs typeface="Arial" pitchFamily="34" charset="0"/>
              </a:rPr>
              <a:t>.</a:t>
            </a:r>
            <a:endParaRPr lang="ru-RU" dirty="0">
              <a:latin typeface="Arial" pitchFamily="34" charset="0"/>
              <a:cs typeface="Arial" pitchFamily="34"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836712"/>
          </a:xfrm>
          <a:solidFill>
            <a:srgbClr val="FFFF00"/>
          </a:solidFill>
        </p:spPr>
        <p:txBody>
          <a:bodyPr>
            <a:noAutofit/>
          </a:bodyPr>
          <a:lstStyle/>
          <a:p>
            <a:r>
              <a:rPr lang="ru-RU" sz="1600" b="1" dirty="0" smtClean="0"/>
              <a:t>ГОСТ Р ЕН 365-2010 ССБТ. Средства индивидуальной защиты от падения с высоты. Основные требования к инструкции по применению, техническому обслуживанию, периодической проверке, ремонту, маркировке и упаковке.</a:t>
            </a:r>
            <a:endParaRPr lang="ru-RU" sz="1600" dirty="0"/>
          </a:p>
        </p:txBody>
      </p:sp>
      <p:sp>
        <p:nvSpPr>
          <p:cNvPr id="3" name="Содержимое 2"/>
          <p:cNvSpPr>
            <a:spLocks noGrp="1"/>
          </p:cNvSpPr>
          <p:nvPr>
            <p:ph idx="1"/>
          </p:nvPr>
        </p:nvSpPr>
        <p:spPr>
          <a:xfrm>
            <a:off x="179512" y="1052736"/>
            <a:ext cx="8784976" cy="5616624"/>
          </a:xfrm>
          <a:solidFill>
            <a:schemeClr val="accent1">
              <a:lumMod val="20000"/>
              <a:lumOff val="80000"/>
            </a:schemeClr>
          </a:solidFill>
        </p:spPr>
        <p:txBody>
          <a:bodyPr>
            <a:normAutofit/>
          </a:bodyPr>
          <a:lstStyle/>
          <a:p>
            <a:pPr fontAlgn="base">
              <a:buNone/>
            </a:pPr>
            <a:r>
              <a:rPr lang="ru-RU" sz="2800" b="1" dirty="0" smtClean="0">
                <a:latin typeface="Arial" pitchFamily="34" charset="0"/>
                <a:cs typeface="Arial" pitchFamily="34" charset="0"/>
              </a:rPr>
              <a:t>   Компетентное лицо для периодической проверки</a:t>
            </a:r>
            <a:r>
              <a:rPr lang="ru-RU" sz="2400" b="1" dirty="0" smtClean="0">
                <a:latin typeface="Arial" pitchFamily="34" charset="0"/>
                <a:cs typeface="Arial" pitchFamily="34" charset="0"/>
              </a:rPr>
              <a:t>:</a:t>
            </a:r>
          </a:p>
          <a:p>
            <a:pPr fontAlgn="base">
              <a:buNone/>
            </a:pPr>
            <a:r>
              <a:rPr lang="ru-RU" sz="2400" dirty="0" smtClean="0">
                <a:latin typeface="Arial" pitchFamily="34" charset="0"/>
                <a:cs typeface="Arial" pitchFamily="34" charset="0"/>
              </a:rPr>
              <a:t> </a:t>
            </a:r>
            <a:r>
              <a:rPr lang="ru-RU" sz="2400" u="sng" dirty="0" smtClean="0">
                <a:latin typeface="Arial" pitchFamily="34" charset="0"/>
                <a:cs typeface="Arial" pitchFamily="34" charset="0"/>
              </a:rPr>
              <a:t>Лицо, которое ознакомлено с текущими требованиями к периодическим проверкам, рекомендациями и инструкциями, составляемыми производителем применительно к соответствующим компоненту, подсистеме или системе.</a:t>
            </a:r>
          </a:p>
          <a:p>
            <a:pPr fontAlgn="base"/>
            <a:r>
              <a:rPr lang="ru-RU" sz="2400" dirty="0" smtClean="0">
                <a:latin typeface="Arial" pitchFamily="34" charset="0"/>
                <a:cs typeface="Arial" pitchFamily="34" charset="0"/>
              </a:rPr>
              <a:t> Данное лицо должно уметь определять и оценивать значимость дефектов, инициировать коррективные действия и иметь необходимые знания и ресурсы для этого</a:t>
            </a:r>
            <a:r>
              <a:rPr lang="ru-RU" sz="2400" dirty="0" smtClean="0">
                <a:latin typeface="Arial" pitchFamily="34" charset="0"/>
                <a:cs typeface="Arial" pitchFamily="34" charset="0"/>
              </a:rPr>
              <a:t>.</a:t>
            </a:r>
            <a:endParaRPr lang="ru-RU" sz="2400" dirty="0" smtClean="0">
              <a:latin typeface="Arial" pitchFamily="34" charset="0"/>
              <a:cs typeface="Arial" pitchFamily="34"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836712"/>
          </a:xfrm>
          <a:solidFill>
            <a:srgbClr val="FFFF00"/>
          </a:solidFill>
        </p:spPr>
        <p:txBody>
          <a:bodyPr>
            <a:noAutofit/>
          </a:bodyPr>
          <a:lstStyle/>
          <a:p>
            <a:r>
              <a:rPr lang="ru-RU" sz="1600" b="1" dirty="0" smtClean="0"/>
              <a:t>ГОСТ Р ЕН 365-2010 ССБТ. Средства индивидуальной защиты от падения с высоты. Основные требования к инструкции по применению, техническому обслуживанию, периодической проверке, ремонту, маркировке и упаковке.</a:t>
            </a:r>
            <a:endParaRPr lang="ru-RU" sz="1600" dirty="0"/>
          </a:p>
        </p:txBody>
      </p:sp>
      <p:sp>
        <p:nvSpPr>
          <p:cNvPr id="3" name="Содержимое 2"/>
          <p:cNvSpPr>
            <a:spLocks noGrp="1"/>
          </p:cNvSpPr>
          <p:nvPr>
            <p:ph idx="1"/>
          </p:nvPr>
        </p:nvSpPr>
        <p:spPr>
          <a:xfrm>
            <a:off x="179512" y="1052736"/>
            <a:ext cx="8784976" cy="5616624"/>
          </a:xfrm>
          <a:solidFill>
            <a:schemeClr val="accent1">
              <a:lumMod val="20000"/>
              <a:lumOff val="80000"/>
            </a:schemeClr>
          </a:solidFill>
        </p:spPr>
        <p:txBody>
          <a:bodyPr>
            <a:normAutofit/>
          </a:bodyPr>
          <a:lstStyle/>
          <a:p>
            <a:pPr fontAlgn="base">
              <a:buNone/>
            </a:pPr>
            <a:r>
              <a:rPr lang="ru-RU" sz="2000" dirty="0" smtClean="0"/>
              <a:t>Производитель должен составить инструкции по применению, техобслуживанию и периодической проверке каждой единицы СИЗ либо иного оборудования на официальных языках страны назначения.</a:t>
            </a:r>
            <a:br>
              <a:rPr lang="ru-RU" sz="2000" dirty="0" smtClean="0"/>
            </a:br>
            <a:endParaRPr lang="ru-RU" sz="2000" dirty="0" smtClean="0"/>
          </a:p>
          <a:p>
            <a:pPr fontAlgn="base"/>
            <a:r>
              <a:rPr lang="ru-RU" sz="2000" dirty="0" smtClean="0"/>
              <a:t>4.2.2 </a:t>
            </a:r>
            <a:r>
              <a:rPr lang="ru-RU" sz="2000" b="1" dirty="0" smtClean="0"/>
              <a:t>Инструкции по применению </a:t>
            </a:r>
            <a:r>
              <a:rPr lang="ru-RU" sz="2000" dirty="0" smtClean="0"/>
              <a:t>должны включать в себя: …</a:t>
            </a:r>
            <a:br>
              <a:rPr lang="ru-RU" sz="2000" dirty="0" smtClean="0"/>
            </a:br>
            <a:r>
              <a:rPr lang="ru-RU" sz="2000" dirty="0" smtClean="0"/>
              <a:t>4.3.2 </a:t>
            </a:r>
            <a:r>
              <a:rPr lang="ru-RU" sz="2000" b="1" dirty="0" smtClean="0"/>
              <a:t>Инструкции по техобслуживанию </a:t>
            </a:r>
            <a:r>
              <a:rPr lang="ru-RU" sz="2000" dirty="0" smtClean="0"/>
              <a:t>должны включать в себя: …</a:t>
            </a:r>
            <a:br>
              <a:rPr lang="ru-RU" sz="2000" dirty="0" smtClean="0"/>
            </a:br>
            <a:r>
              <a:rPr lang="ru-RU" sz="2000" dirty="0" smtClean="0"/>
              <a:t>4.4.</a:t>
            </a:r>
            <a:r>
              <a:rPr lang="ru-RU" sz="2000" b="1" dirty="0" smtClean="0"/>
              <a:t>Инструкции по периодической проверке </a:t>
            </a:r>
            <a:r>
              <a:rPr lang="ru-RU" sz="2000" dirty="0" smtClean="0"/>
              <a:t>должны включать в себя: …</a:t>
            </a:r>
            <a:br>
              <a:rPr lang="ru-RU" sz="2000" dirty="0" smtClean="0"/>
            </a:br>
            <a:r>
              <a:rPr lang="ru-RU" sz="2000" dirty="0" smtClean="0"/>
              <a:t>4.5 </a:t>
            </a:r>
            <a:r>
              <a:rPr lang="ru-RU" sz="2000" b="1" dirty="0" smtClean="0"/>
              <a:t>Инструкции по ремонту</a:t>
            </a:r>
            <a:r>
              <a:rPr lang="ru-RU" sz="2000" dirty="0" smtClean="0"/>
              <a:t/>
            </a:r>
            <a:br>
              <a:rPr lang="ru-RU" sz="2000" dirty="0" smtClean="0"/>
            </a:br>
            <a:r>
              <a:rPr lang="ru-RU" sz="2000" dirty="0" smtClean="0"/>
              <a:t>В тех случаях, когда производителем разрешается ремонт, должны быть подготовлены инструкции по ремонту на официальных языках страны, в которой продукт планируется к использованию. Эти инструкции должны включать в себя заявление о том, что любой ремонт может выполняться только компетентным лицом, подготовленным для проведения ремонта, которое получило на это разрешение от производителя, что процедура ремонта должна выполняться в строгом соответствии с инструкциями производителя.</a:t>
            </a:r>
            <a:endParaRPr lang="ru-RU" sz="2000" dirty="0">
              <a:latin typeface="Arial" pitchFamily="34" charset="0"/>
              <a:cs typeface="Arial" pitchFamily="34"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836712"/>
          </a:xfrm>
          <a:solidFill>
            <a:srgbClr val="FFFF00"/>
          </a:solidFill>
        </p:spPr>
        <p:txBody>
          <a:bodyPr>
            <a:noAutofit/>
          </a:bodyPr>
          <a:lstStyle/>
          <a:p>
            <a:r>
              <a:rPr lang="ru-RU" sz="1600" b="1" dirty="0" smtClean="0"/>
              <a:t>ГОСТ Р ЕН 365-2010 ССБТ. Средства индивидуальной защиты от падения с высоты. Основные требования к инструкции по применению, техническому обслуживанию, периодической проверке, ремонту, маркировке и упаковке.</a:t>
            </a:r>
            <a:endParaRPr lang="ru-RU" sz="1600" dirty="0"/>
          </a:p>
        </p:txBody>
      </p:sp>
      <p:graphicFrame>
        <p:nvGraphicFramePr>
          <p:cNvPr id="5" name="Таблица 4"/>
          <p:cNvGraphicFramePr>
            <a:graphicFrameLocks noGrp="1"/>
          </p:cNvGraphicFramePr>
          <p:nvPr/>
        </p:nvGraphicFramePr>
        <p:xfrm>
          <a:off x="323528" y="1124744"/>
          <a:ext cx="8568953" cy="5209866"/>
        </p:xfrm>
        <a:graphic>
          <a:graphicData uri="http://schemas.openxmlformats.org/drawingml/2006/table">
            <a:tbl>
              <a:tblPr/>
              <a:tblGrid>
                <a:gridCol w="1685820"/>
                <a:gridCol w="1545209"/>
                <a:gridCol w="1685820"/>
                <a:gridCol w="1545209"/>
                <a:gridCol w="2106895"/>
              </a:tblGrid>
              <a:tr h="298177">
                <a:tc gridSpan="5">
                  <a:txBody>
                    <a:bodyPr/>
                    <a:lstStyle/>
                    <a:p>
                      <a:pPr algn="ctr" fontAlgn="base">
                        <a:lnSpc>
                          <a:spcPts val="1575"/>
                        </a:lnSpc>
                        <a:spcAft>
                          <a:spcPts val="0"/>
                        </a:spcAft>
                      </a:pPr>
                      <a:r>
                        <a:rPr lang="ru-RU" sz="1400" b="1" dirty="0">
                          <a:solidFill>
                            <a:srgbClr val="2D2D2D"/>
                          </a:solidFill>
                          <a:latin typeface="Times New Roman"/>
                          <a:ea typeface="Times New Roman"/>
                          <a:cs typeface="Times New Roman"/>
                        </a:rPr>
                        <a:t>Документ по оборудованию</a:t>
                      </a:r>
                      <a:endParaRPr lang="ru-RU" sz="1400" b="1" dirty="0">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98177">
                <a:tc gridSpan="5">
                  <a:txBody>
                    <a:bodyPr/>
                    <a:lstStyle/>
                    <a:p>
                      <a:pPr fontAlgn="base">
                        <a:lnSpc>
                          <a:spcPts val="1575"/>
                        </a:lnSpc>
                        <a:spcAft>
                          <a:spcPts val="0"/>
                        </a:spcAft>
                      </a:pPr>
                      <a:r>
                        <a:rPr lang="ru-RU" sz="1400" b="1">
                          <a:solidFill>
                            <a:srgbClr val="2D2D2D"/>
                          </a:solidFill>
                          <a:latin typeface="Times New Roman"/>
                          <a:ea typeface="Times New Roman"/>
                          <a:cs typeface="Times New Roman"/>
                        </a:rPr>
                        <a:t>Оборудование</a:t>
                      </a:r>
                      <a:endParaRPr lang="ru-RU" sz="1400" b="1">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30183">
                <a:tc gridSpan="2">
                  <a:txBody>
                    <a:bodyPr/>
                    <a:lstStyle/>
                    <a:p>
                      <a:pPr fontAlgn="base">
                        <a:lnSpc>
                          <a:spcPts val="1575"/>
                        </a:lnSpc>
                        <a:spcAft>
                          <a:spcPts val="0"/>
                        </a:spcAft>
                      </a:pPr>
                      <a:r>
                        <a:rPr lang="ru-RU" sz="1400" b="1">
                          <a:solidFill>
                            <a:srgbClr val="2D2D2D"/>
                          </a:solidFill>
                          <a:latin typeface="Times New Roman"/>
                          <a:ea typeface="Times New Roman"/>
                          <a:cs typeface="Times New Roman"/>
                        </a:rPr>
                        <a:t>Модель и тип/идентификация:</a:t>
                      </a:r>
                      <a:endParaRPr lang="ru-RU" sz="1400" b="1">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gridSpan="2">
                  <a:txBody>
                    <a:bodyPr/>
                    <a:lstStyle/>
                    <a:p>
                      <a:pPr fontAlgn="base">
                        <a:lnSpc>
                          <a:spcPts val="1575"/>
                        </a:lnSpc>
                        <a:spcAft>
                          <a:spcPts val="0"/>
                        </a:spcAft>
                      </a:pPr>
                      <a:r>
                        <a:rPr lang="ru-RU" sz="1400" b="1">
                          <a:solidFill>
                            <a:srgbClr val="2D2D2D"/>
                          </a:solidFill>
                          <a:latin typeface="Times New Roman"/>
                          <a:ea typeface="Times New Roman"/>
                          <a:cs typeface="Times New Roman"/>
                        </a:rPr>
                        <a:t>Торговое наименование</a:t>
                      </a:r>
                      <a:endParaRPr lang="ru-RU" sz="1400" b="1">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a:txBody>
                    <a:bodyPr/>
                    <a:lstStyle/>
                    <a:p>
                      <a:pPr fontAlgn="base">
                        <a:lnSpc>
                          <a:spcPts val="1575"/>
                        </a:lnSpc>
                        <a:spcAft>
                          <a:spcPts val="0"/>
                        </a:spcAft>
                      </a:pPr>
                      <a:r>
                        <a:rPr lang="ru-RU" sz="1400" b="1">
                          <a:solidFill>
                            <a:srgbClr val="2D2D2D"/>
                          </a:solidFill>
                          <a:latin typeface="Times New Roman"/>
                          <a:ea typeface="Times New Roman"/>
                          <a:cs typeface="Times New Roman"/>
                        </a:rPr>
                        <a:t>Идентификационный номер</a:t>
                      </a:r>
                      <a:endParaRPr lang="ru-RU" sz="1400" b="1">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6354">
                <a:tc gridSpan="2">
                  <a:txBody>
                    <a:bodyPr/>
                    <a:lstStyle/>
                    <a:p>
                      <a:pPr fontAlgn="base">
                        <a:lnSpc>
                          <a:spcPts val="1575"/>
                        </a:lnSpc>
                        <a:spcAft>
                          <a:spcPts val="0"/>
                        </a:spcAft>
                      </a:pPr>
                      <a:r>
                        <a:rPr lang="ru-RU" sz="1400" b="1">
                          <a:solidFill>
                            <a:srgbClr val="2D2D2D"/>
                          </a:solidFill>
                          <a:latin typeface="Times New Roman"/>
                          <a:ea typeface="Times New Roman"/>
                          <a:cs typeface="Times New Roman"/>
                        </a:rPr>
                        <a:t>Производитель</a:t>
                      </a:r>
                      <a:endParaRPr lang="ru-RU" sz="1400" b="1">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gridSpan="2">
                  <a:txBody>
                    <a:bodyPr/>
                    <a:lstStyle/>
                    <a:p>
                      <a:pPr fontAlgn="base">
                        <a:lnSpc>
                          <a:spcPts val="1575"/>
                        </a:lnSpc>
                        <a:spcAft>
                          <a:spcPts val="0"/>
                        </a:spcAft>
                      </a:pPr>
                      <a:r>
                        <a:rPr lang="ru-RU" sz="1400" b="1">
                          <a:solidFill>
                            <a:srgbClr val="2D2D2D"/>
                          </a:solidFill>
                          <a:latin typeface="Times New Roman"/>
                          <a:ea typeface="Times New Roman"/>
                          <a:cs typeface="Times New Roman"/>
                        </a:rPr>
                        <a:t>Адрес</a:t>
                      </a:r>
                      <a:endParaRPr lang="ru-RU" sz="1400" b="1">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a:txBody>
                    <a:bodyPr/>
                    <a:lstStyle/>
                    <a:p>
                      <a:pPr fontAlgn="base">
                        <a:lnSpc>
                          <a:spcPts val="1575"/>
                        </a:lnSpc>
                        <a:spcAft>
                          <a:spcPts val="0"/>
                        </a:spcAft>
                      </a:pPr>
                      <a:r>
                        <a:rPr lang="ru-RU" sz="1400" b="1">
                          <a:solidFill>
                            <a:srgbClr val="2D2D2D"/>
                          </a:solidFill>
                          <a:latin typeface="Times New Roman"/>
                          <a:ea typeface="Times New Roman"/>
                          <a:cs typeface="Times New Roman"/>
                        </a:rPr>
                        <a:t>Телефон, факс, email, веб-сайт</a:t>
                      </a:r>
                      <a:endParaRPr lang="ru-RU" sz="1400" b="1">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6354">
                <a:tc gridSpan="2">
                  <a:txBody>
                    <a:bodyPr/>
                    <a:lstStyle/>
                    <a:p>
                      <a:pPr fontAlgn="base">
                        <a:lnSpc>
                          <a:spcPts val="1575"/>
                        </a:lnSpc>
                        <a:spcAft>
                          <a:spcPts val="0"/>
                        </a:spcAft>
                      </a:pPr>
                      <a:r>
                        <a:rPr lang="ru-RU" sz="1400" b="1">
                          <a:solidFill>
                            <a:srgbClr val="2D2D2D"/>
                          </a:solidFill>
                          <a:latin typeface="Times New Roman"/>
                          <a:ea typeface="Times New Roman"/>
                          <a:cs typeface="Times New Roman"/>
                        </a:rPr>
                        <a:t>Год изготовления/дата истечения срока службы</a:t>
                      </a:r>
                      <a:endParaRPr lang="ru-RU" sz="1400" b="1">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gridSpan="2">
                  <a:txBody>
                    <a:bodyPr/>
                    <a:lstStyle/>
                    <a:p>
                      <a:pPr fontAlgn="base">
                        <a:lnSpc>
                          <a:spcPts val="1575"/>
                        </a:lnSpc>
                        <a:spcAft>
                          <a:spcPts val="0"/>
                        </a:spcAft>
                      </a:pPr>
                      <a:r>
                        <a:rPr lang="ru-RU" sz="1400" b="1" dirty="0">
                          <a:solidFill>
                            <a:srgbClr val="2D2D2D"/>
                          </a:solidFill>
                          <a:latin typeface="Times New Roman"/>
                          <a:ea typeface="Times New Roman"/>
                          <a:cs typeface="Times New Roman"/>
                        </a:rPr>
                        <a:t>Дата покупки</a:t>
                      </a:r>
                      <a:endParaRPr lang="ru-RU" sz="1400" b="1" dirty="0">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a:txBody>
                    <a:bodyPr/>
                    <a:lstStyle/>
                    <a:p>
                      <a:pPr fontAlgn="base">
                        <a:lnSpc>
                          <a:spcPts val="1575"/>
                        </a:lnSpc>
                        <a:spcAft>
                          <a:spcPts val="0"/>
                        </a:spcAft>
                      </a:pPr>
                      <a:r>
                        <a:rPr lang="ru-RU" sz="1400" b="1">
                          <a:solidFill>
                            <a:srgbClr val="2D2D2D"/>
                          </a:solidFill>
                          <a:latin typeface="Times New Roman"/>
                          <a:ea typeface="Times New Roman"/>
                          <a:cs typeface="Times New Roman"/>
                        </a:rPr>
                        <a:t>Дата первого применения</a:t>
                      </a:r>
                      <a:endParaRPr lang="ru-RU" sz="1400" b="1">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8177">
                <a:tc gridSpan="5">
                  <a:txBody>
                    <a:bodyPr/>
                    <a:lstStyle/>
                    <a:p>
                      <a:pPr fontAlgn="base">
                        <a:lnSpc>
                          <a:spcPts val="1575"/>
                        </a:lnSpc>
                        <a:spcAft>
                          <a:spcPts val="0"/>
                        </a:spcAft>
                      </a:pPr>
                      <a:r>
                        <a:rPr lang="ru-RU" sz="1400" b="1">
                          <a:solidFill>
                            <a:srgbClr val="2D2D2D"/>
                          </a:solidFill>
                          <a:latin typeface="Times New Roman"/>
                          <a:ea typeface="Times New Roman"/>
                          <a:cs typeface="Times New Roman"/>
                        </a:rPr>
                        <a:t>Прочая релевантная информация (например, N документа)</a:t>
                      </a:r>
                      <a:endParaRPr lang="ru-RU" sz="1400" b="1">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98177">
                <a:tc gridSpan="5">
                  <a:txBody>
                    <a:bodyPr/>
                    <a:lstStyle/>
                    <a:p>
                      <a:pPr algn="ctr" fontAlgn="base">
                        <a:lnSpc>
                          <a:spcPts val="1575"/>
                        </a:lnSpc>
                        <a:spcAft>
                          <a:spcPts val="0"/>
                        </a:spcAft>
                      </a:pPr>
                      <a:r>
                        <a:rPr lang="ru-RU" sz="1400" b="1">
                          <a:solidFill>
                            <a:srgbClr val="2D2D2D"/>
                          </a:solidFill>
                          <a:latin typeface="Times New Roman"/>
                          <a:ea typeface="Times New Roman"/>
                          <a:cs typeface="Times New Roman"/>
                        </a:rPr>
                        <a:t>Хронология периодических проверок и ремонтов</a:t>
                      </a:r>
                      <a:endParaRPr lang="ru-RU" sz="1400" b="1">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1490883">
                <a:tc>
                  <a:txBody>
                    <a:bodyPr/>
                    <a:lstStyle/>
                    <a:p>
                      <a:pPr fontAlgn="base">
                        <a:lnSpc>
                          <a:spcPts val="1575"/>
                        </a:lnSpc>
                        <a:spcAft>
                          <a:spcPts val="0"/>
                        </a:spcAft>
                      </a:pPr>
                      <a:r>
                        <a:rPr lang="ru-RU" sz="1400" b="1">
                          <a:solidFill>
                            <a:srgbClr val="2D2D2D"/>
                          </a:solidFill>
                          <a:latin typeface="Times New Roman"/>
                          <a:ea typeface="Times New Roman"/>
                          <a:cs typeface="Times New Roman"/>
                        </a:rPr>
                        <a:t>Дата</a:t>
                      </a:r>
                      <a:endParaRPr lang="ru-RU" sz="1400" b="1">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base">
                        <a:lnSpc>
                          <a:spcPts val="1575"/>
                        </a:lnSpc>
                        <a:spcAft>
                          <a:spcPts val="0"/>
                        </a:spcAft>
                      </a:pPr>
                      <a:r>
                        <a:rPr lang="ru-RU" sz="1400" b="1">
                          <a:solidFill>
                            <a:srgbClr val="2D2D2D"/>
                          </a:solidFill>
                          <a:latin typeface="Times New Roman"/>
                          <a:ea typeface="Times New Roman"/>
                          <a:cs typeface="Times New Roman"/>
                        </a:rPr>
                        <a:t>Причина внесения записи (периодическая проверка или ремонт)</a:t>
                      </a:r>
                      <a:endParaRPr lang="ru-RU" sz="1400" b="1">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base">
                        <a:lnSpc>
                          <a:spcPts val="1575"/>
                        </a:lnSpc>
                        <a:spcAft>
                          <a:spcPts val="0"/>
                        </a:spcAft>
                      </a:pPr>
                      <a:r>
                        <a:rPr lang="ru-RU" sz="1400" b="1">
                          <a:solidFill>
                            <a:srgbClr val="2D2D2D"/>
                          </a:solidFill>
                          <a:latin typeface="Times New Roman"/>
                          <a:ea typeface="Times New Roman"/>
                          <a:cs typeface="Times New Roman"/>
                        </a:rPr>
                        <a:t>Обнаруженные дефекты, проведенные виды ремонта, прочая информация</a:t>
                      </a:r>
                      <a:endParaRPr lang="ru-RU" sz="1400" b="1">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base">
                        <a:lnSpc>
                          <a:spcPts val="1575"/>
                        </a:lnSpc>
                        <a:spcAft>
                          <a:spcPts val="0"/>
                        </a:spcAft>
                      </a:pPr>
                      <a:r>
                        <a:rPr lang="ru-RU" sz="1400" b="1">
                          <a:solidFill>
                            <a:srgbClr val="2D2D2D"/>
                          </a:solidFill>
                          <a:latin typeface="Times New Roman"/>
                          <a:ea typeface="Times New Roman"/>
                          <a:cs typeface="Times New Roman"/>
                        </a:rPr>
                        <a:t>Фамилия и подпись компетентного лица</a:t>
                      </a:r>
                      <a:endParaRPr lang="ru-RU" sz="1400" b="1">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fontAlgn="base">
                        <a:lnSpc>
                          <a:spcPts val="1575"/>
                        </a:lnSpc>
                        <a:spcAft>
                          <a:spcPts val="0"/>
                        </a:spcAft>
                      </a:pPr>
                      <a:r>
                        <a:rPr lang="ru-RU" sz="1400" b="1">
                          <a:solidFill>
                            <a:srgbClr val="2D2D2D"/>
                          </a:solidFill>
                          <a:latin typeface="Times New Roman"/>
                          <a:ea typeface="Times New Roman"/>
                          <a:cs typeface="Times New Roman"/>
                        </a:rPr>
                        <a:t>Следующая запланированная дата периодической проверки</a:t>
                      </a:r>
                      <a:endParaRPr lang="ru-RU" sz="1400" b="1">
                        <a:latin typeface="Calibri"/>
                        <a:ea typeface="Calibri"/>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5846">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5846">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5846">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ru-RU" sz="1400" b="1" dirty="0">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5846">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ru-RU" sz="1400" b="1">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ru-RU" sz="1400" b="1" dirty="0">
                        <a:latin typeface="Calibri"/>
                        <a:ea typeface="Times New Roman"/>
                        <a:cs typeface="Times New Roman"/>
                      </a:endParaRPr>
                    </a:p>
                  </a:txBody>
                  <a:tcPr marL="40013" marR="40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53634" name="Rectangle 2"/>
          <p:cNvSpPr>
            <a:spLocks noGrp="1" noChangeArrowheads="1"/>
          </p:cNvSpPr>
          <p:nvPr>
            <p:ph idx="1"/>
          </p:nvPr>
        </p:nvSpPr>
        <p:spPr bwMode="auto">
          <a:xfrm>
            <a:off x="179388" y="3599190"/>
            <a:ext cx="184731"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000" b="0" i="0" u="none" strike="noStrike" cap="none" normalizeH="0" baseline="0" dirty="0" smtClean="0">
                <a:ln>
                  <a:noFill/>
                </a:ln>
                <a:solidFill>
                  <a:srgbClr val="2D2D2D"/>
                </a:solidFill>
                <a:effectLst/>
                <a:latin typeface="Arial" pitchFamily="34" charset="0"/>
                <a:ea typeface="Times New Roman" pitchFamily="18" charset="0"/>
                <a:cs typeface="Arial" pitchFamily="34" charset="0"/>
              </a:rPr>
              <a:t/>
            </a:r>
            <a:br>
              <a:rPr kumimoji="0" lang="ru-RU" sz="1000" b="0" i="0" u="none" strike="noStrike" cap="none" normalizeH="0" baseline="0" dirty="0" smtClean="0">
                <a:ln>
                  <a:noFill/>
                </a:ln>
                <a:solidFill>
                  <a:srgbClr val="2D2D2D"/>
                </a:solidFill>
                <a:effectLst/>
                <a:latin typeface="Arial" pitchFamily="34" charset="0"/>
                <a:ea typeface="Times New Roman" pitchFamily="18" charset="0"/>
                <a:cs typeface="Arial" pitchFamily="34" charset="0"/>
              </a:rPr>
            </a:b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Прямоугольник 6"/>
          <p:cNvSpPr/>
          <p:nvPr/>
        </p:nvSpPr>
        <p:spPr>
          <a:xfrm>
            <a:off x="2843808" y="6488668"/>
            <a:ext cx="3530775" cy="369332"/>
          </a:xfrm>
          <a:prstGeom prst="rect">
            <a:avLst/>
          </a:prstGeom>
        </p:spPr>
        <p:txBody>
          <a:bodyPr wrap="none">
            <a:spAutoFit/>
          </a:bodyPr>
          <a:lstStyle/>
          <a:p>
            <a:r>
              <a:rPr lang="ru-RU" dirty="0" smtClean="0">
                <a:solidFill>
                  <a:srgbClr val="2D2D2D"/>
                </a:solidFill>
                <a:latin typeface="Arial" pitchFamily="34" charset="0"/>
                <a:ea typeface="Times New Roman" pitchFamily="18" charset="0"/>
                <a:cs typeface="Arial" pitchFamily="34" charset="0"/>
              </a:rPr>
              <a:t>Рисунок 1 - Пример документа</a:t>
            </a:r>
            <a:r>
              <a:rPr lang="ru-RU" sz="1400" dirty="0" smtClean="0">
                <a:latin typeface="Arial" pitchFamily="34" charset="0"/>
                <a:cs typeface="Arial" pitchFamily="34" charset="0"/>
              </a:rPr>
              <a:t> </a:t>
            </a:r>
            <a:endParaRPr lang="ru-RU"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648072"/>
          </a:xfrm>
          <a:solidFill>
            <a:srgbClr val="FFFF00"/>
          </a:solidFill>
        </p:spPr>
        <p:txBody>
          <a:bodyPr>
            <a:noAutofit/>
          </a:bodyPr>
          <a:lstStyle/>
          <a:p>
            <a:r>
              <a:rPr lang="ru-RU" sz="1600" b="1" dirty="0" smtClean="0"/>
              <a:t>ГОСТ Р ЕН 365-2010 ССБТ. Средства индивидуальной защиты от падения с высоты. Основные требования к инструкции по применению, техническому обслуживанию, периодической проверке, ремонту, маркировке и упаковке.</a:t>
            </a:r>
            <a:endParaRPr lang="ru-RU" sz="1600" dirty="0"/>
          </a:p>
        </p:txBody>
      </p:sp>
      <p:sp>
        <p:nvSpPr>
          <p:cNvPr id="3" name="Содержимое 2"/>
          <p:cNvSpPr>
            <a:spLocks noGrp="1"/>
          </p:cNvSpPr>
          <p:nvPr>
            <p:ph idx="1"/>
          </p:nvPr>
        </p:nvSpPr>
        <p:spPr>
          <a:xfrm>
            <a:off x="179512" y="1052736"/>
            <a:ext cx="8784976" cy="5616624"/>
          </a:xfrm>
          <a:solidFill>
            <a:schemeClr val="accent1">
              <a:lumMod val="20000"/>
              <a:lumOff val="80000"/>
            </a:schemeClr>
          </a:solidFill>
        </p:spPr>
        <p:txBody>
          <a:bodyPr>
            <a:normAutofit fontScale="92500" lnSpcReduction="10000"/>
          </a:bodyPr>
          <a:lstStyle/>
          <a:p>
            <a:pPr fontAlgn="base"/>
            <a:r>
              <a:rPr lang="ru-RU" sz="2000" b="1" dirty="0" smtClean="0"/>
              <a:t>4.8.1 Каждый компонент СИЗ либо иного оборудования должен иметь четкую, читаемую и несмываемую маркировку, которую наносит производитель на официальном языке страны назначения любым пригодным способом, не оказывающим вредного воздействия на маркируемый материал </a:t>
            </a:r>
          </a:p>
          <a:p>
            <a:pPr fontAlgn="base"/>
            <a:r>
              <a:rPr lang="ru-RU" sz="2000" b="1" dirty="0" smtClean="0"/>
              <a:t>Маркировка включает в себя, как минимум, следующее:</a:t>
            </a:r>
          </a:p>
          <a:p>
            <a:pPr fontAlgn="base"/>
            <a:r>
              <a:rPr lang="ru-RU" sz="2000" b="1" dirty="0" err="1" smtClean="0"/>
              <a:t>a</a:t>
            </a:r>
            <a:r>
              <a:rPr lang="ru-RU" sz="2000" b="1" dirty="0" smtClean="0"/>
              <a:t>) средства идентификации, т.е. наименование производителя, наименование поставщика либо торговое наименование;</a:t>
            </a:r>
          </a:p>
          <a:p>
            <a:pPr fontAlgn="base"/>
            <a:r>
              <a:rPr lang="ru-RU" sz="2000" b="1" dirty="0" err="1" smtClean="0"/>
              <a:t>b</a:t>
            </a:r>
            <a:r>
              <a:rPr lang="ru-RU" sz="2000" b="1" dirty="0" smtClean="0"/>
              <a:t>) номер партии от производителя или порядковый номер, или иные средства отслеживания;</a:t>
            </a:r>
          </a:p>
          <a:p>
            <a:pPr fontAlgn="base"/>
            <a:r>
              <a:rPr lang="ru-RU" sz="2000" b="1" dirty="0" err="1" smtClean="0"/>
              <a:t>c</a:t>
            </a:r>
            <a:r>
              <a:rPr lang="ru-RU" sz="2000" b="1" dirty="0" smtClean="0"/>
              <a:t>) модель и тип/идентификацию;</a:t>
            </a:r>
          </a:p>
          <a:p>
            <a:pPr fontAlgn="base"/>
            <a:r>
              <a:rPr lang="ru-RU" sz="2000" b="1" dirty="0" err="1" smtClean="0"/>
              <a:t>d</a:t>
            </a:r>
            <a:r>
              <a:rPr lang="ru-RU" sz="2000" b="1" dirty="0" smtClean="0"/>
              <a:t>) номер и год документа, которому соответствует оборудование;</a:t>
            </a:r>
          </a:p>
          <a:p>
            <a:r>
              <a:rPr lang="ru-RU" sz="2000" b="1" dirty="0" err="1" smtClean="0"/>
              <a:t>e</a:t>
            </a:r>
            <a:r>
              <a:rPr lang="ru-RU" sz="2000" b="1" dirty="0" smtClean="0"/>
              <a:t>) пиктограмму либо иной способ указания необходимости прочтения пользователями инструкции по применению.</a:t>
            </a:r>
            <a:br>
              <a:rPr lang="ru-RU" sz="2000" b="1" dirty="0" smtClean="0"/>
            </a:br>
            <a:r>
              <a:rPr lang="ru-RU" sz="2000" b="1" dirty="0" smtClean="0"/>
              <a:t>Примечание - Сюда же должна включаться также любая иная дополнительная маркировка, относящаяся к компоненту оборудования.</a:t>
            </a:r>
            <a:r>
              <a:rPr lang="ru-RU" sz="2000" dirty="0" smtClean="0"/>
              <a:t/>
            </a:r>
            <a:br>
              <a:rPr lang="ru-RU" sz="2000" dirty="0" smtClean="0"/>
            </a:br>
            <a:endParaRPr lang="ru-RU" sz="2000" dirty="0" smtClean="0"/>
          </a:p>
          <a:p>
            <a:endParaRPr lang="ru-RU" sz="2000" dirty="0">
              <a:latin typeface="Arial" pitchFamily="34" charset="0"/>
              <a:cs typeface="Arial" pitchFamily="34"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648072"/>
          </a:xfrm>
          <a:solidFill>
            <a:srgbClr val="FFFF00"/>
          </a:solidFill>
        </p:spPr>
        <p:txBody>
          <a:bodyPr>
            <a:noAutofit/>
          </a:bodyPr>
          <a:lstStyle/>
          <a:p>
            <a:r>
              <a:rPr lang="ru-RU" sz="1600" b="1" dirty="0" smtClean="0"/>
              <a:t>ГОСТ Р ЕН 365-2010 ССБТ. Средства индивидуальной защиты от падения с высоты. Основные требования к инструкции по применению, техническому обслуживанию, периодической проверке, ремонту, маркировке и упаковке.</a:t>
            </a:r>
            <a:endParaRPr lang="ru-RU" sz="1600" dirty="0"/>
          </a:p>
        </p:txBody>
      </p:sp>
      <p:sp>
        <p:nvSpPr>
          <p:cNvPr id="3" name="Содержимое 2"/>
          <p:cNvSpPr>
            <a:spLocks noGrp="1"/>
          </p:cNvSpPr>
          <p:nvPr>
            <p:ph idx="1"/>
          </p:nvPr>
        </p:nvSpPr>
        <p:spPr>
          <a:xfrm>
            <a:off x="179512" y="1052736"/>
            <a:ext cx="8784976" cy="5616624"/>
          </a:xfrm>
          <a:solidFill>
            <a:schemeClr val="accent1">
              <a:lumMod val="20000"/>
              <a:lumOff val="80000"/>
            </a:schemeClr>
          </a:solidFill>
        </p:spPr>
        <p:txBody>
          <a:bodyPr>
            <a:normAutofit/>
          </a:bodyPr>
          <a:lstStyle/>
          <a:p>
            <a:pPr fontAlgn="base">
              <a:buNone/>
            </a:pPr>
            <a:endParaRPr lang="ru-RU" sz="2400" dirty="0" smtClean="0"/>
          </a:p>
          <a:p>
            <a:pPr algn="ctr" fontAlgn="base">
              <a:lnSpc>
                <a:spcPts val="1575"/>
              </a:lnSpc>
              <a:spcAft>
                <a:spcPts val="0"/>
              </a:spcAft>
            </a:pPr>
            <a:endParaRPr lang="ru-RU" sz="2400" spc="10" dirty="0" smtClean="0">
              <a:solidFill>
                <a:srgbClr val="2D2D2D"/>
              </a:solidFill>
              <a:latin typeface="Arial"/>
              <a:ea typeface="Times New Roman"/>
              <a:cs typeface="Times New Roman"/>
            </a:endParaRPr>
          </a:p>
          <a:p>
            <a:pPr fontAlgn="base">
              <a:buNone/>
            </a:pPr>
            <a:endParaRPr lang="ru-RU" sz="2400" dirty="0" smtClean="0"/>
          </a:p>
          <a:p>
            <a:pPr fontAlgn="base">
              <a:buNone/>
            </a:pPr>
            <a:endParaRPr lang="ru-RU" sz="2400" dirty="0">
              <a:latin typeface="Arial" pitchFamily="34" charset="0"/>
              <a:cs typeface="Arial" pitchFamily="34"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504056"/>
          </a:xfrm>
          <a:solidFill>
            <a:srgbClr val="FFFF00"/>
          </a:solidFill>
        </p:spPr>
        <p:txBody>
          <a:bodyPr>
            <a:normAutofit/>
          </a:bodyPr>
          <a:lstStyle/>
          <a:p>
            <a:pPr algn="ctr"/>
            <a:r>
              <a:rPr lang="ru-RU" sz="2800" dirty="0" smtClean="0"/>
              <a:t>Нормативные документы:</a:t>
            </a:r>
            <a:endParaRPr lang="ru-RU" sz="2800" dirty="0"/>
          </a:p>
        </p:txBody>
      </p:sp>
      <p:sp>
        <p:nvSpPr>
          <p:cNvPr id="3" name="Содержимое 2"/>
          <p:cNvSpPr>
            <a:spLocks noGrp="1"/>
          </p:cNvSpPr>
          <p:nvPr>
            <p:ph idx="1"/>
          </p:nvPr>
        </p:nvSpPr>
        <p:spPr>
          <a:xfrm>
            <a:off x="0" y="764704"/>
            <a:ext cx="9144000" cy="5904656"/>
          </a:xfrm>
        </p:spPr>
        <p:txBody>
          <a:bodyPr>
            <a:normAutofit/>
          </a:bodyPr>
          <a:lstStyle/>
          <a:p>
            <a:r>
              <a:rPr lang="ru-RU" sz="1600" b="1" dirty="0" smtClean="0"/>
              <a:t>1 ГОСТ Р ЕН 365-2010 ССБТ. Средства индивидуальной защиты от падения с высоты. </a:t>
            </a:r>
            <a:r>
              <a:rPr lang="ru-RU" sz="1600" b="1" u="sng" dirty="0" smtClean="0"/>
              <a:t>Основные требования к инструкции </a:t>
            </a:r>
            <a:r>
              <a:rPr lang="ru-RU" sz="1600" b="1" dirty="0" smtClean="0"/>
              <a:t>по применению, техническому обслуживанию, периодической проверке, ремонту, маркировке и упаковке.</a:t>
            </a:r>
          </a:p>
          <a:p>
            <a:r>
              <a:rPr lang="ru-RU" sz="1600" b="1" dirty="0" smtClean="0"/>
              <a:t>2 ГОСТ Р ЕН 341-2010 ССБТ. Средства индивидуальной защиты от падения с высоты. </a:t>
            </a:r>
            <a:r>
              <a:rPr lang="ru-RU" sz="1600" b="1" u="sng" dirty="0" smtClean="0"/>
              <a:t>Устройства для спуска. </a:t>
            </a:r>
            <a:r>
              <a:rPr lang="ru-RU" sz="1600" b="1" dirty="0" smtClean="0"/>
              <a:t>Общие технические требования. Методы испытаний. </a:t>
            </a:r>
          </a:p>
          <a:p>
            <a:r>
              <a:rPr lang="ru-RU" sz="1600" b="1" dirty="0" smtClean="0"/>
              <a:t>3 ГОСТ Р ЕН 353-1-2008 ССБТ. Средства индивидуальной защиты от падения с высоты. </a:t>
            </a:r>
            <a:r>
              <a:rPr lang="ru-RU" sz="1600" b="1" u="sng" dirty="0" smtClean="0"/>
              <a:t>Средства защиты от падения ползункового типа на жесткой анкерной линии. </a:t>
            </a:r>
            <a:r>
              <a:rPr lang="ru-RU" sz="1600" b="1" dirty="0" smtClean="0"/>
              <a:t>Часть 1. Общие технические требования. Методы испытаний (ЕN 353- 1:2002 – Средства индивидуальной защиты от падений с высоты. Часть 1: Блокирующие устройства, перемещаемые по жесткой линии крепления. </a:t>
            </a:r>
          </a:p>
          <a:p>
            <a:r>
              <a:rPr lang="ru-RU" sz="1600" b="1" dirty="0" smtClean="0"/>
              <a:t>4 ГОСТ Р ЕН 353-2-2007 ССБТ. </a:t>
            </a:r>
            <a:r>
              <a:rPr lang="ru-RU" sz="1600" b="1" u="sng" dirty="0" smtClean="0"/>
              <a:t>Средства индивидуальной защиты от падения с высоты ползункового типа на гибкой анкерной линии. </a:t>
            </a:r>
            <a:r>
              <a:rPr lang="ru-RU" sz="1600" b="1" dirty="0" smtClean="0"/>
              <a:t>Часть 2. Общие технические требования. Методы испытаний (ЕN 353 - 2:2002 - Средства индивидуальной защиты от падений с высоты. Часть 2: Блокирующие устройства, перемещаемые по гибкой линии крепления).</a:t>
            </a:r>
          </a:p>
          <a:p>
            <a:r>
              <a:rPr lang="ru-RU" sz="1600" b="1" dirty="0" smtClean="0"/>
              <a:t> 5 ГОСТ Р 12.4.223-99 ССБТ. Средства индивидуальной защиты от падения с высоты. </a:t>
            </a:r>
            <a:r>
              <a:rPr lang="ru-RU" sz="1600" b="1" u="sng" dirty="0" smtClean="0"/>
              <a:t>Стропы. </a:t>
            </a:r>
            <a:r>
              <a:rPr lang="ru-RU" sz="1600" b="1" dirty="0" smtClean="0"/>
              <a:t>Общие технические требования. Методы испытаний. (EN 354:1992 - Средства индивидуальной защиты от падений с высоты. Стропы). </a:t>
            </a:r>
          </a:p>
          <a:p>
            <a:r>
              <a:rPr lang="ru-RU" sz="1600" b="1" dirty="0" smtClean="0"/>
              <a:t>6 ГОСТ Р ЕН 355-2008 ССБТ. Средства индивидуальной защиты от падения с высоты. </a:t>
            </a:r>
            <a:r>
              <a:rPr lang="ru-RU" sz="1600" b="1" u="sng" dirty="0" smtClean="0"/>
              <a:t>Амортизаторы </a:t>
            </a:r>
            <a:r>
              <a:rPr lang="ru-RU" sz="1600" b="1" dirty="0" smtClean="0"/>
              <a:t>(EN 355:2002 - Средства индивидуальной защиты от падений с высоты. Амортизаторы).</a:t>
            </a:r>
          </a:p>
          <a:p>
            <a:endParaRPr lang="ru-RU" sz="140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504056"/>
          </a:xfrm>
          <a:solidFill>
            <a:srgbClr val="FFFF00"/>
          </a:solidFill>
        </p:spPr>
        <p:txBody>
          <a:bodyPr>
            <a:normAutofit/>
          </a:bodyPr>
          <a:lstStyle/>
          <a:p>
            <a:pPr algn="ctr"/>
            <a:r>
              <a:rPr lang="ru-RU" sz="2800" dirty="0" smtClean="0"/>
              <a:t>Нормативные документы:</a:t>
            </a:r>
            <a:endParaRPr lang="ru-RU" sz="2800" dirty="0"/>
          </a:p>
        </p:txBody>
      </p:sp>
      <p:sp>
        <p:nvSpPr>
          <p:cNvPr id="3" name="Содержимое 2"/>
          <p:cNvSpPr>
            <a:spLocks noGrp="1"/>
          </p:cNvSpPr>
          <p:nvPr>
            <p:ph idx="1"/>
          </p:nvPr>
        </p:nvSpPr>
        <p:spPr>
          <a:xfrm>
            <a:off x="179512" y="764704"/>
            <a:ext cx="8964488" cy="5904656"/>
          </a:xfrm>
        </p:spPr>
        <p:txBody>
          <a:bodyPr>
            <a:normAutofit/>
          </a:bodyPr>
          <a:lstStyle/>
          <a:p>
            <a:r>
              <a:rPr lang="ru-RU" sz="1600" b="1" dirty="0" smtClean="0"/>
              <a:t> 7 ГОСТ Р ЕН 358-2008 ССБТ. Средства индивидуальной защиты от падения с высоты. </a:t>
            </a:r>
            <a:r>
              <a:rPr lang="ru-RU" sz="1600" b="1" u="sng" dirty="0" smtClean="0"/>
              <a:t>Привязи для удержания и позиционирования на рабочем месте и стропы для рабочего позиционирования </a:t>
            </a:r>
            <a:r>
              <a:rPr lang="ru-RU" sz="1600" b="1" dirty="0" smtClean="0"/>
              <a:t>(EN 358:1999 - Средства индивидуальной защиты для позиционирования в рабочем положении и предотвращения падений с высоты. Ремни, ограничители и стропы для позиционирования в рабочем положении).</a:t>
            </a:r>
          </a:p>
          <a:p>
            <a:r>
              <a:rPr lang="ru-RU" sz="1600" b="1" dirty="0" smtClean="0"/>
              <a:t>8 ГОСТ Р ЕН 360-2008 ССБТ. Средства индивидуальной защиты от падения с высоты. </a:t>
            </a:r>
            <a:r>
              <a:rPr lang="ru-RU" sz="1600" b="1" u="sng" dirty="0" smtClean="0"/>
              <a:t>Средства защиты от падения втягивающего типа </a:t>
            </a:r>
            <a:r>
              <a:rPr lang="ru-RU" sz="1600" b="1" dirty="0" smtClean="0"/>
              <a:t>(EN 360:2002 - Средства индивидуальной защиты от падений с высоты. Блокирующие устройства инерционного типа). </a:t>
            </a:r>
          </a:p>
          <a:p>
            <a:r>
              <a:rPr lang="ru-RU" sz="1600" b="1" dirty="0" smtClean="0"/>
              <a:t>9 ГОСТ Р ЕН 361-2008 ССБТ. Средства индивидуальной защиты от падения с высоты. </a:t>
            </a:r>
            <a:r>
              <a:rPr lang="ru-RU" sz="1600" b="1" u="sng" dirty="0" smtClean="0"/>
              <a:t>Страховочные привязи </a:t>
            </a:r>
            <a:r>
              <a:rPr lang="ru-RU" sz="1600" b="1" dirty="0" smtClean="0"/>
              <a:t>(EN 361:2002 - Средства индивидуальной защиты от падений с высоты. Страховочные привязи). </a:t>
            </a:r>
          </a:p>
          <a:p>
            <a:r>
              <a:rPr lang="ru-RU" sz="1600" b="1" dirty="0" smtClean="0"/>
              <a:t>10 ГОСТ Р ЕН 362-2008 ССБТ. Средства индивидуальной защиты от падения с высоты. </a:t>
            </a:r>
            <a:r>
              <a:rPr lang="ru-RU" sz="1600" b="1" u="sng" dirty="0" smtClean="0"/>
              <a:t>Соединительные элементы </a:t>
            </a:r>
            <a:r>
              <a:rPr lang="ru-RU" sz="1600" b="1" dirty="0" smtClean="0"/>
              <a:t>(EN 362:2004 - Средства индивидуальной защиты от падений с высоты. Соединительные элементы). </a:t>
            </a:r>
          </a:p>
          <a:p>
            <a:r>
              <a:rPr lang="ru-RU" sz="1600" b="1" dirty="0" smtClean="0"/>
              <a:t>11 ГОСТ Р ЕН 363-2007 ССБТ. Средства индивидуальной защиты от падения с высоты. </a:t>
            </a:r>
            <a:r>
              <a:rPr lang="ru-RU" sz="1600" b="1" u="sng" dirty="0" smtClean="0"/>
              <a:t>Страховочные системы. </a:t>
            </a:r>
            <a:r>
              <a:rPr lang="ru-RU" sz="1600" b="1" dirty="0" smtClean="0"/>
              <a:t>Общие технические требования (EN 363:2002 - Средства индивидуальной защиты от падений с высоты. Системы индивидуальной защиты от падений с высоты). </a:t>
            </a:r>
          </a:p>
          <a:p>
            <a:r>
              <a:rPr lang="ru-RU" sz="1600" b="1" dirty="0" smtClean="0"/>
              <a:t>12ГОСТ Р ЕН 813-2008 ССБТ. Средства индивидуальной защиты от падения с высоты. </a:t>
            </a:r>
            <a:r>
              <a:rPr lang="ru-RU" sz="1600" b="1" u="sng" dirty="0" smtClean="0"/>
              <a:t>Привязи для положения сидя </a:t>
            </a:r>
            <a:r>
              <a:rPr lang="ru-RU" sz="1600" b="1" dirty="0" smtClean="0"/>
              <a:t>(EN 813:1997 - Средства индивидуальной защиты от падений с высоты. Привязные ремни для удержания в сидячем положении).</a:t>
            </a:r>
          </a:p>
          <a:p>
            <a:pPr>
              <a:buNone/>
            </a:pPr>
            <a:endParaRPr lang="ru-RU" sz="140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229600" cy="642942"/>
          </a:xfrm>
          <a:solidFill>
            <a:srgbClr val="FFFF00"/>
          </a:solidFill>
        </p:spPr>
        <p:txBody>
          <a:bodyPr>
            <a:noAutofit/>
          </a:bodyPr>
          <a:lstStyle/>
          <a:p>
            <a:pPr algn="ctr"/>
            <a:r>
              <a:rPr lang="ru-RU" sz="2000" b="1" dirty="0" smtClean="0"/>
              <a:t>Национальные стандарты средств индивидуальной защиты от падения с высоты, вступившие в силу в 2012-2013 году</a:t>
            </a:r>
            <a:endParaRPr lang="ru-RU" sz="2000" b="1" dirty="0"/>
          </a:p>
        </p:txBody>
      </p:sp>
      <p:sp>
        <p:nvSpPr>
          <p:cNvPr id="3" name="Содержимое 2"/>
          <p:cNvSpPr>
            <a:spLocks noGrp="1"/>
          </p:cNvSpPr>
          <p:nvPr>
            <p:ph idx="1"/>
          </p:nvPr>
        </p:nvSpPr>
        <p:spPr>
          <a:xfrm>
            <a:off x="142844" y="1214422"/>
            <a:ext cx="8786874" cy="5429288"/>
          </a:xfrm>
        </p:spPr>
        <p:txBody>
          <a:bodyPr>
            <a:normAutofit lnSpcReduction="10000"/>
          </a:bodyPr>
          <a:lstStyle/>
          <a:p>
            <a:pPr lvl="0" fontAlgn="base"/>
            <a:r>
              <a:rPr lang="ru-RU" sz="2400" dirty="0" smtClean="0"/>
              <a:t>ГОСТ РЕН 795-2012 ССБТ «Средства индивидуальной защиты от падения с высоты. </a:t>
            </a:r>
            <a:r>
              <a:rPr lang="ru-RU" sz="2400" u="sng" dirty="0" smtClean="0"/>
              <a:t>Анкерные устройства</a:t>
            </a:r>
            <a:r>
              <a:rPr lang="ru-RU" sz="2400" dirty="0" smtClean="0"/>
              <a:t>»;</a:t>
            </a:r>
          </a:p>
          <a:p>
            <a:pPr lvl="0" fontAlgn="base"/>
            <a:r>
              <a:rPr lang="ru-RU" sz="2400" dirty="0" smtClean="0"/>
              <a:t>ГОСТ РЕН 1891-2012 ССБТ «Средства индивидуальной защиты от падения с высоты. Канаты с сердечником низкого растяжения»;</a:t>
            </a:r>
          </a:p>
          <a:p>
            <a:pPr lvl="0" fontAlgn="base"/>
            <a:r>
              <a:rPr lang="ru-RU" sz="2400" dirty="0" smtClean="0"/>
              <a:t>ГОСТ РЕН 1498-2011 ССБТ «Средства индивидуальной защиты от падения с высоты. </a:t>
            </a:r>
            <a:r>
              <a:rPr lang="ru-RU" sz="2400" u="sng" dirty="0" smtClean="0"/>
              <a:t>Спасательные петли</a:t>
            </a:r>
            <a:r>
              <a:rPr lang="ru-RU" sz="2400" dirty="0" smtClean="0"/>
              <a:t>»;</a:t>
            </a:r>
          </a:p>
          <a:p>
            <a:pPr lvl="0" fontAlgn="base"/>
            <a:r>
              <a:rPr lang="ru-RU" sz="2400" dirty="0" smtClean="0"/>
              <a:t>ГОСТ РЕН 1496-2012 ССБТ «Средства индивидуальной защиты от падения с высоты. </a:t>
            </a:r>
            <a:r>
              <a:rPr lang="ru-RU" sz="2400" u="sng" dirty="0" smtClean="0"/>
              <a:t>Спасательные подъемные устройства</a:t>
            </a:r>
            <a:r>
              <a:rPr lang="ru-RU" sz="2400" dirty="0" smtClean="0"/>
              <a:t>»;</a:t>
            </a:r>
          </a:p>
          <a:p>
            <a:pPr lvl="0" fontAlgn="base"/>
            <a:r>
              <a:rPr lang="ru-RU" sz="2400" dirty="0" smtClean="0"/>
              <a:t>ГОСТ РЕН 1497-2012 ССБТ «Средства индивидуальной защиты от падения с высоты. </a:t>
            </a:r>
            <a:r>
              <a:rPr lang="ru-RU" sz="2400" u="sng" dirty="0" smtClean="0"/>
              <a:t>Спасательные привязи</a:t>
            </a:r>
            <a:r>
              <a:rPr lang="ru-RU" sz="2400" dirty="0" smtClean="0"/>
              <a:t>»;</a:t>
            </a:r>
          </a:p>
          <a:p>
            <a:pPr lvl="0" fontAlgn="base"/>
            <a:r>
              <a:rPr lang="ru-RU" sz="2400" dirty="0" smtClean="0"/>
              <a:t>ГОСТ РЕН 12841-2012 ССБТ «Средства индивидуальной защиты от падения с высоты. </a:t>
            </a:r>
            <a:r>
              <a:rPr lang="ru-RU" sz="2400" u="sng" dirty="0" smtClean="0"/>
              <a:t>Системы канатного доступа. Устройства позиционирования на канатах</a:t>
            </a:r>
            <a:r>
              <a:rPr lang="ru-RU" sz="2400" dirty="0" smtClean="0"/>
              <a:t>».</a:t>
            </a:r>
          </a:p>
          <a:p>
            <a:endParaRPr lang="ru-RU" sz="2400"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908720"/>
          </a:xfrm>
          <a:solidFill>
            <a:srgbClr val="C00000"/>
          </a:solidFill>
        </p:spPr>
        <p:txBody>
          <a:bodyPr>
            <a:normAutofit/>
          </a:bodyPr>
          <a:lstStyle/>
          <a:p>
            <a:pPr algn="ctr"/>
            <a:r>
              <a:rPr lang="ru-RU" sz="3100" b="1" dirty="0" smtClean="0">
                <a:solidFill>
                  <a:srgbClr val="FFFF00"/>
                </a:solidFill>
              </a:rPr>
              <a:t>Обеспечение безопасности работ на высоте</a:t>
            </a:r>
            <a:r>
              <a:rPr lang="ru-RU" sz="2400" dirty="0" smtClean="0">
                <a:solidFill>
                  <a:srgbClr val="FFFF00"/>
                </a:solidFill>
              </a:rPr>
              <a:t/>
            </a:r>
            <a:br>
              <a:rPr lang="ru-RU" sz="2400" dirty="0" smtClean="0">
                <a:solidFill>
                  <a:srgbClr val="FFFF00"/>
                </a:solidFill>
              </a:rPr>
            </a:br>
            <a:endParaRPr lang="ru-RU" sz="2400" dirty="0"/>
          </a:p>
        </p:txBody>
      </p:sp>
      <p:sp>
        <p:nvSpPr>
          <p:cNvPr id="3" name="Содержимое 2"/>
          <p:cNvSpPr>
            <a:spLocks noGrp="1"/>
          </p:cNvSpPr>
          <p:nvPr>
            <p:ph idx="1"/>
          </p:nvPr>
        </p:nvSpPr>
        <p:spPr>
          <a:xfrm>
            <a:off x="0" y="1052736"/>
            <a:ext cx="8892480" cy="5616624"/>
          </a:xfrm>
          <a:solidFill>
            <a:srgbClr val="FFFF00"/>
          </a:solidFill>
        </p:spPr>
        <p:txBody>
          <a:bodyPr>
            <a:normAutofit fontScale="92500" lnSpcReduction="10000"/>
          </a:bodyPr>
          <a:lstStyle/>
          <a:p>
            <a:r>
              <a:rPr lang="ru-RU" sz="2800" dirty="0" smtClean="0"/>
              <a:t>18. </a:t>
            </a:r>
            <a:r>
              <a:rPr lang="ru-RU" sz="2800" b="1" dirty="0" smtClean="0">
                <a:solidFill>
                  <a:srgbClr val="FF0000"/>
                </a:solidFill>
              </a:rPr>
              <a:t>Не допускается выполнение работ на высоте</a:t>
            </a:r>
            <a:r>
              <a:rPr lang="ru-RU" sz="2800" dirty="0" smtClean="0">
                <a:solidFill>
                  <a:srgbClr val="FF0000"/>
                </a:solidFill>
              </a:rPr>
              <a:t>:</a:t>
            </a:r>
          </a:p>
          <a:p>
            <a:r>
              <a:rPr lang="ru-RU" b="1" dirty="0" smtClean="0"/>
              <a:t>а) в открытых местах </a:t>
            </a:r>
            <a:r>
              <a:rPr lang="ru-RU" b="1" u="sng" dirty="0" smtClean="0"/>
              <a:t>при скорости </a:t>
            </a:r>
          </a:p>
          <a:p>
            <a:pPr>
              <a:buNone/>
            </a:pPr>
            <a:r>
              <a:rPr lang="ru-RU" b="1" u="sng" dirty="0" smtClean="0"/>
              <a:t>воздушного потока (ветра) 15 м/с и более;</a:t>
            </a:r>
            <a:endParaRPr lang="ru-RU" b="1" dirty="0" smtClean="0"/>
          </a:p>
          <a:p>
            <a:r>
              <a:rPr lang="ru-RU" b="1" dirty="0" smtClean="0"/>
              <a:t>б) </a:t>
            </a:r>
            <a:r>
              <a:rPr lang="ru-RU" b="1" u="sng" dirty="0" smtClean="0"/>
              <a:t>при грозе или тумане</a:t>
            </a:r>
            <a:r>
              <a:rPr lang="ru-RU" b="1" dirty="0" smtClean="0"/>
              <a:t>, исключающем </a:t>
            </a:r>
          </a:p>
          <a:p>
            <a:pPr>
              <a:buNone/>
            </a:pPr>
            <a:r>
              <a:rPr lang="ru-RU" b="1" dirty="0" smtClean="0"/>
              <a:t>видимость в пределах фронта работ, а также </a:t>
            </a:r>
          </a:p>
          <a:p>
            <a:pPr>
              <a:buNone/>
            </a:pPr>
            <a:r>
              <a:rPr lang="ru-RU" b="1" dirty="0" smtClean="0"/>
              <a:t>при </a:t>
            </a:r>
            <a:r>
              <a:rPr lang="ru-RU" b="1" u="sng" dirty="0" smtClean="0"/>
              <a:t>гололеде</a:t>
            </a:r>
            <a:r>
              <a:rPr lang="ru-RU" b="1" dirty="0" smtClean="0"/>
              <a:t> с обледенелых конструкций и </a:t>
            </a:r>
          </a:p>
          <a:p>
            <a:pPr>
              <a:buNone/>
            </a:pPr>
            <a:r>
              <a:rPr lang="ru-RU" b="1" u="sng" dirty="0" smtClean="0"/>
              <a:t>в случаях нарастания стенки гололеда на </a:t>
            </a:r>
          </a:p>
          <a:p>
            <a:pPr>
              <a:buNone/>
            </a:pPr>
            <a:r>
              <a:rPr lang="ru-RU" b="1" dirty="0" smtClean="0"/>
              <a:t>проводах, оборудовании, инженерных </a:t>
            </a:r>
          </a:p>
          <a:p>
            <a:pPr>
              <a:buNone/>
            </a:pPr>
            <a:r>
              <a:rPr lang="ru-RU" b="1" dirty="0" smtClean="0"/>
              <a:t>конструкциях (в том числе опорах линий</a:t>
            </a:r>
          </a:p>
          <a:p>
            <a:pPr>
              <a:buNone/>
            </a:pPr>
            <a:r>
              <a:rPr lang="ru-RU" b="1" dirty="0" smtClean="0"/>
              <a:t>электропередачи), деревьях;</a:t>
            </a:r>
          </a:p>
          <a:p>
            <a:r>
              <a:rPr lang="ru-RU" b="1" dirty="0" smtClean="0"/>
              <a:t>в) </a:t>
            </a:r>
            <a:r>
              <a:rPr lang="ru-RU" b="1" u="sng" dirty="0" smtClean="0"/>
              <a:t>при монтаже (демонтаже) конструкций </a:t>
            </a:r>
          </a:p>
          <a:p>
            <a:pPr>
              <a:buNone/>
            </a:pPr>
            <a:r>
              <a:rPr lang="ru-RU" b="1" u="sng" dirty="0" smtClean="0"/>
              <a:t>с большой парусностью при скорости ветра </a:t>
            </a:r>
          </a:p>
          <a:p>
            <a:pPr>
              <a:buNone/>
            </a:pPr>
            <a:r>
              <a:rPr lang="ru-RU" b="1" u="sng" dirty="0" smtClean="0"/>
              <a:t>10 м/с и более</a:t>
            </a:r>
            <a:r>
              <a:rPr lang="ru-RU" b="1" dirty="0" smtClean="0"/>
              <a:t>.</a:t>
            </a:r>
          </a:p>
          <a:p>
            <a:endParaRPr lang="ru-RU" dirty="0"/>
          </a:p>
        </p:txBody>
      </p:sp>
      <p:pic>
        <p:nvPicPr>
          <p:cNvPr id="4" name="Picture 2"/>
          <p:cNvPicPr>
            <a:picLocks noChangeAspect="1" noChangeArrowheads="1"/>
          </p:cNvPicPr>
          <p:nvPr/>
        </p:nvPicPr>
        <p:blipFill>
          <a:blip r:embed="rId2" cstate="print"/>
          <a:srcRect/>
          <a:stretch>
            <a:fillRect/>
          </a:stretch>
        </p:blipFill>
        <p:spPr bwMode="auto">
          <a:xfrm>
            <a:off x="6715140" y="1571613"/>
            <a:ext cx="2000264" cy="1143008"/>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a:stretch>
            <a:fillRect/>
          </a:stretch>
        </p:blipFill>
        <p:spPr bwMode="auto">
          <a:xfrm>
            <a:off x="6786578" y="3071811"/>
            <a:ext cx="2000264" cy="1357321"/>
          </a:xfrm>
          <a:prstGeom prst="rect">
            <a:avLst/>
          </a:prstGeom>
          <a:noFill/>
          <a:ln w="9525">
            <a:noFill/>
            <a:miter lim="800000"/>
            <a:headEnd/>
            <a:tailEnd/>
          </a:ln>
        </p:spPr>
      </p:pic>
      <p:pic>
        <p:nvPicPr>
          <p:cNvPr id="6" name="Picture 5"/>
          <p:cNvPicPr>
            <a:picLocks noChangeAspect="1" noChangeArrowheads="1"/>
          </p:cNvPicPr>
          <p:nvPr/>
        </p:nvPicPr>
        <p:blipFill>
          <a:blip r:embed="rId4" cstate="print"/>
          <a:srcRect/>
          <a:stretch>
            <a:fillRect/>
          </a:stretch>
        </p:blipFill>
        <p:spPr bwMode="auto">
          <a:xfrm>
            <a:off x="6786578" y="5072074"/>
            <a:ext cx="2071702" cy="1500197"/>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0"/>
            <a:ext cx="8784976" cy="908720"/>
          </a:xfrm>
          <a:solidFill>
            <a:srgbClr val="C00000"/>
          </a:solidFill>
        </p:spPr>
        <p:txBody>
          <a:bodyPr>
            <a:normAutofit fontScale="90000"/>
          </a:bodyPr>
          <a:lstStyle/>
          <a:p>
            <a:pPr algn="ctr"/>
            <a:r>
              <a:rPr lang="ru-RU" sz="2400" b="1" u="sng" dirty="0" smtClean="0">
                <a:solidFill>
                  <a:srgbClr val="FFFF00"/>
                </a:solidFill>
              </a:rPr>
              <a:t>III. Требования, предъявляемые</a:t>
            </a:r>
            <a:r>
              <a:rPr lang="ru-RU" sz="2400" u="sng" dirty="0" smtClean="0">
                <a:solidFill>
                  <a:srgbClr val="FFFF00"/>
                </a:solidFill>
              </a:rPr>
              <a:t> </a:t>
            </a:r>
            <a:r>
              <a:rPr lang="ru-RU" sz="2400" b="1" u="sng" dirty="0" smtClean="0">
                <a:solidFill>
                  <a:srgbClr val="FFFF00"/>
                </a:solidFill>
              </a:rPr>
              <a:t>к производственным площадкам</a:t>
            </a:r>
            <a:r>
              <a:rPr lang="ru-RU" sz="2400" dirty="0" smtClean="0"/>
              <a:t/>
            </a:r>
            <a:br>
              <a:rPr lang="ru-RU" sz="2400" dirty="0" smtClean="0"/>
            </a:br>
            <a:endParaRPr lang="ru-RU" sz="2400" dirty="0"/>
          </a:p>
        </p:txBody>
      </p:sp>
      <p:sp>
        <p:nvSpPr>
          <p:cNvPr id="3" name="Содержимое 2"/>
          <p:cNvSpPr>
            <a:spLocks noGrp="1"/>
          </p:cNvSpPr>
          <p:nvPr>
            <p:ph idx="1"/>
          </p:nvPr>
        </p:nvSpPr>
        <p:spPr>
          <a:xfrm>
            <a:off x="0" y="908720"/>
            <a:ext cx="9144000" cy="6192688"/>
          </a:xfrm>
        </p:spPr>
        <p:txBody>
          <a:bodyPr>
            <a:normAutofit fontScale="92500"/>
          </a:bodyPr>
          <a:lstStyle/>
          <a:p>
            <a:r>
              <a:rPr lang="ru-RU" sz="2800" dirty="0" smtClean="0">
                <a:latin typeface="Arial" pitchFamily="34" charset="0"/>
                <a:cs typeface="Arial" pitchFamily="34" charset="0"/>
              </a:rPr>
              <a:t>48. При проведении работ на высоте </a:t>
            </a:r>
            <a:r>
              <a:rPr lang="ru-RU" sz="2800" b="1" dirty="0" smtClean="0">
                <a:latin typeface="Arial" pitchFamily="34" charset="0"/>
                <a:cs typeface="Arial" pitchFamily="34" charset="0"/>
              </a:rPr>
              <a:t>работодатель обязан обеспечить</a:t>
            </a:r>
            <a:r>
              <a:rPr lang="ru-RU" sz="2800" dirty="0" smtClean="0">
                <a:latin typeface="Arial" pitchFamily="34" charset="0"/>
                <a:cs typeface="Arial" pitchFamily="34" charset="0"/>
              </a:rPr>
              <a:t> наличие </a:t>
            </a:r>
            <a:r>
              <a:rPr lang="ru-RU" sz="2800" u="sng" dirty="0" smtClean="0">
                <a:latin typeface="Arial" pitchFamily="34" charset="0"/>
                <a:cs typeface="Arial" pitchFamily="34" charset="0"/>
              </a:rPr>
              <a:t>защитных, страховочных и сигнальных ограждений и определить границы опасных зон</a:t>
            </a:r>
            <a:r>
              <a:rPr lang="ru-RU" sz="2800" dirty="0" smtClean="0">
                <a:latin typeface="Arial" pitchFamily="34" charset="0"/>
                <a:cs typeface="Arial" pitchFamily="34" charset="0"/>
              </a:rPr>
              <a:t> </a:t>
            </a:r>
            <a:r>
              <a:rPr lang="ru-RU" dirty="0" smtClean="0">
                <a:latin typeface="Arial" pitchFamily="34" charset="0"/>
                <a:cs typeface="Arial" pitchFamily="34" charset="0"/>
              </a:rPr>
              <a:t>исходя из действующих норм и правил с учетом наибольшего габарита перемещаемого груза, расстояния разлета предметов или раскаленных частиц металла (например, при сварочных работах), размеров движущихся частей машин и оборудования. Место </a:t>
            </a:r>
            <a:r>
              <a:rPr lang="ru-RU" u="sng" dirty="0" smtClean="0">
                <a:latin typeface="Arial" pitchFamily="34" charset="0"/>
                <a:cs typeface="Arial" pitchFamily="34" charset="0"/>
              </a:rPr>
              <a:t>установки ограждений и знаков безопасности указывается в технологических картах на проведение работ или в ППР</a:t>
            </a:r>
            <a:r>
              <a:rPr lang="ru-RU" dirty="0" smtClean="0">
                <a:latin typeface="Arial" pitchFamily="34" charset="0"/>
                <a:cs typeface="Arial" pitchFamily="34" charset="0"/>
              </a:rPr>
              <a:t> на высоте в соответствии с действующими техническими регламентами, нормами и правилами.</a:t>
            </a:r>
          </a:p>
          <a:p>
            <a:r>
              <a:rPr lang="ru-RU" sz="2800" b="1" u="sng" dirty="0" smtClean="0">
                <a:latin typeface="Arial" pitchFamily="34" charset="0"/>
                <a:cs typeface="Arial" pitchFamily="34" charset="0"/>
              </a:rPr>
              <a:t>При невозможности применения защитных ограждений допускается производство работ на высоте с применением </a:t>
            </a:r>
            <a:r>
              <a:rPr lang="ru-RU" sz="3000" b="1" u="sng" dirty="0" smtClean="0">
                <a:solidFill>
                  <a:srgbClr val="FF0000"/>
                </a:solidFill>
                <a:latin typeface="Arial" pitchFamily="34" charset="0"/>
                <a:cs typeface="Arial" pitchFamily="34" charset="0"/>
              </a:rPr>
              <a:t>систем безопасности</a:t>
            </a:r>
            <a:r>
              <a:rPr lang="ru-RU" sz="2800" b="1" u="sng" dirty="0" smtClean="0"/>
              <a:t>.</a:t>
            </a:r>
            <a:endParaRPr lang="ru-RU" sz="2800" b="1" dirty="0" smtClean="0"/>
          </a:p>
          <a:p>
            <a:endParaRPr lang="ru-RU" dirty="0"/>
          </a:p>
        </p:txBody>
      </p:sp>
      <p:sp>
        <p:nvSpPr>
          <p:cNvPr id="4" name="Скругленный прямоугольник 3"/>
          <p:cNvSpPr/>
          <p:nvPr/>
        </p:nvSpPr>
        <p:spPr>
          <a:xfrm>
            <a:off x="8572528" y="5643578"/>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360040"/>
          </a:xfrm>
          <a:solidFill>
            <a:srgbClr val="FF0000"/>
          </a:solidFill>
        </p:spPr>
        <p:txBody>
          <a:bodyPr>
            <a:normAutofit/>
          </a:bodyPr>
          <a:lstStyle/>
          <a:p>
            <a:pPr algn="ctr"/>
            <a:r>
              <a:rPr lang="ru-RU" sz="2000" b="1" u="sng" dirty="0" smtClean="0">
                <a:solidFill>
                  <a:srgbClr val="FFFF00"/>
                </a:solidFill>
              </a:rPr>
              <a:t> Требования к производственным площадкам</a:t>
            </a:r>
            <a:endParaRPr lang="ru-RU" sz="2000" dirty="0"/>
          </a:p>
        </p:txBody>
      </p:sp>
      <p:sp>
        <p:nvSpPr>
          <p:cNvPr id="3" name="Содержимое 2"/>
          <p:cNvSpPr>
            <a:spLocks noGrp="1"/>
          </p:cNvSpPr>
          <p:nvPr>
            <p:ph idx="1"/>
          </p:nvPr>
        </p:nvSpPr>
        <p:spPr>
          <a:xfrm>
            <a:off x="0" y="692696"/>
            <a:ext cx="9144000" cy="3164932"/>
          </a:xfrm>
          <a:solidFill>
            <a:srgbClr val="FFFF00"/>
          </a:solidFill>
        </p:spPr>
        <p:txBody>
          <a:bodyPr>
            <a:normAutofit lnSpcReduction="10000"/>
          </a:bodyPr>
          <a:lstStyle/>
          <a:p>
            <a:r>
              <a:rPr lang="ru-RU" sz="2800" b="1" dirty="0" smtClean="0"/>
              <a:t>49. При выполнении работ на высоте </a:t>
            </a:r>
            <a:r>
              <a:rPr lang="ru-RU" sz="2800" b="1" u="sng" dirty="0" smtClean="0"/>
              <a:t>под местом производства работ (внизу) определяются, обозначаются и ограждаются зоны повышенной опасности,</a:t>
            </a:r>
            <a:r>
              <a:rPr lang="ru-RU" sz="2800" b="1" dirty="0" smtClean="0"/>
              <a:t> рекомендации по установке которых предусмотрены </a:t>
            </a:r>
          </a:p>
          <a:p>
            <a:pPr>
              <a:buNone/>
            </a:pPr>
            <a:r>
              <a:rPr lang="ru-RU" sz="2800" b="1" dirty="0" smtClean="0">
                <a:hlinkClick r:id="" action="ppaction://hlinkfile"/>
              </a:rPr>
              <a:t>приложением N 11</a:t>
            </a:r>
            <a:r>
              <a:rPr lang="ru-RU" sz="2800" b="1" dirty="0" smtClean="0"/>
              <a:t> </a:t>
            </a:r>
          </a:p>
          <a:p>
            <a:pPr>
              <a:buNone/>
            </a:pPr>
            <a:r>
              <a:rPr lang="ru-RU" sz="2800" b="1" dirty="0" smtClean="0"/>
              <a:t>к Правилам. </a:t>
            </a:r>
          </a:p>
          <a:p>
            <a:endParaRPr lang="ru-RU" dirty="0"/>
          </a:p>
        </p:txBody>
      </p:sp>
      <p:graphicFrame>
        <p:nvGraphicFramePr>
          <p:cNvPr id="4" name="Таблица 3"/>
          <p:cNvGraphicFramePr>
            <a:graphicFrameLocks noGrp="1"/>
          </p:cNvGraphicFramePr>
          <p:nvPr/>
        </p:nvGraphicFramePr>
        <p:xfrm>
          <a:off x="4857753" y="2285991"/>
          <a:ext cx="4143402" cy="4357718"/>
        </p:xfrm>
        <a:graphic>
          <a:graphicData uri="http://schemas.openxmlformats.org/drawingml/2006/table">
            <a:tbl>
              <a:tblPr/>
              <a:tblGrid>
                <a:gridCol w="1381134"/>
                <a:gridCol w="1381134"/>
                <a:gridCol w="1381134"/>
              </a:tblGrid>
              <a:tr h="863111">
                <a:tc rowSpan="2">
                  <a:txBody>
                    <a:bodyPr/>
                    <a:lstStyle/>
                    <a:p>
                      <a:pPr algn="ctr">
                        <a:lnSpc>
                          <a:spcPct val="115000"/>
                        </a:lnSpc>
                        <a:spcAft>
                          <a:spcPts val="0"/>
                        </a:spcAft>
                      </a:pPr>
                      <a:r>
                        <a:rPr lang="ru-RU" sz="1200" dirty="0">
                          <a:latin typeface="Calibri"/>
                          <a:ea typeface="Calibri"/>
                          <a:cs typeface="Calibri"/>
                        </a:rPr>
                        <a:t>Высота возможного падения груза (предмета), м</a:t>
                      </a:r>
                      <a:endParaRPr lang="ru-RU" sz="1000" dirty="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ru-RU" sz="1200">
                          <a:latin typeface="Calibri"/>
                          <a:ea typeface="Calibri"/>
                          <a:cs typeface="Calibri"/>
                        </a:rPr>
                        <a:t>Минимальное расстояние отлета перемещаемого (падающего) груза (предмета), м</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r>
              <a:tr h="863111">
                <a:tc vMerge="1">
                  <a:txBody>
                    <a:bodyPr/>
                    <a:lstStyle/>
                    <a:p>
                      <a:endParaRPr lang="ru-RU"/>
                    </a:p>
                  </a:txBody>
                  <a:tcPr/>
                </a:tc>
                <a:tc>
                  <a:txBody>
                    <a:bodyPr/>
                    <a:lstStyle/>
                    <a:p>
                      <a:pPr algn="ctr">
                        <a:lnSpc>
                          <a:spcPct val="115000"/>
                        </a:lnSpc>
                        <a:spcAft>
                          <a:spcPts val="0"/>
                        </a:spcAft>
                      </a:pPr>
                      <a:r>
                        <a:rPr lang="ru-RU" sz="1200" dirty="0">
                          <a:latin typeface="Calibri"/>
                          <a:ea typeface="Calibri"/>
                          <a:cs typeface="Calibri"/>
                        </a:rPr>
                        <a:t>перемещаемого краном груза в случае его падения</a:t>
                      </a:r>
                      <a:endParaRPr lang="ru-RU" sz="1000" dirty="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200">
                          <a:latin typeface="Calibri"/>
                          <a:ea typeface="Calibri"/>
                          <a:cs typeface="Calibri"/>
                        </a:rPr>
                        <a:t>предметов в случае их падения со здания</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5928">
                <a:tc>
                  <a:txBody>
                    <a:bodyPr/>
                    <a:lstStyle/>
                    <a:p>
                      <a:pPr algn="ctr">
                        <a:lnSpc>
                          <a:spcPct val="115000"/>
                        </a:lnSpc>
                        <a:spcAft>
                          <a:spcPts val="0"/>
                        </a:spcAft>
                      </a:pPr>
                      <a:r>
                        <a:rPr lang="ru-RU" sz="1200">
                          <a:latin typeface="Calibri"/>
                          <a:ea typeface="Calibri"/>
                          <a:cs typeface="Calibri"/>
                        </a:rPr>
                        <a:t>До 10</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200">
                          <a:latin typeface="Calibri"/>
                          <a:ea typeface="Calibri"/>
                          <a:cs typeface="Calibri"/>
                        </a:rPr>
                        <a:t>4</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200">
                          <a:latin typeface="Calibri"/>
                          <a:ea typeface="Calibri"/>
                          <a:cs typeface="Calibri"/>
                        </a:rPr>
                        <a:t>3,5</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5928">
                <a:tc>
                  <a:txBody>
                    <a:bodyPr/>
                    <a:lstStyle/>
                    <a:p>
                      <a:pPr algn="ctr">
                        <a:lnSpc>
                          <a:spcPct val="115000"/>
                        </a:lnSpc>
                        <a:spcAft>
                          <a:spcPts val="0"/>
                        </a:spcAft>
                      </a:pPr>
                      <a:r>
                        <a:rPr lang="ru-RU" sz="1200">
                          <a:latin typeface="Calibri"/>
                          <a:ea typeface="Calibri"/>
                          <a:cs typeface="Calibri"/>
                        </a:rPr>
                        <a:t>До 20</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200" dirty="0">
                          <a:latin typeface="Calibri"/>
                          <a:ea typeface="Calibri"/>
                          <a:cs typeface="Calibri"/>
                        </a:rPr>
                        <a:t>7</a:t>
                      </a:r>
                      <a:endParaRPr lang="ru-RU" sz="1000" dirty="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200">
                          <a:latin typeface="Calibri"/>
                          <a:ea typeface="Calibri"/>
                          <a:cs typeface="Calibri"/>
                        </a:rPr>
                        <a:t>5</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5928">
                <a:tc>
                  <a:txBody>
                    <a:bodyPr/>
                    <a:lstStyle/>
                    <a:p>
                      <a:pPr algn="ctr">
                        <a:lnSpc>
                          <a:spcPct val="115000"/>
                        </a:lnSpc>
                        <a:spcAft>
                          <a:spcPts val="0"/>
                        </a:spcAft>
                      </a:pPr>
                      <a:r>
                        <a:rPr lang="ru-RU" sz="1200">
                          <a:latin typeface="Calibri"/>
                          <a:ea typeface="Calibri"/>
                          <a:cs typeface="Calibri"/>
                        </a:rPr>
                        <a:t>До 70</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200" dirty="0">
                          <a:latin typeface="Calibri"/>
                          <a:ea typeface="Calibri"/>
                          <a:cs typeface="Calibri"/>
                        </a:rPr>
                        <a:t>10</a:t>
                      </a:r>
                      <a:endParaRPr lang="ru-RU" sz="1000" dirty="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200">
                          <a:latin typeface="Calibri"/>
                          <a:ea typeface="Calibri"/>
                          <a:cs typeface="Calibri"/>
                        </a:rPr>
                        <a:t>7</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5928">
                <a:tc>
                  <a:txBody>
                    <a:bodyPr/>
                    <a:lstStyle/>
                    <a:p>
                      <a:pPr algn="ctr">
                        <a:lnSpc>
                          <a:spcPct val="115000"/>
                        </a:lnSpc>
                        <a:spcAft>
                          <a:spcPts val="0"/>
                        </a:spcAft>
                      </a:pPr>
                      <a:r>
                        <a:rPr lang="ru-RU" sz="1200">
                          <a:latin typeface="Calibri"/>
                          <a:ea typeface="Calibri"/>
                          <a:cs typeface="Calibri"/>
                        </a:rPr>
                        <a:t>До 120</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200" dirty="0">
                          <a:latin typeface="Calibri"/>
                          <a:ea typeface="Calibri"/>
                          <a:cs typeface="Calibri"/>
                        </a:rPr>
                        <a:t>15</a:t>
                      </a:r>
                      <a:endParaRPr lang="ru-RU" sz="1000" dirty="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200">
                          <a:latin typeface="Calibri"/>
                          <a:ea typeface="Calibri"/>
                          <a:cs typeface="Calibri"/>
                        </a:rPr>
                        <a:t>10</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5928">
                <a:tc>
                  <a:txBody>
                    <a:bodyPr/>
                    <a:lstStyle/>
                    <a:p>
                      <a:pPr algn="ctr">
                        <a:lnSpc>
                          <a:spcPct val="115000"/>
                        </a:lnSpc>
                        <a:spcAft>
                          <a:spcPts val="0"/>
                        </a:spcAft>
                      </a:pPr>
                      <a:r>
                        <a:rPr lang="ru-RU" sz="1200">
                          <a:latin typeface="Calibri"/>
                          <a:ea typeface="Calibri"/>
                          <a:cs typeface="Calibri"/>
                        </a:rPr>
                        <a:t>До 200</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200">
                          <a:latin typeface="Calibri"/>
                          <a:ea typeface="Calibri"/>
                          <a:cs typeface="Calibri"/>
                        </a:rPr>
                        <a:t>20</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200">
                          <a:latin typeface="Calibri"/>
                          <a:ea typeface="Calibri"/>
                          <a:cs typeface="Calibri"/>
                        </a:rPr>
                        <a:t>15</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5928">
                <a:tc>
                  <a:txBody>
                    <a:bodyPr/>
                    <a:lstStyle/>
                    <a:p>
                      <a:pPr algn="ctr">
                        <a:lnSpc>
                          <a:spcPct val="115000"/>
                        </a:lnSpc>
                        <a:spcAft>
                          <a:spcPts val="0"/>
                        </a:spcAft>
                      </a:pPr>
                      <a:r>
                        <a:rPr lang="ru-RU" sz="1200">
                          <a:latin typeface="Calibri"/>
                          <a:ea typeface="Calibri"/>
                          <a:cs typeface="Calibri"/>
                        </a:rPr>
                        <a:t>До 300</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200">
                          <a:latin typeface="Calibri"/>
                          <a:ea typeface="Calibri"/>
                          <a:cs typeface="Calibri"/>
                        </a:rPr>
                        <a:t>25</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200">
                          <a:latin typeface="Calibri"/>
                          <a:ea typeface="Calibri"/>
                          <a:cs typeface="Calibri"/>
                        </a:rPr>
                        <a:t>20</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5928">
                <a:tc>
                  <a:txBody>
                    <a:bodyPr/>
                    <a:lstStyle/>
                    <a:p>
                      <a:pPr algn="ctr">
                        <a:lnSpc>
                          <a:spcPct val="115000"/>
                        </a:lnSpc>
                        <a:spcAft>
                          <a:spcPts val="0"/>
                        </a:spcAft>
                      </a:pPr>
                      <a:r>
                        <a:rPr lang="ru-RU" sz="1200" dirty="0">
                          <a:latin typeface="Calibri"/>
                          <a:ea typeface="Calibri"/>
                          <a:cs typeface="Calibri"/>
                        </a:rPr>
                        <a:t>До 450</a:t>
                      </a:r>
                      <a:endParaRPr lang="ru-RU" sz="1000" dirty="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200">
                          <a:latin typeface="Calibri"/>
                          <a:ea typeface="Calibri"/>
                          <a:cs typeface="Calibri"/>
                        </a:rPr>
                        <a:t>30</a:t>
                      </a:r>
                      <a:endParaRPr lang="ru-RU" sz="100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200" dirty="0">
                          <a:latin typeface="Calibri"/>
                          <a:ea typeface="Calibri"/>
                          <a:cs typeface="Calibri"/>
                        </a:rPr>
                        <a:t>25</a:t>
                      </a:r>
                      <a:endParaRPr lang="ru-RU" sz="1000" dirty="0">
                        <a:latin typeface="Calibri"/>
                        <a:ea typeface="Calibri"/>
                        <a:cs typeface="Times New Roman"/>
                      </a:endParaRPr>
                    </a:p>
                  </a:txBody>
                  <a:tcPr marL="34725" marR="34725" marT="57129" marB="57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7" name="Picture 1"/>
          <p:cNvPicPr>
            <a:picLocks noChangeAspect="1" noChangeArrowheads="1"/>
          </p:cNvPicPr>
          <p:nvPr/>
        </p:nvPicPr>
        <p:blipFill>
          <a:blip r:embed="rId2" cstate="print"/>
          <a:srcRect/>
          <a:stretch>
            <a:fillRect/>
          </a:stretch>
        </p:blipFill>
        <p:spPr bwMode="auto">
          <a:xfrm>
            <a:off x="142844" y="4000504"/>
            <a:ext cx="4572031" cy="2571768"/>
          </a:xfrm>
          <a:prstGeom prst="rect">
            <a:avLst/>
          </a:prstGeom>
          <a:noFill/>
          <a:ln w="9525">
            <a:noFill/>
            <a:miter lim="800000"/>
            <a:headEnd/>
            <a:tailEnd/>
          </a:ln>
          <a:effec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360040"/>
          </a:xfrm>
          <a:solidFill>
            <a:srgbClr val="FF0000"/>
          </a:solidFill>
        </p:spPr>
        <p:txBody>
          <a:bodyPr>
            <a:normAutofit/>
          </a:bodyPr>
          <a:lstStyle/>
          <a:p>
            <a:pPr algn="ctr"/>
            <a:r>
              <a:rPr lang="ru-RU" sz="2000" b="1" u="sng" dirty="0" smtClean="0">
                <a:solidFill>
                  <a:srgbClr val="FFFF00"/>
                </a:solidFill>
              </a:rPr>
              <a:t> Требования к производственным площадкам</a:t>
            </a:r>
            <a:endParaRPr lang="ru-RU" sz="2000" dirty="0"/>
          </a:p>
        </p:txBody>
      </p:sp>
      <p:sp>
        <p:nvSpPr>
          <p:cNvPr id="3" name="Содержимое 2"/>
          <p:cNvSpPr>
            <a:spLocks noGrp="1"/>
          </p:cNvSpPr>
          <p:nvPr>
            <p:ph idx="1"/>
          </p:nvPr>
        </p:nvSpPr>
        <p:spPr>
          <a:xfrm>
            <a:off x="0" y="571480"/>
            <a:ext cx="9144000" cy="2928958"/>
          </a:xfrm>
        </p:spPr>
        <p:txBody>
          <a:bodyPr>
            <a:normAutofit fontScale="85000" lnSpcReduction="10000"/>
          </a:bodyPr>
          <a:lstStyle/>
          <a:p>
            <a:r>
              <a:rPr lang="ru-RU" sz="1400" b="1" dirty="0" smtClean="0"/>
              <a:t>49. При выполнении работ на высоте </a:t>
            </a:r>
            <a:r>
              <a:rPr lang="ru-RU" sz="1400" b="1" u="sng" dirty="0" smtClean="0"/>
              <a:t>под местом производства работ (внизу) определяются, обозначаются и ограждаются зоны повышенной опасности,</a:t>
            </a:r>
            <a:r>
              <a:rPr lang="ru-RU" sz="1400" b="1" dirty="0" smtClean="0"/>
              <a:t> рекомендации по установке которых предусмотрены </a:t>
            </a:r>
            <a:r>
              <a:rPr lang="ru-RU" sz="1400" b="1" dirty="0" smtClean="0">
                <a:hlinkClick r:id="" action="ppaction://hlinkfile"/>
              </a:rPr>
              <a:t>приложением N 11</a:t>
            </a:r>
            <a:r>
              <a:rPr lang="ru-RU" sz="1400" b="1" dirty="0" smtClean="0"/>
              <a:t> к Правилам. </a:t>
            </a:r>
          </a:p>
          <a:p>
            <a:pPr>
              <a:buNone/>
            </a:pPr>
            <a:r>
              <a:rPr lang="ru-RU" sz="2400" b="1" dirty="0" smtClean="0"/>
              <a:t>При </a:t>
            </a:r>
            <a:r>
              <a:rPr lang="ru-RU" sz="2400" b="1" u="sng" dirty="0" smtClean="0"/>
              <a:t>совмещении работ по одной вертикали</a:t>
            </a:r>
            <a:r>
              <a:rPr lang="ru-RU" sz="2400" b="1" dirty="0" smtClean="0"/>
              <a:t> нижерасположенные</a:t>
            </a:r>
          </a:p>
          <a:p>
            <a:pPr>
              <a:buNone/>
            </a:pPr>
            <a:r>
              <a:rPr lang="ru-RU" sz="2400" b="1" dirty="0" smtClean="0"/>
              <a:t>места должны быть оборудованы соответствующими </a:t>
            </a:r>
            <a:r>
              <a:rPr lang="ru-RU" sz="2400" b="1" u="sng" dirty="0" smtClean="0"/>
              <a:t>защитными</a:t>
            </a:r>
          </a:p>
          <a:p>
            <a:pPr>
              <a:buNone/>
            </a:pPr>
            <a:r>
              <a:rPr lang="ru-RU" sz="2400" b="1" u="sng" dirty="0" smtClean="0"/>
              <a:t>устройствами (настилами, сетками, козырьками), установленными на</a:t>
            </a:r>
          </a:p>
          <a:p>
            <a:pPr>
              <a:buNone/>
            </a:pPr>
            <a:r>
              <a:rPr lang="ru-RU" sz="2400" b="1" u="sng" dirty="0" smtClean="0"/>
              <a:t>расстоянии не более 6 м по вертикали</a:t>
            </a:r>
            <a:r>
              <a:rPr lang="ru-RU" sz="2400" b="1" dirty="0" smtClean="0"/>
              <a:t> </a:t>
            </a:r>
          </a:p>
          <a:p>
            <a:pPr>
              <a:buNone/>
            </a:pPr>
            <a:r>
              <a:rPr lang="ru-RU" sz="2400" b="1" dirty="0" smtClean="0"/>
              <a:t>от нижерасположенного </a:t>
            </a:r>
          </a:p>
          <a:p>
            <a:pPr>
              <a:buNone/>
            </a:pPr>
            <a:r>
              <a:rPr lang="ru-RU" sz="2400" b="1" dirty="0" smtClean="0"/>
              <a:t>рабочего места.</a:t>
            </a:r>
          </a:p>
          <a:p>
            <a:endParaRPr lang="ru-RU" dirty="0"/>
          </a:p>
        </p:txBody>
      </p:sp>
      <p:pic>
        <p:nvPicPr>
          <p:cNvPr id="192514" name="Picture 2"/>
          <p:cNvPicPr>
            <a:picLocks noChangeAspect="1" noChangeArrowheads="1"/>
          </p:cNvPicPr>
          <p:nvPr/>
        </p:nvPicPr>
        <p:blipFill>
          <a:blip r:embed="rId2" cstate="print"/>
          <a:srcRect/>
          <a:stretch>
            <a:fillRect/>
          </a:stretch>
        </p:blipFill>
        <p:spPr bwMode="auto">
          <a:xfrm>
            <a:off x="214282" y="3571876"/>
            <a:ext cx="4786346" cy="3286124"/>
          </a:xfrm>
          <a:prstGeom prst="rect">
            <a:avLst/>
          </a:prstGeom>
          <a:noFill/>
          <a:ln w="9525">
            <a:noFill/>
            <a:miter lim="800000"/>
            <a:headEnd/>
            <a:tailEnd/>
          </a:ln>
          <a:effectLst/>
        </p:spPr>
      </p:pic>
      <p:pic>
        <p:nvPicPr>
          <p:cNvPr id="7" name="Picture 2"/>
          <p:cNvPicPr>
            <a:picLocks noChangeAspect="1" noChangeArrowheads="1"/>
          </p:cNvPicPr>
          <p:nvPr/>
        </p:nvPicPr>
        <p:blipFill>
          <a:blip r:embed="rId3" cstate="print"/>
          <a:srcRect/>
          <a:stretch>
            <a:fillRect/>
          </a:stretch>
        </p:blipFill>
        <p:spPr bwMode="auto">
          <a:xfrm>
            <a:off x="5000628" y="2643182"/>
            <a:ext cx="3929090" cy="4071966"/>
          </a:xfrm>
          <a:prstGeom prst="rect">
            <a:avLst/>
          </a:prstGeom>
          <a:noFill/>
          <a:ln w="9525">
            <a:noFill/>
            <a:miter lim="800000"/>
            <a:headEnd/>
            <a:tailEnd/>
          </a:ln>
          <a:effec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548680"/>
          </a:xfrm>
        </p:spPr>
        <p:txBody>
          <a:bodyPr>
            <a:noAutofit/>
          </a:bodyPr>
          <a:lstStyle/>
          <a:p>
            <a:pPr algn="ctr"/>
            <a:r>
              <a:rPr lang="ru-RU" sz="2000" b="1" dirty="0" smtClean="0">
                <a:solidFill>
                  <a:srgbClr val="FFFF00"/>
                </a:solidFill>
              </a:rPr>
              <a:t>ГОСТ 12.4.059-89 Ограждения предохранительные инвентарные. </a:t>
            </a:r>
            <a:br>
              <a:rPr lang="ru-RU" sz="2000" b="1" dirty="0" smtClean="0">
                <a:solidFill>
                  <a:srgbClr val="FFFF00"/>
                </a:solidFill>
              </a:rPr>
            </a:br>
            <a:r>
              <a:rPr lang="ru-RU" sz="2000" b="1" dirty="0" smtClean="0">
                <a:solidFill>
                  <a:srgbClr val="FFFF00"/>
                </a:solidFill>
              </a:rPr>
              <a:t>Общие технические условия</a:t>
            </a:r>
            <a:endParaRPr lang="ru-RU" sz="2000" dirty="0">
              <a:solidFill>
                <a:srgbClr val="FFFF00"/>
              </a:solidFill>
            </a:endParaRPr>
          </a:p>
        </p:txBody>
      </p:sp>
      <p:sp>
        <p:nvSpPr>
          <p:cNvPr id="3" name="Содержимое 2"/>
          <p:cNvSpPr>
            <a:spLocks noGrp="1"/>
          </p:cNvSpPr>
          <p:nvPr>
            <p:ph idx="1"/>
          </p:nvPr>
        </p:nvSpPr>
        <p:spPr>
          <a:xfrm>
            <a:off x="323528" y="548680"/>
            <a:ext cx="8568952" cy="6120680"/>
          </a:xfrm>
          <a:solidFill>
            <a:srgbClr val="FFFF00"/>
          </a:solidFill>
        </p:spPr>
        <p:txBody>
          <a:bodyPr>
            <a:normAutofit fontScale="55000" lnSpcReduction="20000"/>
          </a:bodyPr>
          <a:lstStyle/>
          <a:p>
            <a:r>
              <a:rPr lang="ru-RU" b="1" dirty="0" smtClean="0"/>
              <a:t>ТЕРМИНЫ И ПОЯСНЕНИЯ</a:t>
            </a:r>
            <a:endParaRPr lang="ru-RU" dirty="0" smtClean="0"/>
          </a:p>
          <a:p>
            <a:r>
              <a:rPr lang="ru-RU" b="1" dirty="0" smtClean="0"/>
              <a:t> </a:t>
            </a:r>
            <a:r>
              <a:rPr lang="ru-RU" sz="2900" b="1" u="sng" dirty="0" smtClean="0"/>
              <a:t>Ограждение предохранительное </a:t>
            </a:r>
          </a:p>
          <a:p>
            <a:r>
              <a:rPr lang="ru-RU" b="1" dirty="0" smtClean="0"/>
              <a:t>Ограждение рабочих мест на высоте и проходов к ним, конструкции которого расположены в вертикальной плоскости, служащие для предотвращения падения человека </a:t>
            </a:r>
          </a:p>
          <a:p>
            <a:r>
              <a:rPr lang="ru-RU" sz="2900" b="1" u="sng" dirty="0" smtClean="0"/>
              <a:t>Ограждение защитное </a:t>
            </a:r>
          </a:p>
          <a:p>
            <a:r>
              <a:rPr lang="ru-RU" b="1" dirty="0" smtClean="0"/>
              <a:t>Предохранительное ограждение, служащее для предотвращения непреднамеренного доступа человека к границе перепада по высоте </a:t>
            </a:r>
          </a:p>
          <a:p>
            <a:r>
              <a:rPr lang="ru-RU" sz="2900" b="1" u="sng" dirty="0" smtClean="0"/>
              <a:t>Ограждение страховочное </a:t>
            </a:r>
          </a:p>
          <a:p>
            <a:r>
              <a:rPr lang="ru-RU" b="1" dirty="0" smtClean="0"/>
              <a:t>Предохранительное ограждение, обеспечивающее удержание человека при потере им устойчивости вблизи границы перепада по высоте </a:t>
            </a:r>
          </a:p>
          <a:p>
            <a:r>
              <a:rPr lang="ru-RU" sz="2900" b="1" u="sng" dirty="0" smtClean="0"/>
              <a:t>Ограждение сигнальное </a:t>
            </a:r>
          </a:p>
          <a:p>
            <a:r>
              <a:rPr lang="ru-RU" b="1" dirty="0" smtClean="0"/>
              <a:t>Предохранительное ограждение, предназначенное для обозначения опасной зоны, в пределах которой имеется опасность падения с высоты </a:t>
            </a:r>
          </a:p>
          <a:p>
            <a:r>
              <a:rPr lang="ru-RU" sz="2900" b="1" u="sng" dirty="0" smtClean="0"/>
              <a:t>Ограждение внутреннее </a:t>
            </a:r>
          </a:p>
          <a:p>
            <a:r>
              <a:rPr lang="ru-RU" b="1" dirty="0" smtClean="0"/>
              <a:t>Предохранительное ограждение, устанавливаемое в пределах рабочего места до границы перепада по высоте </a:t>
            </a:r>
          </a:p>
          <a:p>
            <a:r>
              <a:rPr lang="ru-RU" sz="2900" b="1" u="sng" dirty="0" smtClean="0"/>
              <a:t>Ограждение наружное </a:t>
            </a:r>
          </a:p>
          <a:p>
            <a:r>
              <a:rPr lang="ru-RU" b="1" dirty="0" smtClean="0"/>
              <a:t>Предохранительное ограждение, устанавливаемое за пределами рабочего места вблизи границы перепада по высоте </a:t>
            </a:r>
          </a:p>
          <a:p>
            <a:r>
              <a:rPr lang="ru-RU" sz="2900" b="1" u="sng" dirty="0" smtClean="0"/>
              <a:t>Заполнение ограждения </a:t>
            </a:r>
          </a:p>
          <a:p>
            <a:r>
              <a:rPr lang="ru-RU" b="1" dirty="0" smtClean="0"/>
              <a:t>Элемент ограждения, расположенный между опорами или вертикальными поверхностями строительных конструкций зданий </a:t>
            </a:r>
          </a:p>
          <a:p>
            <a:r>
              <a:rPr lang="ru-RU" sz="2900" b="1" u="sng" dirty="0" smtClean="0"/>
              <a:t>Ограждение опорное </a:t>
            </a:r>
          </a:p>
          <a:p>
            <a:r>
              <a:rPr lang="ru-RU" b="1" dirty="0" smtClean="0"/>
              <a:t>Предохранительное ограждение, имеющее элемент несущей конструкции (опору, раму и т.п.), используемый для навески заполнения </a:t>
            </a:r>
          </a:p>
          <a:p>
            <a:r>
              <a:rPr lang="ru-RU" sz="2900" b="1" u="sng" dirty="0" smtClean="0"/>
              <a:t>Ограждение навесное </a:t>
            </a:r>
          </a:p>
          <a:p>
            <a:r>
              <a:rPr lang="ru-RU" b="1" dirty="0" smtClean="0"/>
              <a:t>Предохранительное ограждение, не имеющее несущей конструкции и навешиваемое непосредственно на строительные конструкции здания </a:t>
            </a:r>
            <a:endParaRPr lang="ru-RU"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20688"/>
          </a:xfrm>
        </p:spPr>
        <p:txBody>
          <a:bodyPr>
            <a:normAutofit fontScale="90000"/>
          </a:bodyPr>
          <a:lstStyle/>
          <a:p>
            <a:pPr algn="ctr"/>
            <a:r>
              <a:rPr lang="ru-RU" sz="2400" b="1" dirty="0" smtClean="0">
                <a:solidFill>
                  <a:srgbClr val="FFFF00"/>
                </a:solidFill>
              </a:rPr>
              <a:t>ГОСТ 12.4.059-89 Ограждения предохранительные инвентарные. Общие технические условия</a:t>
            </a:r>
            <a:endParaRPr lang="ru-RU" sz="2400" dirty="0"/>
          </a:p>
        </p:txBody>
      </p:sp>
      <p:sp>
        <p:nvSpPr>
          <p:cNvPr id="3" name="Содержимое 2"/>
          <p:cNvSpPr>
            <a:spLocks noGrp="1"/>
          </p:cNvSpPr>
          <p:nvPr>
            <p:ph idx="1"/>
          </p:nvPr>
        </p:nvSpPr>
        <p:spPr>
          <a:xfrm>
            <a:off x="179512" y="620688"/>
            <a:ext cx="8784976" cy="6048672"/>
          </a:xfrm>
          <a:solidFill>
            <a:srgbClr val="FFFF00"/>
          </a:solidFill>
        </p:spPr>
        <p:txBody>
          <a:bodyPr>
            <a:normAutofit fontScale="32500" lnSpcReduction="20000"/>
          </a:bodyPr>
          <a:lstStyle/>
          <a:p>
            <a:r>
              <a:rPr lang="ru-RU" sz="4900" b="1" dirty="0" smtClean="0"/>
              <a:t>2.2.4. Значение величины прогиба поручня защитного ограждения под действием расчетной нагрузки должно быть не более 0,1 м.</a:t>
            </a:r>
          </a:p>
          <a:p>
            <a:r>
              <a:rPr lang="ru-RU" sz="4900" b="1" dirty="0" smtClean="0"/>
              <a:t>2.2.5. </a:t>
            </a:r>
            <a:r>
              <a:rPr lang="ru-RU" sz="4900" b="1" u="sng" dirty="0" smtClean="0"/>
              <a:t>Высота защитных и страховочных </a:t>
            </a:r>
            <a:r>
              <a:rPr lang="ru-RU" sz="4900" b="1" dirty="0" smtClean="0"/>
              <a:t>ограждений (расстояние от уровня рабочего места до самой низкой точки верхнего горизонтального элемента) должна быть не менее 1,1 м, </a:t>
            </a:r>
            <a:r>
              <a:rPr lang="ru-RU" sz="4900" b="1" u="sng" dirty="0" smtClean="0"/>
              <a:t>сигнальных - от 0,8 до 1,1 м </a:t>
            </a:r>
            <a:r>
              <a:rPr lang="ru-RU" sz="4900" b="1" dirty="0" smtClean="0"/>
              <a:t>включительно.</a:t>
            </a:r>
          </a:p>
          <a:p>
            <a:r>
              <a:rPr lang="ru-RU" sz="4900" b="1" dirty="0" smtClean="0"/>
              <a:t>2.2.6. </a:t>
            </a:r>
            <a:r>
              <a:rPr lang="ru-RU" sz="4900" b="1" u="sng" dirty="0" smtClean="0"/>
              <a:t>Расстояние между узлами крепления </a:t>
            </a:r>
            <a:r>
              <a:rPr lang="ru-RU" sz="4900" b="1" dirty="0" smtClean="0"/>
              <a:t>защитных и страховочных ограждений к устойчивым конструкциям здания или сооружения (длина одной секции ограждения) </a:t>
            </a:r>
            <a:r>
              <a:rPr lang="ru-RU" sz="4900" b="1" u="sng" dirty="0" smtClean="0"/>
              <a:t>не должно превышать 6,0 м</a:t>
            </a:r>
            <a:r>
              <a:rPr lang="ru-RU" sz="4900" b="1" dirty="0" smtClean="0"/>
              <a:t>, </a:t>
            </a:r>
            <a:r>
              <a:rPr lang="ru-RU" sz="4900" b="1" u="sng" dirty="0" smtClean="0"/>
              <a:t>сигнальных - допускается до 12,0 м</a:t>
            </a:r>
            <a:r>
              <a:rPr lang="ru-RU" sz="4900" b="1" dirty="0" smtClean="0"/>
              <a:t>.</a:t>
            </a:r>
          </a:p>
          <a:p>
            <a:r>
              <a:rPr lang="ru-RU" sz="4900" b="1" dirty="0" smtClean="0"/>
              <a:t>2.2.7. </a:t>
            </a:r>
            <a:r>
              <a:rPr lang="ru-RU" sz="4900" b="1" u="sng" dirty="0" smtClean="0"/>
              <a:t>Расстояние от границы перепада по высоте до ограждения </a:t>
            </a:r>
            <a:r>
              <a:rPr lang="ru-RU" sz="4900" b="1" dirty="0" smtClean="0"/>
              <a:t>должно быть для:</a:t>
            </a:r>
          </a:p>
          <a:p>
            <a:r>
              <a:rPr lang="ru-RU" sz="4900" b="1" u="sng" dirty="0" smtClean="0"/>
              <a:t>наружных защитных и страховочных - в пределах 0,20-0,25 м;</a:t>
            </a:r>
          </a:p>
          <a:p>
            <a:r>
              <a:rPr lang="ru-RU" sz="4900" b="1" u="sng" dirty="0" smtClean="0"/>
              <a:t>внутренних страховочных - не менее 0,30 м;</a:t>
            </a:r>
          </a:p>
          <a:p>
            <a:r>
              <a:rPr lang="ru-RU" sz="4900" b="1" u="sng" dirty="0" smtClean="0"/>
              <a:t>сигнальных - не менее 2,0 м</a:t>
            </a:r>
            <a:r>
              <a:rPr lang="ru-RU" sz="4900" b="1" dirty="0" smtClean="0"/>
              <a:t>.</a:t>
            </a:r>
          </a:p>
          <a:p>
            <a:r>
              <a:rPr lang="ru-RU" sz="4900" b="1" dirty="0" smtClean="0"/>
              <a:t>Защитные внутренние ограждения устанавливают без ограничения расстояния от границы перепада по высоте.</a:t>
            </a:r>
          </a:p>
          <a:p>
            <a:r>
              <a:rPr lang="ru-RU" sz="4900" b="1" dirty="0" smtClean="0"/>
              <a:t>2.2.8</a:t>
            </a:r>
            <a:r>
              <a:rPr lang="ru-RU" sz="4900" b="1" u="sng" dirty="0" smtClean="0"/>
              <a:t>. Расстояние между горизонтальными элементами в вертикальной плоскости защитного ограждения должно быть не более 0,45 м.</a:t>
            </a:r>
          </a:p>
          <a:p>
            <a:r>
              <a:rPr lang="ru-RU" sz="4900" b="1" dirty="0" smtClean="0"/>
              <a:t>2.2.9. </a:t>
            </a:r>
            <a:r>
              <a:rPr lang="ru-RU" sz="4900" b="1" u="sng" dirty="0" err="1" smtClean="0"/>
              <a:t>Высотае</a:t>
            </a:r>
            <a:r>
              <a:rPr lang="ru-RU" sz="4900" b="1" u="sng" dirty="0" smtClean="0"/>
              <a:t> бортового элемента </a:t>
            </a:r>
            <a:r>
              <a:rPr lang="ru-RU" sz="4900" b="1" dirty="0" smtClean="0"/>
              <a:t>защитного ограждения должна быть не менее </a:t>
            </a:r>
            <a:r>
              <a:rPr lang="ru-RU" sz="4900" b="1" u="sng" dirty="0" smtClean="0"/>
              <a:t>0,10 м.</a:t>
            </a:r>
          </a:p>
          <a:p>
            <a:r>
              <a:rPr lang="ru-RU" sz="4900" b="1" dirty="0" smtClean="0"/>
              <a:t>2.2.10. </a:t>
            </a:r>
            <a:r>
              <a:rPr lang="ru-RU" sz="4900" b="1" u="sng" dirty="0" smtClean="0"/>
              <a:t>Размер ячеи заполнения сетчатых ограждений должен быть не более 0,05 м.</a:t>
            </a:r>
          </a:p>
          <a:p>
            <a:r>
              <a:rPr lang="ru-RU" sz="4900" b="1" dirty="0" smtClean="0"/>
              <a:t>2.2.11. Конструкцией крепления ограждений к строительным конструкциям должна быть исключена возможность их самопроизвольного раскрепления.</a:t>
            </a:r>
          </a:p>
          <a:p>
            <a:r>
              <a:rPr lang="ru-RU" sz="4900" b="1" dirty="0" smtClean="0"/>
              <a:t>2.2.12</a:t>
            </a:r>
            <a:r>
              <a:rPr lang="ru-RU" sz="4900" b="1" u="sng" dirty="0" smtClean="0"/>
              <a:t>. Сигнальные ограждения должны быть выполнены в виде каната, не рассчитанного на нагрузки и прикрепленного к стойкам или устойчивым конструкциям здания (сооружения), с навешанными знаками безопасности в виде правильных треугольников желтого цвета с черной каймой со стороной не менее 100 мм. Оформление знаков безопасности по ГОСТ 12.4.026, расстояние между знаками должно быть не более 6 м.</a:t>
            </a:r>
          </a:p>
          <a:p>
            <a:endParaRPr lang="ru-RU"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2514" name="Picture 2" descr="H:\РАБОТА НА ВЫСОТЕ\ФОТО высота\ФОТО ограждения плакат.jpg"/>
          <p:cNvPicPr>
            <a:picLocks noChangeAspect="1" noChangeArrowheads="1"/>
          </p:cNvPicPr>
          <p:nvPr/>
        </p:nvPicPr>
        <p:blipFill>
          <a:blip r:embed="rId2" cstate="print"/>
          <a:srcRect/>
          <a:stretch>
            <a:fillRect/>
          </a:stretch>
        </p:blipFill>
        <p:spPr bwMode="auto">
          <a:xfrm>
            <a:off x="-2773363" y="-6429375"/>
            <a:ext cx="14690726" cy="19716750"/>
          </a:xfrm>
          <a:prstGeom prst="rect">
            <a:avLst/>
          </a:prstGeom>
          <a:noFill/>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360040"/>
          </a:xfrm>
          <a:solidFill>
            <a:srgbClr val="FF0000"/>
          </a:solidFill>
        </p:spPr>
        <p:txBody>
          <a:bodyPr>
            <a:normAutofit/>
          </a:bodyPr>
          <a:lstStyle/>
          <a:p>
            <a:pPr algn="ctr"/>
            <a:r>
              <a:rPr lang="ru-RU" sz="2000" b="1" u="sng" dirty="0" smtClean="0">
                <a:solidFill>
                  <a:srgbClr val="FFFF00"/>
                </a:solidFill>
              </a:rPr>
              <a:t>III. Требования к производственным площадкам</a:t>
            </a:r>
            <a:endParaRPr lang="ru-RU" sz="2000" dirty="0"/>
          </a:p>
        </p:txBody>
      </p:sp>
      <p:sp>
        <p:nvSpPr>
          <p:cNvPr id="3" name="Содержимое 2"/>
          <p:cNvSpPr>
            <a:spLocks noGrp="1"/>
          </p:cNvSpPr>
          <p:nvPr>
            <p:ph idx="1"/>
          </p:nvPr>
        </p:nvSpPr>
        <p:spPr>
          <a:xfrm>
            <a:off x="0" y="571480"/>
            <a:ext cx="9144000" cy="6072230"/>
          </a:xfrm>
        </p:spPr>
        <p:txBody>
          <a:bodyPr>
            <a:normAutofit lnSpcReduction="10000"/>
          </a:bodyPr>
          <a:lstStyle/>
          <a:p>
            <a:r>
              <a:rPr lang="ru-RU" dirty="0" smtClean="0"/>
              <a:t>50. </a:t>
            </a:r>
            <a:r>
              <a:rPr lang="ru-RU" b="1" dirty="0" smtClean="0"/>
              <a:t>Установка и снятие ограждений</a:t>
            </a:r>
            <a:r>
              <a:rPr lang="ru-RU" dirty="0" smtClean="0"/>
              <a:t> должны осуществляться в технологической последовательности, </a:t>
            </a:r>
            <a:r>
              <a:rPr lang="ru-RU" u="sng" dirty="0" smtClean="0"/>
              <a:t>обеспечивающей безопасность </a:t>
            </a:r>
            <a:r>
              <a:rPr lang="ru-RU" dirty="0" smtClean="0"/>
              <a:t>выполнения соответствующих работ.</a:t>
            </a:r>
          </a:p>
          <a:p>
            <a:r>
              <a:rPr lang="ru-RU" u="sng" dirty="0" smtClean="0"/>
              <a:t>Установка и снятие средств ограждений и защиты должны осуществляться с применением </a:t>
            </a:r>
            <a:r>
              <a:rPr lang="ru-RU" b="1" u="sng" dirty="0" smtClean="0"/>
              <a:t>страховочных систем</a:t>
            </a:r>
            <a:r>
              <a:rPr lang="ru-RU" u="sng" dirty="0" smtClean="0"/>
              <a:t>.</a:t>
            </a:r>
            <a:endParaRPr lang="ru-RU" dirty="0" smtClean="0"/>
          </a:p>
          <a:p>
            <a:r>
              <a:rPr lang="ru-RU" u="sng" dirty="0" smtClean="0"/>
              <a:t>Установку и снятие </a:t>
            </a:r>
          </a:p>
          <a:p>
            <a:pPr>
              <a:buNone/>
            </a:pPr>
            <a:r>
              <a:rPr lang="ru-RU" u="sng" dirty="0" smtClean="0"/>
              <a:t>ограждений должны </a:t>
            </a:r>
          </a:p>
          <a:p>
            <a:pPr>
              <a:buNone/>
            </a:pPr>
            <a:r>
              <a:rPr lang="ru-RU" u="sng" dirty="0" smtClean="0"/>
              <a:t>выполнять </a:t>
            </a:r>
            <a:r>
              <a:rPr lang="ru-RU" b="1" u="sng" dirty="0" smtClean="0"/>
              <a:t>специально</a:t>
            </a:r>
            <a:r>
              <a:rPr lang="ru-RU" u="sng" dirty="0" smtClean="0"/>
              <a:t> </a:t>
            </a:r>
          </a:p>
          <a:p>
            <a:pPr>
              <a:buNone/>
            </a:pPr>
            <a:r>
              <a:rPr lang="ru-RU" b="1" u="sng" dirty="0" smtClean="0"/>
              <a:t>обученные работники</a:t>
            </a:r>
            <a:r>
              <a:rPr lang="ru-RU" u="sng" dirty="0" smtClean="0"/>
              <a:t> </a:t>
            </a:r>
          </a:p>
          <a:p>
            <a:pPr>
              <a:buNone/>
            </a:pPr>
            <a:r>
              <a:rPr lang="ru-RU" u="sng" dirty="0" smtClean="0"/>
              <a:t>под </a:t>
            </a:r>
            <a:r>
              <a:rPr lang="ru-RU" b="1" u="sng" dirty="0" smtClean="0"/>
              <a:t>непосредственным </a:t>
            </a:r>
          </a:p>
          <a:p>
            <a:pPr>
              <a:buNone/>
            </a:pPr>
            <a:r>
              <a:rPr lang="ru-RU" b="1" u="sng" dirty="0" smtClean="0"/>
              <a:t>контролем</a:t>
            </a:r>
            <a:r>
              <a:rPr lang="ru-RU" u="sng" dirty="0" smtClean="0"/>
              <a:t> ответственного </a:t>
            </a:r>
          </a:p>
          <a:p>
            <a:pPr>
              <a:buNone/>
            </a:pPr>
            <a:r>
              <a:rPr lang="ru-RU" u="sng" dirty="0" smtClean="0"/>
              <a:t>исполнителя работ</a:t>
            </a:r>
            <a:r>
              <a:rPr lang="ru-RU" dirty="0" smtClean="0"/>
              <a:t>.</a:t>
            </a:r>
          </a:p>
          <a:p>
            <a:endParaRPr lang="ru-RU" dirty="0"/>
          </a:p>
        </p:txBody>
      </p:sp>
      <p:sp>
        <p:nvSpPr>
          <p:cNvPr id="5" name="Скругленный прямоугольник 4"/>
          <p:cNvSpPr/>
          <p:nvPr/>
        </p:nvSpPr>
        <p:spPr>
          <a:xfrm>
            <a:off x="-1214478" y="2928934"/>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pic>
        <p:nvPicPr>
          <p:cNvPr id="363523" name="Picture 3"/>
          <p:cNvPicPr>
            <a:picLocks noChangeAspect="1" noChangeArrowheads="1"/>
          </p:cNvPicPr>
          <p:nvPr/>
        </p:nvPicPr>
        <p:blipFill>
          <a:blip r:embed="rId2" cstate="print"/>
          <a:srcRect/>
          <a:stretch>
            <a:fillRect/>
          </a:stretch>
        </p:blipFill>
        <p:spPr bwMode="auto">
          <a:xfrm>
            <a:off x="4286248" y="3071810"/>
            <a:ext cx="4857752" cy="378619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357554" y="764704"/>
            <a:ext cx="5606934" cy="5807568"/>
          </a:xfrm>
        </p:spPr>
        <p:txBody>
          <a:bodyPr>
            <a:normAutofit/>
          </a:bodyPr>
          <a:lstStyle/>
          <a:p>
            <a:r>
              <a:rPr lang="ru-RU" b="1" dirty="0" smtClean="0"/>
              <a:t>51. </a:t>
            </a:r>
            <a:r>
              <a:rPr lang="ru-RU" b="1" u="sng" dirty="0" smtClean="0"/>
              <a:t>Материалы, изделия, конструкции</a:t>
            </a:r>
            <a:r>
              <a:rPr lang="ru-RU" b="1" dirty="0" smtClean="0"/>
              <a:t> при приеме и складировании на рабочих местах, находящихся на высоте, должны приниматься</a:t>
            </a:r>
            <a:r>
              <a:rPr lang="ru-RU" b="1" u="sng" dirty="0" smtClean="0"/>
              <a:t> в объемах, необходимых для текущей переработки, </a:t>
            </a:r>
            <a:r>
              <a:rPr lang="ru-RU" b="1" dirty="0" smtClean="0"/>
              <a:t>и укладываться так, чтобы </a:t>
            </a:r>
            <a:r>
              <a:rPr lang="ru-RU" b="1" u="sng" dirty="0" smtClean="0"/>
              <a:t>не загромождать рабочее место и проходы к нему исходя из несущей способности лесов, подмостей, площадок</a:t>
            </a:r>
            <a:r>
              <a:rPr lang="ru-RU" b="1" dirty="0" smtClean="0"/>
              <a:t>, на которых производится размещение указанного груза.</a:t>
            </a:r>
          </a:p>
          <a:p>
            <a:endParaRPr lang="ru-RU" dirty="0"/>
          </a:p>
        </p:txBody>
      </p:sp>
      <p:sp>
        <p:nvSpPr>
          <p:cNvPr id="4" name="Заголовок 1"/>
          <p:cNvSpPr>
            <a:spLocks noGrp="1"/>
          </p:cNvSpPr>
          <p:nvPr>
            <p:ph type="title"/>
          </p:nvPr>
        </p:nvSpPr>
        <p:spPr>
          <a:xfrm>
            <a:off x="457200" y="0"/>
            <a:ext cx="8229600" cy="692150"/>
          </a:xfrm>
          <a:solidFill>
            <a:srgbClr val="FF0000"/>
          </a:solidFill>
        </p:spPr>
        <p:txBody>
          <a:bodyPr>
            <a:normAutofit/>
          </a:bodyPr>
          <a:lstStyle/>
          <a:p>
            <a:pPr algn="ctr"/>
            <a:r>
              <a:rPr lang="ru-RU" sz="2000" b="1" u="sng" dirty="0" smtClean="0">
                <a:solidFill>
                  <a:srgbClr val="FFFF00"/>
                </a:solidFill>
              </a:rPr>
              <a:t>III. Требования к производственным площадкам</a:t>
            </a:r>
            <a:endParaRPr lang="ru-RU" sz="2000" dirty="0"/>
          </a:p>
        </p:txBody>
      </p:sp>
      <p:pic>
        <p:nvPicPr>
          <p:cNvPr id="193538" name="Picture 2"/>
          <p:cNvPicPr>
            <a:picLocks noChangeAspect="1" noChangeArrowheads="1"/>
          </p:cNvPicPr>
          <p:nvPr/>
        </p:nvPicPr>
        <p:blipFill>
          <a:blip r:embed="rId2" cstate="print"/>
          <a:srcRect/>
          <a:stretch>
            <a:fillRect/>
          </a:stretch>
        </p:blipFill>
        <p:spPr bwMode="auto">
          <a:xfrm>
            <a:off x="144463" y="857232"/>
            <a:ext cx="3284529" cy="4572032"/>
          </a:xfrm>
          <a:prstGeom prst="rect">
            <a:avLst/>
          </a:prstGeom>
          <a:noFill/>
          <a:ln w="9525">
            <a:noFill/>
            <a:miter lim="800000"/>
            <a:headEnd/>
            <a:tailEnd/>
          </a:ln>
          <a:effectLst/>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764704"/>
            <a:ext cx="8929718" cy="5950444"/>
          </a:xfrm>
        </p:spPr>
        <p:txBody>
          <a:bodyPr>
            <a:normAutofit/>
          </a:bodyPr>
          <a:lstStyle/>
          <a:p>
            <a:r>
              <a:rPr lang="ru-RU" dirty="0" smtClean="0"/>
              <a:t>54. </a:t>
            </a:r>
            <a:r>
              <a:rPr lang="ru-RU" b="1" u="sng" dirty="0" smtClean="0"/>
              <a:t>Проемы в стенах</a:t>
            </a:r>
            <a:r>
              <a:rPr lang="ru-RU" u="sng" dirty="0" smtClean="0"/>
              <a:t> при одностороннем примыкании к ним настила (перекрытия) должны </a:t>
            </a:r>
            <a:r>
              <a:rPr lang="ru-RU" b="1" u="sng" dirty="0" smtClean="0"/>
              <a:t>ограждаться</a:t>
            </a:r>
            <a:r>
              <a:rPr lang="ru-RU" dirty="0" smtClean="0"/>
              <a:t>, если нижний край проема расположен от уровня настила по высоте на расстоянии </a:t>
            </a:r>
            <a:r>
              <a:rPr lang="ru-RU" b="1" dirty="0" smtClean="0"/>
              <a:t>менее 0,7 м</a:t>
            </a:r>
            <a:r>
              <a:rPr lang="ru-RU" dirty="0" smtClean="0"/>
              <a:t>.</a:t>
            </a:r>
          </a:p>
          <a:p>
            <a:r>
              <a:rPr lang="ru-RU" sz="2400" b="1" dirty="0" smtClean="0"/>
              <a:t>55. </a:t>
            </a:r>
            <a:r>
              <a:rPr lang="ru-RU" sz="2400" b="1" u="sng" dirty="0" smtClean="0"/>
              <a:t>Проемы, в которые могут упасть работники,</a:t>
            </a:r>
          </a:p>
          <a:p>
            <a:pPr>
              <a:buNone/>
            </a:pPr>
            <a:r>
              <a:rPr lang="ru-RU" sz="2400" b="1" u="sng" dirty="0" smtClean="0"/>
              <a:t>закрываются, ограждаются </a:t>
            </a:r>
          </a:p>
          <a:p>
            <a:pPr>
              <a:buNone/>
            </a:pPr>
            <a:r>
              <a:rPr lang="ru-RU" sz="2400" b="1" u="sng" dirty="0" smtClean="0"/>
              <a:t>и обозначаются знаками </a:t>
            </a:r>
          </a:p>
          <a:p>
            <a:pPr>
              <a:buNone/>
            </a:pPr>
            <a:r>
              <a:rPr lang="ru-RU" sz="2400" b="1" u="sng" dirty="0" smtClean="0"/>
              <a:t>безопасности.</a:t>
            </a:r>
            <a:endParaRPr lang="ru-RU" sz="2400" b="1" dirty="0" smtClean="0"/>
          </a:p>
          <a:p>
            <a:endParaRPr lang="ru-RU" dirty="0"/>
          </a:p>
        </p:txBody>
      </p:sp>
      <p:sp>
        <p:nvSpPr>
          <p:cNvPr id="4" name="Заголовок 1"/>
          <p:cNvSpPr>
            <a:spLocks noGrp="1"/>
          </p:cNvSpPr>
          <p:nvPr>
            <p:ph type="title"/>
          </p:nvPr>
        </p:nvSpPr>
        <p:spPr>
          <a:xfrm>
            <a:off x="457200" y="0"/>
            <a:ext cx="8229600" cy="692150"/>
          </a:xfrm>
          <a:solidFill>
            <a:srgbClr val="FF0000"/>
          </a:solidFill>
        </p:spPr>
        <p:txBody>
          <a:bodyPr>
            <a:normAutofit/>
          </a:bodyPr>
          <a:lstStyle/>
          <a:p>
            <a:pPr algn="ctr"/>
            <a:r>
              <a:rPr lang="ru-RU" sz="2000" b="1" u="sng" dirty="0" smtClean="0">
                <a:solidFill>
                  <a:srgbClr val="FFFF00"/>
                </a:solidFill>
              </a:rPr>
              <a:t>III. Требования к производственным площадкам</a:t>
            </a:r>
            <a:endParaRPr lang="ru-RU" sz="2000" dirty="0"/>
          </a:p>
        </p:txBody>
      </p:sp>
      <p:pic>
        <p:nvPicPr>
          <p:cNvPr id="6" name="Picture 2"/>
          <p:cNvPicPr>
            <a:picLocks noChangeAspect="1" noChangeArrowheads="1"/>
          </p:cNvPicPr>
          <p:nvPr/>
        </p:nvPicPr>
        <p:blipFill>
          <a:blip r:embed="rId2" cstate="print"/>
          <a:srcRect/>
          <a:stretch>
            <a:fillRect/>
          </a:stretch>
        </p:blipFill>
        <p:spPr bwMode="auto">
          <a:xfrm>
            <a:off x="4714876" y="2928934"/>
            <a:ext cx="4429124" cy="3929065"/>
          </a:xfrm>
          <a:prstGeom prst="rect">
            <a:avLst/>
          </a:prstGeom>
          <a:noFill/>
          <a:ln w="9525">
            <a:noFill/>
            <a:miter lim="800000"/>
            <a:headEnd/>
            <a:tailEnd/>
          </a:ln>
          <a:effectLst/>
        </p:spPr>
      </p:pic>
      <p:pic>
        <p:nvPicPr>
          <p:cNvPr id="5" name="Picture 2" descr="H:\РАБОТА НА ВЫСОТЕ\ФОТО ВЫСОТА 2\Огр съемные.png"/>
          <p:cNvPicPr>
            <a:picLocks noChangeAspect="1" noChangeArrowheads="1"/>
          </p:cNvPicPr>
          <p:nvPr/>
        </p:nvPicPr>
        <p:blipFill>
          <a:blip r:embed="rId3" cstate="print"/>
          <a:srcRect/>
          <a:stretch>
            <a:fillRect/>
          </a:stretch>
        </p:blipFill>
        <p:spPr bwMode="auto">
          <a:xfrm>
            <a:off x="285720" y="4149080"/>
            <a:ext cx="4286280" cy="2708920"/>
          </a:xfrm>
          <a:prstGeom prst="rect">
            <a:avLst/>
          </a:prstGeom>
          <a:noFill/>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0" y="764704"/>
            <a:ext cx="4572000" cy="6093296"/>
          </a:xfrm>
          <a:solidFill>
            <a:srgbClr val="FFFF00"/>
          </a:solidFill>
        </p:spPr>
        <p:txBody>
          <a:bodyPr>
            <a:normAutofit fontScale="92500" lnSpcReduction="20000"/>
          </a:bodyPr>
          <a:lstStyle/>
          <a:p>
            <a:r>
              <a:rPr lang="ru-RU" dirty="0" smtClean="0"/>
              <a:t>57. </a:t>
            </a:r>
            <a:r>
              <a:rPr lang="ru-RU" b="1" u="sng" dirty="0" smtClean="0"/>
              <a:t>Проходы на площадках и рабочих местах</a:t>
            </a:r>
            <a:r>
              <a:rPr lang="ru-RU" dirty="0" smtClean="0"/>
              <a:t> должны отвечать следующим </a:t>
            </a:r>
            <a:r>
              <a:rPr lang="ru-RU" b="1" dirty="0" smtClean="0"/>
              <a:t>требованиям</a:t>
            </a:r>
            <a:r>
              <a:rPr lang="ru-RU" dirty="0" smtClean="0"/>
              <a:t>:</a:t>
            </a:r>
          </a:p>
          <a:p>
            <a:r>
              <a:rPr lang="ru-RU" dirty="0" smtClean="0"/>
              <a:t>а) </a:t>
            </a:r>
            <a:r>
              <a:rPr lang="ru-RU" u="sng" dirty="0" smtClean="0"/>
              <a:t>ширина</a:t>
            </a:r>
            <a:r>
              <a:rPr lang="ru-RU" dirty="0" smtClean="0"/>
              <a:t> одиночных проходов к рабочим местам и на рабочих местах должна быть не менее 0,6 м, </a:t>
            </a:r>
            <a:r>
              <a:rPr lang="ru-RU" u="sng" dirty="0" smtClean="0"/>
              <a:t>расстояние от пола прохода до элементов перекрытия (далее - высота в свету) - не менее 1,8 м</a:t>
            </a:r>
            <a:r>
              <a:rPr lang="ru-RU" dirty="0" smtClean="0"/>
              <a:t>;</a:t>
            </a:r>
          </a:p>
          <a:p>
            <a:r>
              <a:rPr lang="ru-RU" b="1" dirty="0" smtClean="0"/>
              <a:t>б) </a:t>
            </a:r>
            <a:r>
              <a:rPr lang="ru-RU" b="1" u="sng" dirty="0" smtClean="0"/>
              <a:t>лестницы или скобы</a:t>
            </a:r>
            <a:r>
              <a:rPr lang="ru-RU" b="1" dirty="0" smtClean="0"/>
              <a:t>, применяемые для подъема или спуска работников на рабочие места </a:t>
            </a:r>
            <a:r>
              <a:rPr lang="ru-RU" b="1" u="sng" dirty="0" smtClean="0"/>
              <a:t>на высоте более 5 м</a:t>
            </a:r>
            <a:r>
              <a:rPr lang="ru-RU" b="1" dirty="0" smtClean="0"/>
              <a:t>, должны быть оборудованы </a:t>
            </a:r>
            <a:r>
              <a:rPr lang="ru-RU" b="1" u="sng" dirty="0" smtClean="0"/>
              <a:t>системами безопасности</a:t>
            </a:r>
            <a:r>
              <a:rPr lang="ru-RU" dirty="0" smtClean="0"/>
              <a:t>.</a:t>
            </a:r>
          </a:p>
          <a:p>
            <a:endParaRPr lang="ru-RU" dirty="0"/>
          </a:p>
        </p:txBody>
      </p:sp>
      <p:sp>
        <p:nvSpPr>
          <p:cNvPr id="4" name="Заголовок 1"/>
          <p:cNvSpPr>
            <a:spLocks noGrp="1"/>
          </p:cNvSpPr>
          <p:nvPr>
            <p:ph type="title"/>
          </p:nvPr>
        </p:nvSpPr>
        <p:spPr>
          <a:xfrm>
            <a:off x="457200" y="0"/>
            <a:ext cx="8229600" cy="692150"/>
          </a:xfrm>
          <a:solidFill>
            <a:srgbClr val="FF0000"/>
          </a:solidFill>
        </p:spPr>
        <p:txBody>
          <a:bodyPr>
            <a:normAutofit/>
          </a:bodyPr>
          <a:lstStyle/>
          <a:p>
            <a:pPr algn="ctr"/>
            <a:r>
              <a:rPr lang="ru-RU" sz="2000" b="1" u="sng" dirty="0" smtClean="0">
                <a:solidFill>
                  <a:srgbClr val="FFFF00"/>
                </a:solidFill>
              </a:rPr>
              <a:t>III. Требования к производственным площадкам</a:t>
            </a:r>
            <a:endParaRPr lang="ru-RU" sz="2000" dirty="0"/>
          </a:p>
        </p:txBody>
      </p:sp>
      <p:sp>
        <p:nvSpPr>
          <p:cNvPr id="5" name="Скругленный прямоугольник 4"/>
          <p:cNvSpPr/>
          <p:nvPr/>
        </p:nvSpPr>
        <p:spPr>
          <a:xfrm>
            <a:off x="8393901" y="5786454"/>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pic>
        <p:nvPicPr>
          <p:cNvPr id="9" name="Picture 1" descr="H:\РАБОТА НА ВЫСОТЕ\ФОТО ВЫСОТА 2\Подъм по лест фото.jpg"/>
          <p:cNvPicPr>
            <a:picLocks noChangeAspect="1" noChangeArrowheads="1"/>
          </p:cNvPicPr>
          <p:nvPr/>
        </p:nvPicPr>
        <p:blipFill>
          <a:blip r:embed="rId2" cstate="print"/>
          <a:srcRect/>
          <a:stretch>
            <a:fillRect/>
          </a:stretch>
        </p:blipFill>
        <p:spPr bwMode="auto">
          <a:xfrm>
            <a:off x="142844" y="785794"/>
            <a:ext cx="4248472" cy="5715040"/>
          </a:xfrm>
          <a:prstGeom prst="rect">
            <a:avLst/>
          </a:prstGeom>
          <a:noFill/>
        </p:spPr>
      </p:pic>
      <p:pic>
        <p:nvPicPr>
          <p:cNvPr id="6" name="Picture 1" descr="H:\РАБОТА НА ВЫСОТЕ\ФОТО ВЫСОТА 2\Лест мет вертик рис.jpg"/>
          <p:cNvPicPr>
            <a:picLocks noChangeAspect="1" noChangeArrowheads="1"/>
          </p:cNvPicPr>
          <p:nvPr/>
        </p:nvPicPr>
        <p:blipFill>
          <a:blip r:embed="rId3" cstate="print"/>
          <a:srcRect/>
          <a:stretch>
            <a:fillRect/>
          </a:stretch>
        </p:blipFill>
        <p:spPr bwMode="auto">
          <a:xfrm>
            <a:off x="-1457908" y="476672"/>
            <a:ext cx="2915816" cy="612067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20688"/>
          </a:xfrm>
          <a:solidFill>
            <a:srgbClr val="FF0000"/>
          </a:solidFill>
        </p:spPr>
        <p:txBody>
          <a:bodyPr>
            <a:normAutofit/>
          </a:bodyPr>
          <a:lstStyle/>
          <a:p>
            <a:pPr algn="ctr"/>
            <a:r>
              <a:rPr lang="ru-RU" sz="2000" b="1" u="sng" dirty="0" smtClean="0">
                <a:solidFill>
                  <a:srgbClr val="FFFF00"/>
                </a:solidFill>
              </a:rPr>
              <a:t>III. Требования к производственным площадкам</a:t>
            </a:r>
            <a:endParaRPr lang="ru-RU" sz="2000" dirty="0"/>
          </a:p>
        </p:txBody>
      </p:sp>
      <p:sp>
        <p:nvSpPr>
          <p:cNvPr id="3" name="Содержимое 2"/>
          <p:cNvSpPr>
            <a:spLocks noGrp="1"/>
          </p:cNvSpPr>
          <p:nvPr>
            <p:ph idx="1"/>
          </p:nvPr>
        </p:nvSpPr>
        <p:spPr>
          <a:xfrm>
            <a:off x="0" y="764704"/>
            <a:ext cx="8964488" cy="5904656"/>
          </a:xfrm>
        </p:spPr>
        <p:txBody>
          <a:bodyPr>
            <a:normAutofit/>
          </a:bodyPr>
          <a:lstStyle/>
          <a:p>
            <a:r>
              <a:rPr lang="ru-RU" sz="2800" dirty="0" smtClean="0"/>
              <a:t>58. Для безопасного </a:t>
            </a:r>
            <a:r>
              <a:rPr lang="ru-RU" sz="2800" u="sng" dirty="0" smtClean="0"/>
              <a:t>перехода на высоте с одного рабочего места на другое при невозможности устройства </a:t>
            </a:r>
            <a:r>
              <a:rPr lang="ru-RU" sz="2800" b="1" dirty="0" smtClean="0"/>
              <a:t>переходных мостиков с защитными ограждениями</a:t>
            </a:r>
            <a:r>
              <a:rPr lang="ru-RU" sz="2800" dirty="0" smtClean="0"/>
              <a:t> должны применяться </a:t>
            </a:r>
            <a:r>
              <a:rPr lang="ru-RU" sz="2800" b="1" u="sng" dirty="0" smtClean="0"/>
              <a:t>страховочные системы</a:t>
            </a:r>
            <a:r>
              <a:rPr lang="ru-RU" sz="2800" dirty="0" smtClean="0"/>
              <a:t>, </a:t>
            </a:r>
          </a:p>
          <a:p>
            <a:pPr>
              <a:buNone/>
            </a:pPr>
            <a:r>
              <a:rPr lang="ru-RU" sz="2800" dirty="0" smtClean="0"/>
              <a:t>   использующие в качестве </a:t>
            </a:r>
          </a:p>
          <a:p>
            <a:pPr>
              <a:buNone/>
            </a:pPr>
            <a:r>
              <a:rPr lang="ru-RU" sz="2800" dirty="0" smtClean="0"/>
              <a:t>   анкерного устройства </a:t>
            </a:r>
          </a:p>
          <a:p>
            <a:pPr>
              <a:buNone/>
            </a:pPr>
            <a:r>
              <a:rPr lang="ru-RU" sz="2800" dirty="0" smtClean="0"/>
              <a:t>   жесткие или гибкие </a:t>
            </a:r>
          </a:p>
          <a:p>
            <a:pPr>
              <a:buNone/>
            </a:pPr>
            <a:r>
              <a:rPr lang="ru-RU" sz="2800" dirty="0" smtClean="0"/>
              <a:t>   </a:t>
            </a:r>
            <a:r>
              <a:rPr lang="ru-RU" sz="2800" u="sng" dirty="0" smtClean="0"/>
              <a:t>анкерные линии</a:t>
            </a:r>
            <a:r>
              <a:rPr lang="ru-RU" sz="2800" dirty="0" smtClean="0"/>
              <a:t>, </a:t>
            </a:r>
          </a:p>
          <a:p>
            <a:pPr>
              <a:buNone/>
            </a:pPr>
            <a:r>
              <a:rPr lang="ru-RU" sz="2800" dirty="0" smtClean="0"/>
              <a:t>   расположенные </a:t>
            </a:r>
          </a:p>
          <a:p>
            <a:pPr>
              <a:buNone/>
            </a:pPr>
            <a:r>
              <a:rPr lang="ru-RU" sz="2800" u="sng" dirty="0" smtClean="0"/>
              <a:t>   горизонтально или под </a:t>
            </a:r>
          </a:p>
          <a:p>
            <a:pPr>
              <a:buNone/>
            </a:pPr>
            <a:r>
              <a:rPr lang="ru-RU" sz="2800" u="sng" dirty="0" smtClean="0"/>
              <a:t>   углом до 7</a:t>
            </a:r>
            <a:r>
              <a:rPr lang="ru-RU" sz="2800" dirty="0" smtClean="0"/>
              <a:t>° к горизонту.</a:t>
            </a:r>
          </a:p>
          <a:p>
            <a:endParaRPr lang="ru-RU" dirty="0"/>
          </a:p>
        </p:txBody>
      </p:sp>
      <p:pic>
        <p:nvPicPr>
          <p:cNvPr id="4" name="Picture 2" descr="http://www.stroyinfo71.ru/img/goods/2234/foto_orig.jpg">
            <a:hlinkClick r:id="rId2" action="ppaction://hlinkfile"/>
          </p:cNvPr>
          <p:cNvPicPr>
            <a:picLocks noChangeAspect="1" noChangeArrowheads="1"/>
          </p:cNvPicPr>
          <p:nvPr/>
        </p:nvPicPr>
        <p:blipFill>
          <a:blip r:embed="rId3" cstate="print"/>
          <a:srcRect/>
          <a:stretch>
            <a:fillRect/>
          </a:stretch>
        </p:blipFill>
        <p:spPr bwMode="auto">
          <a:xfrm>
            <a:off x="4644008" y="2492897"/>
            <a:ext cx="4197846" cy="4248472"/>
          </a:xfrm>
          <a:prstGeom prst="rect">
            <a:avLst/>
          </a:prstGeom>
          <a:noFill/>
        </p:spPr>
      </p:pic>
      <p:sp>
        <p:nvSpPr>
          <p:cNvPr id="5" name="Скругленный прямоугольник 4"/>
          <p:cNvSpPr/>
          <p:nvPr/>
        </p:nvSpPr>
        <p:spPr>
          <a:xfrm>
            <a:off x="-1500198" y="2643182"/>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685800" y="0"/>
            <a:ext cx="7990656" cy="620688"/>
          </a:xfrm>
        </p:spPr>
        <p:txBody>
          <a:bodyPr/>
          <a:lstStyle/>
          <a:p>
            <a:pPr algn="ctr"/>
            <a:r>
              <a:rPr lang="ru-RU" sz="2000" b="1" u="sng" dirty="0" smtClean="0">
                <a:solidFill>
                  <a:srgbClr val="FFFF00"/>
                </a:solidFill>
              </a:rPr>
              <a:t>III. Требования к производственным площадкам. Леса и подмости</a:t>
            </a:r>
            <a:endParaRPr lang="ru-RU" sz="2000" b="1" dirty="0">
              <a:solidFill>
                <a:srgbClr val="FFFF00"/>
              </a:solidFill>
            </a:endParaRPr>
          </a:p>
        </p:txBody>
      </p:sp>
      <p:sp>
        <p:nvSpPr>
          <p:cNvPr id="6" name="Текст 5"/>
          <p:cNvSpPr>
            <a:spLocks noGrp="1"/>
          </p:cNvSpPr>
          <p:nvPr>
            <p:ph type="body" idx="2"/>
          </p:nvPr>
        </p:nvSpPr>
        <p:spPr>
          <a:xfrm>
            <a:off x="179512" y="692696"/>
            <a:ext cx="4320480" cy="5976664"/>
          </a:xfrm>
          <a:solidFill>
            <a:srgbClr val="FFFF00"/>
          </a:solidFill>
        </p:spPr>
        <p:txBody>
          <a:bodyPr>
            <a:normAutofit lnSpcReduction="10000"/>
          </a:bodyPr>
          <a:lstStyle/>
          <a:p>
            <a:r>
              <a:rPr lang="ru-RU" sz="2400" dirty="0" smtClean="0"/>
              <a:t>59. </a:t>
            </a:r>
            <a:r>
              <a:rPr lang="ru-RU" sz="2400" b="1" u="sng" dirty="0" smtClean="0"/>
              <a:t>Леса</a:t>
            </a:r>
            <a:r>
              <a:rPr lang="ru-RU" sz="2400" dirty="0" smtClean="0"/>
              <a:t> должны использоваться по назначению, </a:t>
            </a:r>
            <a:r>
              <a:rPr lang="ru-RU" sz="2400" u="sng" dirty="0" smtClean="0"/>
              <a:t>за условиями их использования в организации устанавливается </a:t>
            </a:r>
            <a:r>
              <a:rPr lang="ru-RU" sz="2400" b="1" u="sng" dirty="0" smtClean="0"/>
              <a:t>технический надзор</a:t>
            </a:r>
            <a:r>
              <a:rPr lang="ru-RU" sz="2400" b="1" dirty="0" smtClean="0"/>
              <a:t>.</a:t>
            </a:r>
          </a:p>
          <a:p>
            <a:r>
              <a:rPr lang="ru-RU" sz="2400" dirty="0" smtClean="0"/>
              <a:t>60. </a:t>
            </a:r>
            <a:r>
              <a:rPr lang="ru-RU" sz="2400" u="sng" dirty="0" smtClean="0"/>
              <a:t>Леса, подмости и </a:t>
            </a:r>
            <a:r>
              <a:rPr lang="ru-RU" sz="2400" b="1" u="sng" dirty="0" smtClean="0"/>
              <a:t>другие приспособления </a:t>
            </a:r>
            <a:r>
              <a:rPr lang="ru-RU" sz="2400" u="sng" dirty="0" smtClean="0"/>
              <a:t>для выполнения работ на высоте </a:t>
            </a:r>
            <a:r>
              <a:rPr lang="ru-RU" sz="2400" dirty="0" smtClean="0"/>
              <a:t>должны быть </a:t>
            </a:r>
            <a:r>
              <a:rPr lang="ru-RU" sz="2400" u="sng" dirty="0" smtClean="0"/>
              <a:t>изготовлены по </a:t>
            </a:r>
            <a:r>
              <a:rPr lang="ru-RU" sz="2400" b="1" u="sng" dirty="0" smtClean="0"/>
              <a:t>типовым проектам</a:t>
            </a:r>
            <a:r>
              <a:rPr lang="ru-RU" sz="2400" b="1" dirty="0" smtClean="0"/>
              <a:t> </a:t>
            </a:r>
            <a:r>
              <a:rPr lang="ru-RU" sz="2400" dirty="0" smtClean="0"/>
              <a:t>и взяты организацией на </a:t>
            </a:r>
            <a:r>
              <a:rPr lang="ru-RU" sz="2400" b="1" u="sng" dirty="0" smtClean="0"/>
              <a:t>инвентарный учет</a:t>
            </a:r>
            <a:r>
              <a:rPr lang="ru-RU" sz="2400" dirty="0" smtClean="0"/>
              <a:t>.</a:t>
            </a:r>
          </a:p>
          <a:p>
            <a:r>
              <a:rPr lang="ru-RU" sz="2400" dirty="0" smtClean="0"/>
              <a:t>На </a:t>
            </a:r>
            <a:r>
              <a:rPr lang="ru-RU" sz="2400" u="sng" dirty="0" smtClean="0"/>
              <a:t>инвентарные леса и подмости </a:t>
            </a:r>
            <a:r>
              <a:rPr lang="ru-RU" sz="2400" dirty="0" smtClean="0"/>
              <a:t>должен иметься </a:t>
            </a:r>
            <a:r>
              <a:rPr lang="ru-RU" sz="2400" b="1" u="sng" dirty="0" smtClean="0"/>
              <a:t>паспорт завода-изготовителя</a:t>
            </a:r>
            <a:r>
              <a:rPr lang="ru-RU" sz="2400" u="sng" dirty="0" smtClean="0"/>
              <a:t>.</a:t>
            </a:r>
            <a:endParaRPr lang="ru-RU" sz="2400" dirty="0" smtClean="0"/>
          </a:p>
          <a:p>
            <a:endParaRPr lang="ru-RU" dirty="0"/>
          </a:p>
        </p:txBody>
      </p:sp>
      <p:pic>
        <p:nvPicPr>
          <p:cNvPr id="7" name="Содержимое 6" descr="http://otbrest.by/images/15_68_3.jpg"/>
          <p:cNvPicPr>
            <a:picLocks noGrp="1"/>
          </p:cNvPicPr>
          <p:nvPr>
            <p:ph sz="half" idx="1"/>
          </p:nvPr>
        </p:nvPicPr>
        <p:blipFill>
          <a:blip r:embed="rId2" cstate="print"/>
          <a:srcRect/>
          <a:stretch>
            <a:fillRect/>
          </a:stretch>
        </p:blipFill>
        <p:spPr bwMode="auto">
          <a:xfrm>
            <a:off x="4571999" y="836712"/>
            <a:ext cx="4392489" cy="583264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685800" y="0"/>
            <a:ext cx="2743200" cy="548680"/>
          </a:xfrm>
        </p:spPr>
        <p:txBody>
          <a:bodyPr/>
          <a:lstStyle/>
          <a:p>
            <a:pPr algn="ctr"/>
            <a:r>
              <a:rPr lang="ru-RU" sz="2400" b="1" dirty="0" smtClean="0">
                <a:solidFill>
                  <a:srgbClr val="FFFF00"/>
                </a:solidFill>
              </a:rPr>
              <a:t>ЛЕСА И ПОДМОСТИ</a:t>
            </a:r>
            <a:endParaRPr lang="ru-RU" sz="2400" dirty="0"/>
          </a:p>
        </p:txBody>
      </p:sp>
      <p:sp>
        <p:nvSpPr>
          <p:cNvPr id="8" name="Текст 7"/>
          <p:cNvSpPr>
            <a:spLocks noGrp="1"/>
          </p:cNvSpPr>
          <p:nvPr>
            <p:ph type="body" idx="2"/>
          </p:nvPr>
        </p:nvSpPr>
        <p:spPr>
          <a:xfrm>
            <a:off x="251520" y="836712"/>
            <a:ext cx="3177480" cy="5616624"/>
          </a:xfrm>
        </p:spPr>
        <p:txBody>
          <a:bodyPr>
            <a:normAutofit fontScale="92500"/>
          </a:bodyPr>
          <a:lstStyle/>
          <a:p>
            <a:r>
              <a:rPr lang="ru-RU" sz="2400" dirty="0" smtClean="0"/>
              <a:t>ГОСТ 24258-88. Средства </a:t>
            </a:r>
            <a:r>
              <a:rPr lang="ru-RU" sz="2400" dirty="0" err="1" smtClean="0"/>
              <a:t>подмащивания</a:t>
            </a:r>
            <a:r>
              <a:rPr lang="ru-RU" sz="2400" dirty="0" smtClean="0"/>
              <a:t>. Общие технические условия</a:t>
            </a:r>
          </a:p>
          <a:p>
            <a:endParaRPr lang="ru-RU" sz="2400" dirty="0" smtClean="0"/>
          </a:p>
          <a:p>
            <a:r>
              <a:rPr lang="ru-RU" sz="2400" dirty="0" smtClean="0"/>
              <a:t>ГОСТ 27321-87. Леса стоечные приставные для строительно-монтажных работ. Технические условия</a:t>
            </a:r>
          </a:p>
          <a:p>
            <a:endParaRPr lang="ru-RU" sz="2400" dirty="0" smtClean="0"/>
          </a:p>
          <a:p>
            <a:r>
              <a:rPr lang="ru-RU" sz="2400" dirty="0" smtClean="0"/>
              <a:t>ГОСТ 28012-89. Подмости передвижные сборно-разборные. Технические условия</a:t>
            </a:r>
          </a:p>
          <a:p>
            <a:endParaRPr lang="ru-RU" dirty="0" smtClean="0"/>
          </a:p>
          <a:p>
            <a:endParaRPr lang="ru-RU" dirty="0"/>
          </a:p>
        </p:txBody>
      </p:sp>
      <p:pic>
        <p:nvPicPr>
          <p:cNvPr id="12" name="Содержимое 11" descr="Схема сборки инвентарных строительных лесов"/>
          <p:cNvPicPr>
            <a:picLocks noGrp="1"/>
          </p:cNvPicPr>
          <p:nvPr>
            <p:ph sz="half" idx="1"/>
          </p:nvPr>
        </p:nvPicPr>
        <p:blipFill>
          <a:blip r:embed="rId2" cstate="print"/>
          <a:srcRect/>
          <a:stretch>
            <a:fillRect/>
          </a:stretch>
        </p:blipFill>
        <p:spPr bwMode="auto">
          <a:xfrm>
            <a:off x="3575050" y="332656"/>
            <a:ext cx="5568950" cy="6192688"/>
          </a:xfrm>
          <a:prstGeom prst="rect">
            <a:avLst/>
          </a:prstGeom>
          <a:noFill/>
          <a:ln w="9525">
            <a:noFill/>
            <a:miter lim="800000"/>
            <a:headEnd/>
            <a:tailEnd/>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62" name="Picture 2"/>
          <p:cNvPicPr>
            <a:picLocks noChangeAspect="1" noChangeArrowheads="1"/>
          </p:cNvPicPr>
          <p:nvPr/>
        </p:nvPicPr>
        <p:blipFill>
          <a:blip r:embed="rId2" cstate="print"/>
          <a:srcRect/>
          <a:stretch>
            <a:fillRect/>
          </a:stretch>
        </p:blipFill>
        <p:spPr bwMode="auto">
          <a:xfrm>
            <a:off x="642910" y="-357214"/>
            <a:ext cx="7500990" cy="7500966"/>
          </a:xfrm>
          <a:prstGeom prst="rect">
            <a:avLst/>
          </a:prstGeom>
          <a:noFill/>
          <a:ln w="9525">
            <a:noFill/>
            <a:miter lim="800000"/>
            <a:headEnd/>
            <a:tailEnd/>
          </a:ln>
          <a:effectLst/>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685800" y="0"/>
            <a:ext cx="7990656" cy="620688"/>
          </a:xfrm>
        </p:spPr>
        <p:txBody>
          <a:bodyPr/>
          <a:lstStyle/>
          <a:p>
            <a:pPr algn="ctr"/>
            <a:r>
              <a:rPr lang="ru-RU" sz="2000" b="1" u="sng" dirty="0" smtClean="0">
                <a:solidFill>
                  <a:srgbClr val="FFFF00"/>
                </a:solidFill>
              </a:rPr>
              <a:t>III. Требования к производственным площадкам. Леса и подмости</a:t>
            </a:r>
            <a:endParaRPr lang="ru-RU" sz="2000" b="1" dirty="0">
              <a:solidFill>
                <a:srgbClr val="FFFF00"/>
              </a:solidFill>
            </a:endParaRPr>
          </a:p>
        </p:txBody>
      </p:sp>
      <p:sp>
        <p:nvSpPr>
          <p:cNvPr id="6" name="Текст 5"/>
          <p:cNvSpPr>
            <a:spLocks noGrp="1"/>
          </p:cNvSpPr>
          <p:nvPr>
            <p:ph type="body" idx="2"/>
          </p:nvPr>
        </p:nvSpPr>
        <p:spPr>
          <a:xfrm>
            <a:off x="179512" y="692696"/>
            <a:ext cx="8712968" cy="5976664"/>
          </a:xfrm>
          <a:solidFill>
            <a:srgbClr val="FFFF00"/>
          </a:solidFill>
        </p:spPr>
        <p:txBody>
          <a:bodyPr>
            <a:normAutofit/>
          </a:bodyPr>
          <a:lstStyle/>
          <a:p>
            <a:r>
              <a:rPr lang="ru-RU" sz="2100" dirty="0" smtClean="0"/>
              <a:t>60. … </a:t>
            </a:r>
            <a:r>
              <a:rPr lang="ru-RU" sz="2800" u="sng" dirty="0" smtClean="0"/>
              <a:t>Применение </a:t>
            </a:r>
            <a:r>
              <a:rPr lang="ru-RU" sz="2800" b="1" u="sng" dirty="0" smtClean="0"/>
              <a:t>неинвентарных лесов</a:t>
            </a:r>
            <a:r>
              <a:rPr lang="ru-RU" sz="2800" u="sng" dirty="0" smtClean="0"/>
              <a:t> допускается в исключительных случаях</a:t>
            </a:r>
            <a:r>
              <a:rPr lang="ru-RU" sz="2800" dirty="0" smtClean="0"/>
              <a:t> и их сооружение должно производиться </a:t>
            </a:r>
            <a:r>
              <a:rPr lang="ru-RU" sz="2800" u="sng" dirty="0" smtClean="0"/>
              <a:t>по индивидуальному проекту </a:t>
            </a:r>
            <a:r>
              <a:rPr lang="ru-RU" sz="2800" dirty="0" smtClean="0"/>
              <a:t>с расчетами всех основных элементов на прочность, а лесов в целом - на устойчивость; </a:t>
            </a:r>
            <a:r>
              <a:rPr lang="ru-RU" sz="2800" u="sng" dirty="0" smtClean="0"/>
              <a:t>проект должен быть </a:t>
            </a:r>
            <a:r>
              <a:rPr lang="ru-RU" sz="2800" b="1" u="sng" dirty="0" smtClean="0"/>
              <a:t>завизирован</a:t>
            </a:r>
            <a:r>
              <a:rPr lang="ru-RU" sz="2800" b="1" dirty="0" smtClean="0"/>
              <a:t> лицом, назначенным в организации </a:t>
            </a:r>
            <a:r>
              <a:rPr lang="ru-RU" sz="2800" b="1" u="sng" dirty="0" smtClean="0"/>
              <a:t>ответственным за безопасную организацию работ</a:t>
            </a:r>
            <a:r>
              <a:rPr lang="ru-RU" sz="2800" b="1" dirty="0" smtClean="0"/>
              <a:t> на высоте,</a:t>
            </a:r>
            <a:r>
              <a:rPr lang="ru-RU" sz="2800" dirty="0" smtClean="0"/>
              <a:t> и </a:t>
            </a:r>
            <a:r>
              <a:rPr lang="ru-RU" sz="2800" b="1" u="sng" dirty="0" smtClean="0"/>
              <a:t>утвержден</a:t>
            </a:r>
            <a:r>
              <a:rPr lang="ru-RU" sz="2800" u="sng" dirty="0" smtClean="0"/>
              <a:t> главным инженером</a:t>
            </a:r>
            <a:r>
              <a:rPr lang="ru-RU" sz="2800" dirty="0" smtClean="0"/>
              <a:t> (техническим директором) организации </a:t>
            </a:r>
            <a:r>
              <a:rPr lang="ru-RU" sz="2800" u="sng" dirty="0" smtClean="0"/>
              <a:t>или непосредственно руководителем</a:t>
            </a:r>
            <a:r>
              <a:rPr lang="ru-RU" sz="2800" dirty="0" smtClean="0"/>
              <a:t> организации (индивидуальным предпринимателем).</a:t>
            </a:r>
          </a:p>
          <a:p>
            <a:endParaRPr lang="ru-RU" dirty="0"/>
          </a:p>
        </p:txBody>
      </p:sp>
      <p:sp>
        <p:nvSpPr>
          <p:cNvPr id="5" name="Скругленный прямоугольник 4"/>
          <p:cNvSpPr/>
          <p:nvPr/>
        </p:nvSpPr>
        <p:spPr>
          <a:xfrm>
            <a:off x="8964488" y="3356992"/>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екст 5"/>
          <p:cNvSpPr>
            <a:spLocks noGrp="1"/>
          </p:cNvSpPr>
          <p:nvPr>
            <p:ph type="body" idx="2"/>
          </p:nvPr>
        </p:nvSpPr>
        <p:spPr/>
        <p:txBody>
          <a:bodyPr/>
          <a:lstStyle/>
          <a:p>
            <a:endParaRPr lang="ru-RU" dirty="0"/>
          </a:p>
        </p:txBody>
      </p:sp>
      <p:sp>
        <p:nvSpPr>
          <p:cNvPr id="5" name="Содержимое 4"/>
          <p:cNvSpPr>
            <a:spLocks noGrp="1"/>
          </p:cNvSpPr>
          <p:nvPr>
            <p:ph sz="half" idx="1"/>
          </p:nvPr>
        </p:nvSpPr>
        <p:spPr>
          <a:xfrm>
            <a:off x="3575050" y="0"/>
            <a:ext cx="5111750" cy="6669360"/>
          </a:xfrm>
          <a:solidFill>
            <a:srgbClr val="FFFF00"/>
          </a:solidFill>
        </p:spPr>
        <p:txBody>
          <a:bodyPr>
            <a:noAutofit/>
          </a:bodyPr>
          <a:lstStyle/>
          <a:p>
            <a:r>
              <a:rPr lang="ru-RU" sz="2000" b="1" u="sng" dirty="0" smtClean="0"/>
              <a:t>62. Леса и их элементы:</a:t>
            </a:r>
          </a:p>
          <a:p>
            <a:r>
              <a:rPr lang="ru-RU" sz="2000" b="1" dirty="0" smtClean="0"/>
              <a:t>а) должны обеспечивать </a:t>
            </a:r>
            <a:r>
              <a:rPr lang="ru-RU" sz="2000" b="1" u="sng" dirty="0" smtClean="0"/>
              <a:t>безопасность</a:t>
            </a:r>
            <a:r>
              <a:rPr lang="ru-RU" sz="2000" b="1" dirty="0" smtClean="0"/>
              <a:t> работников во время монтажа и демонтажа;</a:t>
            </a:r>
          </a:p>
          <a:p>
            <a:r>
              <a:rPr lang="ru-RU" sz="2000" b="1" dirty="0" smtClean="0"/>
              <a:t>б) должны быть подготовлены и смонтированы в соответствии с </a:t>
            </a:r>
            <a:r>
              <a:rPr lang="ru-RU" sz="2000" b="1" u="sng" dirty="0" smtClean="0"/>
              <a:t>паспортом</a:t>
            </a:r>
            <a:r>
              <a:rPr lang="ru-RU" sz="2000" b="1" dirty="0" smtClean="0"/>
              <a:t> завода-изготовителя, иметь размеры, прочность и устойчивость, соответствующие их назначению;</a:t>
            </a:r>
          </a:p>
          <a:p>
            <a:r>
              <a:rPr lang="ru-RU" sz="2000" b="1" dirty="0" smtClean="0"/>
              <a:t>в) </a:t>
            </a:r>
            <a:r>
              <a:rPr lang="ru-RU" sz="2000" b="1" u="sng" dirty="0" smtClean="0"/>
              <a:t>перила и другие предохранительные сооружения, платформы, настилы, консоли, подпорки, поперечины, лестницы и пандусы</a:t>
            </a:r>
            <a:r>
              <a:rPr lang="ru-RU" sz="2000" b="1" dirty="0" smtClean="0"/>
              <a:t> должны легко устанавливаться и </a:t>
            </a:r>
            <a:r>
              <a:rPr lang="ru-RU" sz="2000" b="1" u="sng" dirty="0" smtClean="0"/>
              <a:t>надежно крепиться</a:t>
            </a:r>
            <a:r>
              <a:rPr lang="ru-RU" sz="2000" b="1" dirty="0" smtClean="0"/>
              <a:t>;</a:t>
            </a:r>
          </a:p>
          <a:p>
            <a:r>
              <a:rPr lang="ru-RU" sz="2000" b="1" dirty="0" smtClean="0"/>
              <a:t>г) должны содержаться и эксплуатироваться таким образом, чтобы </a:t>
            </a:r>
            <a:r>
              <a:rPr lang="ru-RU" sz="2000" b="1" u="sng" dirty="0" smtClean="0"/>
              <a:t>исключались их разрушение, потеря устойчивости.</a:t>
            </a:r>
            <a:endParaRPr lang="ru-RU" sz="2000" b="1" dirty="0"/>
          </a:p>
        </p:txBody>
      </p:sp>
      <p:sp>
        <p:nvSpPr>
          <p:cNvPr id="7" name="Заголовок 1"/>
          <p:cNvSpPr>
            <a:spLocks noGrp="1"/>
          </p:cNvSpPr>
          <p:nvPr>
            <p:ph type="title"/>
          </p:nvPr>
        </p:nvSpPr>
        <p:spPr>
          <a:xfrm>
            <a:off x="251520" y="260648"/>
            <a:ext cx="2743200" cy="1162050"/>
          </a:xfrm>
          <a:solidFill>
            <a:srgbClr val="FF0000"/>
          </a:solidFill>
        </p:spPr>
        <p:txBody>
          <a:bodyPr>
            <a:normAutofit fontScale="90000"/>
          </a:bodyPr>
          <a:lstStyle/>
          <a:p>
            <a:pPr algn="ctr"/>
            <a:r>
              <a:rPr lang="ru-RU" sz="2000" b="1" u="sng" dirty="0" smtClean="0">
                <a:solidFill>
                  <a:srgbClr val="FFFF00"/>
                </a:solidFill>
              </a:rPr>
              <a:t>III. Требования к производственным площадкам. Леса и подмости</a:t>
            </a:r>
            <a:endParaRPr lang="ru-RU" sz="2000" dirty="0"/>
          </a:p>
        </p:txBody>
      </p:sp>
      <p:pic>
        <p:nvPicPr>
          <p:cNvPr id="8" name="Picture 1"/>
          <p:cNvPicPr>
            <a:picLocks noChangeAspect="1" noChangeArrowheads="1"/>
          </p:cNvPicPr>
          <p:nvPr/>
        </p:nvPicPr>
        <p:blipFill>
          <a:blip r:embed="rId2" cstate="print"/>
          <a:srcRect/>
          <a:stretch>
            <a:fillRect/>
          </a:stretch>
        </p:blipFill>
        <p:spPr bwMode="auto">
          <a:xfrm>
            <a:off x="179512" y="1556792"/>
            <a:ext cx="3384376" cy="5112568"/>
          </a:xfrm>
          <a:prstGeom prst="rect">
            <a:avLst/>
          </a:prstGeom>
          <a:noFill/>
          <a:ln w="9525">
            <a:noFill/>
            <a:miter lim="800000"/>
            <a:headEnd/>
            <a:tailEnd/>
          </a:ln>
          <a:effectLst/>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548680"/>
          </a:xfrm>
          <a:solidFill>
            <a:srgbClr val="FF0000"/>
          </a:solidFill>
        </p:spPr>
        <p:txBody>
          <a:bodyPr>
            <a:normAutofit/>
          </a:bodyPr>
          <a:lstStyle/>
          <a:p>
            <a:pPr algn="ctr"/>
            <a:r>
              <a:rPr lang="ru-RU" sz="2000" b="1" u="sng" dirty="0" smtClean="0">
                <a:solidFill>
                  <a:srgbClr val="FFFF00"/>
                </a:solidFill>
              </a:rPr>
              <a:t>III. Требования к производственным площадкам. Леса и подмости</a:t>
            </a:r>
            <a:endParaRPr lang="ru-RU" sz="2000" dirty="0"/>
          </a:p>
        </p:txBody>
      </p:sp>
      <p:sp>
        <p:nvSpPr>
          <p:cNvPr id="3" name="Содержимое 2"/>
          <p:cNvSpPr>
            <a:spLocks noGrp="1"/>
          </p:cNvSpPr>
          <p:nvPr>
            <p:ph idx="1"/>
          </p:nvPr>
        </p:nvSpPr>
        <p:spPr>
          <a:xfrm>
            <a:off x="251520" y="836712"/>
            <a:ext cx="8712968" cy="5832648"/>
          </a:xfrm>
          <a:solidFill>
            <a:srgbClr val="FFFF00"/>
          </a:solidFill>
        </p:spPr>
        <p:txBody>
          <a:bodyPr>
            <a:normAutofit fontScale="92500"/>
          </a:bodyPr>
          <a:lstStyle/>
          <a:p>
            <a:r>
              <a:rPr lang="ru-RU" dirty="0" smtClean="0"/>
              <a:t>6</a:t>
            </a:r>
            <a:r>
              <a:rPr lang="ru-RU" b="1" dirty="0" smtClean="0"/>
              <a:t>3. </a:t>
            </a:r>
            <a:r>
              <a:rPr lang="ru-RU" b="1" u="sng" dirty="0" smtClean="0"/>
              <a:t>В местах подъема работников</a:t>
            </a:r>
            <a:r>
              <a:rPr lang="ru-RU" b="1" dirty="0" smtClean="0"/>
              <a:t> на леса и подмости должны размещаться</a:t>
            </a:r>
            <a:r>
              <a:rPr lang="ru-RU" b="1" u="sng" dirty="0" smtClean="0"/>
              <a:t> плакаты с указанием схемы их размещения и величин допускаемых нагрузок,</a:t>
            </a:r>
            <a:r>
              <a:rPr lang="ru-RU" b="1" dirty="0" smtClean="0"/>
              <a:t> а также </a:t>
            </a:r>
            <a:r>
              <a:rPr lang="ru-RU" b="1" u="sng" dirty="0" smtClean="0"/>
              <a:t>схемы эвакуации</a:t>
            </a:r>
            <a:r>
              <a:rPr lang="ru-RU" b="1" dirty="0" smtClean="0"/>
              <a:t> работников в случае возникновения аварийной ситуации.</a:t>
            </a:r>
          </a:p>
          <a:p>
            <a:r>
              <a:rPr lang="ru-RU" b="1" dirty="0" smtClean="0"/>
              <a:t>64. Для выполнения </a:t>
            </a:r>
            <a:r>
              <a:rPr lang="ru-RU" b="1" u="sng" dirty="0" smtClean="0"/>
              <a:t>работ с лесов высотой 6 м и более </a:t>
            </a:r>
            <a:r>
              <a:rPr lang="ru-RU" b="1" dirty="0" smtClean="0"/>
              <a:t>должно быть </a:t>
            </a:r>
            <a:r>
              <a:rPr lang="ru-RU" b="1" u="sng" dirty="0" smtClean="0"/>
              <a:t>не менее двух настилов </a:t>
            </a:r>
            <a:r>
              <a:rPr lang="ru-RU" b="1" dirty="0" smtClean="0"/>
              <a:t>- </a:t>
            </a:r>
            <a:r>
              <a:rPr lang="ru-RU" b="1" u="sng" dirty="0" smtClean="0"/>
              <a:t>рабочий (верхний) и защитный (нижний</a:t>
            </a:r>
            <a:r>
              <a:rPr lang="ru-RU" b="1" dirty="0" smtClean="0"/>
              <a:t>), а </a:t>
            </a:r>
            <a:r>
              <a:rPr lang="ru-RU" b="1" u="sng" dirty="0" smtClean="0"/>
              <a:t>каждое рабочее место на лесах, примыкающих к зданию или сооружению</a:t>
            </a:r>
            <a:r>
              <a:rPr lang="ru-RU" b="1" dirty="0" smtClean="0"/>
              <a:t>, должно быть, </a:t>
            </a:r>
            <a:r>
              <a:rPr lang="ru-RU" b="1" u="sng" dirty="0" smtClean="0"/>
              <a:t>кроме того, защищено сверху настилом</a:t>
            </a:r>
            <a:r>
              <a:rPr lang="ru-RU" b="1" dirty="0" smtClean="0"/>
              <a:t>, расположенным на расстоянии по </a:t>
            </a:r>
            <a:r>
              <a:rPr lang="ru-RU" b="1" u="sng" dirty="0" smtClean="0"/>
              <a:t>высоте не более 2 м от рабочего настила</a:t>
            </a:r>
            <a:r>
              <a:rPr lang="ru-RU" b="1" dirty="0" smtClean="0"/>
              <a:t>.</a:t>
            </a:r>
          </a:p>
          <a:p>
            <a:r>
              <a:rPr lang="ru-RU" b="1" u="sng" dirty="0" smtClean="0"/>
              <a:t>Работы в нескольких ярусах по одной вертикали без промежуточных защитных настилов между ними не допускаются</a:t>
            </a:r>
            <a:r>
              <a:rPr lang="ru-RU" b="1" dirty="0" smtClean="0"/>
              <a:t>.</a:t>
            </a:r>
          </a:p>
          <a:p>
            <a:endParaRPr lang="ru-RU"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20688"/>
          </a:xfrm>
          <a:solidFill>
            <a:srgbClr val="FF0000"/>
          </a:solidFill>
        </p:spPr>
        <p:txBody>
          <a:bodyPr>
            <a:normAutofit/>
          </a:bodyPr>
          <a:lstStyle/>
          <a:p>
            <a:pPr algn="ctr"/>
            <a:r>
              <a:rPr lang="ru-RU" sz="2000" b="1" u="sng" dirty="0" smtClean="0">
                <a:solidFill>
                  <a:srgbClr val="FFFF00"/>
                </a:solidFill>
              </a:rPr>
              <a:t>III. Требования к производственным площадкам. Леса и подмости</a:t>
            </a:r>
            <a:endParaRPr lang="ru-RU" sz="2000" dirty="0"/>
          </a:p>
        </p:txBody>
      </p:sp>
      <p:sp>
        <p:nvSpPr>
          <p:cNvPr id="3" name="Содержимое 2"/>
          <p:cNvSpPr>
            <a:spLocks noGrp="1"/>
          </p:cNvSpPr>
          <p:nvPr>
            <p:ph idx="1"/>
          </p:nvPr>
        </p:nvSpPr>
        <p:spPr>
          <a:xfrm>
            <a:off x="457200" y="764704"/>
            <a:ext cx="8229600" cy="5559896"/>
          </a:xfrm>
          <a:solidFill>
            <a:srgbClr val="FFFF00"/>
          </a:solidFill>
        </p:spPr>
        <p:txBody>
          <a:bodyPr>
            <a:normAutofit fontScale="92500" lnSpcReduction="10000"/>
          </a:bodyPr>
          <a:lstStyle/>
          <a:p>
            <a:r>
              <a:rPr lang="ru-RU" dirty="0" smtClean="0"/>
              <a:t>65. При </a:t>
            </a:r>
            <a:r>
              <a:rPr lang="ru-RU" b="1" dirty="0" smtClean="0"/>
              <a:t>многоярусном</a:t>
            </a:r>
            <a:r>
              <a:rPr lang="ru-RU" dirty="0" smtClean="0"/>
              <a:t> характере производства работ для защиты от падающих объектов платформы </a:t>
            </a:r>
            <a:r>
              <a:rPr lang="ru-RU" u="sng" dirty="0" smtClean="0"/>
              <a:t>настилы, подмости, лестницы лесов </a:t>
            </a:r>
            <a:r>
              <a:rPr lang="ru-RU" b="1" u="sng" dirty="0" smtClean="0"/>
              <a:t>оборудуют защитными экранами</a:t>
            </a:r>
            <a:r>
              <a:rPr lang="ru-RU" dirty="0" smtClean="0"/>
              <a:t> достаточных размеров и прочности.</a:t>
            </a:r>
          </a:p>
          <a:p>
            <a:r>
              <a:rPr lang="ru-RU" dirty="0" smtClean="0"/>
              <a:t>66. Леса оборудуются </a:t>
            </a:r>
            <a:r>
              <a:rPr lang="ru-RU" u="sng" dirty="0" smtClean="0"/>
              <a:t>лестницами или трапами для подъема и спуска </a:t>
            </a:r>
            <a:r>
              <a:rPr lang="ru-RU" dirty="0" smtClean="0"/>
              <a:t>людей, расположенными на </a:t>
            </a:r>
            <a:r>
              <a:rPr lang="ru-RU" b="1" dirty="0" smtClean="0"/>
              <a:t>расстоянии не более 40 м друг</a:t>
            </a:r>
            <a:r>
              <a:rPr lang="ru-RU" dirty="0" smtClean="0"/>
              <a:t> от друга. На лесах длиной </a:t>
            </a:r>
            <a:r>
              <a:rPr lang="ru-RU" u="sng" dirty="0" smtClean="0"/>
              <a:t>менее 40 м</a:t>
            </a:r>
            <a:r>
              <a:rPr lang="ru-RU" dirty="0" smtClean="0"/>
              <a:t> устанавливается </a:t>
            </a:r>
            <a:r>
              <a:rPr lang="ru-RU" u="sng" dirty="0" smtClean="0"/>
              <a:t>не менее двух лестниц</a:t>
            </a:r>
            <a:r>
              <a:rPr lang="ru-RU" dirty="0" smtClean="0"/>
              <a:t> или трапов. </a:t>
            </a:r>
            <a:r>
              <a:rPr lang="ru-RU" b="1" u="sng" dirty="0" smtClean="0"/>
              <a:t>Верхний конец лестницы или трапа закрепляется за поперечины лесов.</a:t>
            </a:r>
            <a:endParaRPr lang="ru-RU" b="1" dirty="0" smtClean="0"/>
          </a:p>
          <a:p>
            <a:r>
              <a:rPr lang="ru-RU" b="1" u="sng" dirty="0" smtClean="0"/>
              <a:t>Проемы</a:t>
            </a:r>
            <a:r>
              <a:rPr lang="ru-RU" u="sng" dirty="0" smtClean="0"/>
              <a:t> в настиле лесов для выхода с лестниц </a:t>
            </a:r>
            <a:r>
              <a:rPr lang="ru-RU" b="1" u="sng" dirty="0" smtClean="0"/>
              <a:t>ограждаютс</a:t>
            </a:r>
            <a:r>
              <a:rPr lang="ru-RU" u="sng" dirty="0" smtClean="0"/>
              <a:t>я</a:t>
            </a:r>
            <a:r>
              <a:rPr lang="ru-RU" dirty="0" smtClean="0"/>
              <a:t>. Угол </a:t>
            </a:r>
            <a:r>
              <a:rPr lang="ru-RU" b="1" dirty="0" smtClean="0"/>
              <a:t>наклона лестниц</a:t>
            </a:r>
            <a:r>
              <a:rPr lang="ru-RU" dirty="0" smtClean="0"/>
              <a:t> должен быть </a:t>
            </a:r>
            <a:r>
              <a:rPr lang="ru-RU" b="1" dirty="0" smtClean="0"/>
              <a:t>не более 60°</a:t>
            </a:r>
            <a:r>
              <a:rPr lang="ru-RU" dirty="0" smtClean="0"/>
              <a:t> к горизонтальной поверхности. </a:t>
            </a:r>
            <a:r>
              <a:rPr lang="ru-RU" b="1" dirty="0" smtClean="0"/>
              <a:t>Наклон трапа</a:t>
            </a:r>
            <a:r>
              <a:rPr lang="ru-RU" dirty="0" smtClean="0"/>
              <a:t> должен быть не более </a:t>
            </a:r>
            <a:r>
              <a:rPr lang="ru-RU" b="1" dirty="0" smtClean="0"/>
              <a:t>1:3</a:t>
            </a:r>
            <a:r>
              <a:rPr lang="ru-RU" dirty="0" smtClean="0"/>
              <a:t>.</a:t>
            </a:r>
          </a:p>
          <a:p>
            <a:pPr>
              <a:buNone/>
            </a:pPr>
            <a:endParaRPr lang="ru-RU"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548680"/>
          </a:xfrm>
          <a:solidFill>
            <a:srgbClr val="FF0000"/>
          </a:solidFill>
        </p:spPr>
        <p:txBody>
          <a:bodyPr>
            <a:normAutofit/>
          </a:bodyPr>
          <a:lstStyle/>
          <a:p>
            <a:pPr algn="ctr"/>
            <a:r>
              <a:rPr lang="ru-RU" sz="2000" b="1" u="sng" dirty="0" smtClean="0">
                <a:solidFill>
                  <a:srgbClr val="FFFF00"/>
                </a:solidFill>
              </a:rPr>
              <a:t>III. Требования к производственным площадкам. Леса и подмости</a:t>
            </a:r>
            <a:endParaRPr lang="ru-RU" sz="2000" dirty="0"/>
          </a:p>
        </p:txBody>
      </p:sp>
      <p:sp>
        <p:nvSpPr>
          <p:cNvPr id="3" name="Содержимое 2"/>
          <p:cNvSpPr>
            <a:spLocks noGrp="1"/>
          </p:cNvSpPr>
          <p:nvPr>
            <p:ph idx="1"/>
          </p:nvPr>
        </p:nvSpPr>
        <p:spPr>
          <a:xfrm>
            <a:off x="179512" y="836712"/>
            <a:ext cx="8712968" cy="5832648"/>
          </a:xfrm>
          <a:solidFill>
            <a:srgbClr val="FFFF00"/>
          </a:solidFill>
        </p:spPr>
        <p:txBody>
          <a:bodyPr>
            <a:normAutofit fontScale="92500" lnSpcReduction="10000"/>
          </a:bodyPr>
          <a:lstStyle/>
          <a:p>
            <a:r>
              <a:rPr lang="ru-RU" sz="2800" dirty="0" smtClean="0"/>
              <a:t>67. Для </a:t>
            </a:r>
            <a:r>
              <a:rPr lang="ru-RU" sz="2800" u="sng" dirty="0" smtClean="0"/>
              <a:t>подъема груза</a:t>
            </a:r>
            <a:r>
              <a:rPr lang="ru-RU" sz="2800" dirty="0" smtClean="0"/>
              <a:t> на леса </a:t>
            </a:r>
          </a:p>
          <a:p>
            <a:pPr>
              <a:buNone/>
            </a:pPr>
            <a:r>
              <a:rPr lang="ru-RU" sz="2800" dirty="0" smtClean="0"/>
              <a:t>используют блоки, укосины и </a:t>
            </a:r>
          </a:p>
          <a:p>
            <a:pPr>
              <a:buNone/>
            </a:pPr>
            <a:r>
              <a:rPr lang="ru-RU" sz="2800" dirty="0" smtClean="0"/>
              <a:t>другие средства малой </a:t>
            </a:r>
          </a:p>
          <a:p>
            <a:pPr>
              <a:buNone/>
            </a:pPr>
            <a:r>
              <a:rPr lang="ru-RU" sz="2800" dirty="0" smtClean="0"/>
              <a:t>механизации, которые следует </a:t>
            </a:r>
          </a:p>
          <a:p>
            <a:pPr>
              <a:buNone/>
            </a:pPr>
            <a:r>
              <a:rPr lang="ru-RU" sz="2800" dirty="0" smtClean="0"/>
              <a:t>крепить </a:t>
            </a:r>
            <a:r>
              <a:rPr lang="ru-RU" sz="2800" b="1" dirty="0" smtClean="0"/>
              <a:t>согласно ППР</a:t>
            </a:r>
            <a:r>
              <a:rPr lang="ru-RU" sz="2800" dirty="0" smtClean="0"/>
              <a:t> на высоте.</a:t>
            </a:r>
          </a:p>
          <a:p>
            <a:r>
              <a:rPr lang="ru-RU" sz="2800" u="sng" dirty="0" smtClean="0"/>
              <a:t>Проемы для перемещения </a:t>
            </a:r>
          </a:p>
          <a:p>
            <a:pPr>
              <a:buNone/>
            </a:pPr>
            <a:r>
              <a:rPr lang="ru-RU" sz="2800" u="sng" dirty="0" smtClean="0"/>
              <a:t>грузов должны иметь </a:t>
            </a:r>
          </a:p>
          <a:p>
            <a:pPr>
              <a:buNone/>
            </a:pPr>
            <a:r>
              <a:rPr lang="ru-RU" sz="2800" u="sng" dirty="0" smtClean="0"/>
              <a:t>всесторонние ограждения.</a:t>
            </a:r>
            <a:endParaRPr lang="ru-RU" sz="2800" dirty="0" smtClean="0"/>
          </a:p>
          <a:p>
            <a:endParaRPr lang="ru-RU" sz="2800" dirty="0" smtClean="0"/>
          </a:p>
          <a:p>
            <a:pPr>
              <a:buNone/>
            </a:pPr>
            <a:endParaRPr lang="ru-RU" sz="2800" dirty="0" smtClean="0"/>
          </a:p>
          <a:p>
            <a:r>
              <a:rPr lang="ru-RU" sz="2800" dirty="0" smtClean="0"/>
              <a:t>68. Вблизи </a:t>
            </a:r>
            <a:r>
              <a:rPr lang="ru-RU" sz="2800" b="1" dirty="0" smtClean="0"/>
              <a:t>проездов</a:t>
            </a:r>
            <a:r>
              <a:rPr lang="ru-RU" sz="2800" dirty="0" smtClean="0"/>
              <a:t> средства </a:t>
            </a:r>
            <a:r>
              <a:rPr lang="ru-RU" sz="2800" dirty="0" err="1" smtClean="0"/>
              <a:t>подмащивания</a:t>
            </a:r>
            <a:r>
              <a:rPr lang="ru-RU" sz="2800" dirty="0" smtClean="0"/>
              <a:t> устанавливают на расстоянии </a:t>
            </a:r>
            <a:r>
              <a:rPr lang="ru-RU" sz="2800" b="1" dirty="0" smtClean="0"/>
              <a:t>не менее 0,6 м от габарита</a:t>
            </a:r>
            <a:r>
              <a:rPr lang="ru-RU" sz="2800" dirty="0" smtClean="0"/>
              <a:t> транспортных средств.</a:t>
            </a:r>
          </a:p>
          <a:p>
            <a:endParaRPr lang="ru-RU" dirty="0"/>
          </a:p>
        </p:txBody>
      </p:sp>
      <p:pic>
        <p:nvPicPr>
          <p:cNvPr id="4" name="Picture 4" descr="http://mircyber.ru/sites/default/files/43qqbe4ylw9.jpg"/>
          <p:cNvPicPr>
            <a:picLocks noChangeAspect="1" noChangeArrowheads="1"/>
          </p:cNvPicPr>
          <p:nvPr/>
        </p:nvPicPr>
        <p:blipFill>
          <a:blip r:embed="rId2" cstate="print"/>
          <a:srcRect/>
          <a:stretch>
            <a:fillRect/>
          </a:stretch>
        </p:blipFill>
        <p:spPr bwMode="auto">
          <a:xfrm>
            <a:off x="5436096" y="908720"/>
            <a:ext cx="3384376" cy="4320480"/>
          </a:xfrm>
          <a:prstGeom prst="rect">
            <a:avLst/>
          </a:prstGeom>
          <a:noFill/>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476672"/>
          </a:xfrm>
          <a:solidFill>
            <a:srgbClr val="FF0000"/>
          </a:solidFill>
        </p:spPr>
        <p:txBody>
          <a:bodyPr>
            <a:noAutofit/>
          </a:bodyPr>
          <a:lstStyle/>
          <a:p>
            <a:pPr algn="ctr"/>
            <a:r>
              <a:rPr lang="ru-RU" sz="2400" b="1" u="sng" dirty="0" smtClean="0">
                <a:solidFill>
                  <a:srgbClr val="FFFF00"/>
                </a:solidFill>
              </a:rPr>
              <a:t>III. Требования к производственным площадкам. Леса и подмости</a:t>
            </a:r>
            <a:endParaRPr lang="ru-RU" sz="2400" dirty="0"/>
          </a:p>
        </p:txBody>
      </p:sp>
      <p:sp>
        <p:nvSpPr>
          <p:cNvPr id="6" name="Содержимое 5"/>
          <p:cNvSpPr>
            <a:spLocks noGrp="1"/>
          </p:cNvSpPr>
          <p:nvPr>
            <p:ph idx="1"/>
          </p:nvPr>
        </p:nvSpPr>
        <p:spPr>
          <a:xfrm>
            <a:off x="251520" y="764704"/>
            <a:ext cx="8712968" cy="5760640"/>
          </a:xfrm>
          <a:solidFill>
            <a:srgbClr val="FFFF00"/>
          </a:solidFill>
        </p:spPr>
        <p:txBody>
          <a:bodyPr>
            <a:normAutofit fontScale="92500" lnSpcReduction="20000"/>
          </a:bodyPr>
          <a:lstStyle/>
          <a:p>
            <a:r>
              <a:rPr lang="ru-RU" sz="2400" dirty="0" smtClean="0"/>
              <a:t>69. </a:t>
            </a:r>
            <a:r>
              <a:rPr lang="ru-RU" sz="2400" u="sng" dirty="0" smtClean="0"/>
              <a:t>Леса высотой </a:t>
            </a:r>
            <a:r>
              <a:rPr lang="ru-RU" sz="2400" b="1" u="sng" dirty="0" smtClean="0"/>
              <a:t>более 4 м</a:t>
            </a:r>
            <a:r>
              <a:rPr lang="ru-RU" sz="2400" dirty="0" smtClean="0"/>
              <a:t> от уровня земли, пола или площадки, на которой установлены стойки лесов, </a:t>
            </a:r>
            <a:r>
              <a:rPr lang="ru-RU" sz="2400" u="sng" dirty="0" smtClean="0"/>
              <a:t>допускаются к эксплуатации после приемки лицом, назначенным </a:t>
            </a:r>
            <a:r>
              <a:rPr lang="ru-RU" sz="2400" b="1" u="sng" dirty="0" smtClean="0"/>
              <a:t>ответственным</a:t>
            </a:r>
            <a:r>
              <a:rPr lang="ru-RU" sz="2400" u="sng" dirty="0" smtClean="0"/>
              <a:t> за безопасную организацию работ на высоте.</a:t>
            </a:r>
            <a:endParaRPr lang="ru-RU" sz="2400" dirty="0" smtClean="0"/>
          </a:p>
          <a:p>
            <a:r>
              <a:rPr lang="ru-RU" sz="2400" dirty="0" smtClean="0"/>
              <a:t>При выполнении работ </a:t>
            </a:r>
            <a:r>
              <a:rPr lang="ru-RU" sz="2400" b="1" u="sng" dirty="0" smtClean="0"/>
              <a:t>подрядной организацией </a:t>
            </a:r>
            <a:r>
              <a:rPr lang="ru-RU" sz="2400" u="sng" dirty="0" smtClean="0"/>
              <a:t>с использованием сооружаемых ею лесов по</a:t>
            </a:r>
            <a:r>
              <a:rPr lang="ru-RU" sz="2400" dirty="0" smtClean="0"/>
              <a:t>следние должно принимать в эксплуатацию лицо, назначенное ответственным за безопасную организацию работ на высоте, подрядной организации в присутствии лица, ответственного за безопасную организацию работ на высоте организации, на территории которой проводятся работы.</a:t>
            </a:r>
          </a:p>
          <a:p>
            <a:r>
              <a:rPr lang="ru-RU" sz="2400" b="1" u="sng" dirty="0" smtClean="0"/>
              <a:t>Результаты приемки лесов</a:t>
            </a:r>
            <a:r>
              <a:rPr lang="ru-RU" sz="2400" u="sng" dirty="0" smtClean="0"/>
              <a:t> утверждаются главным инженером (техническим директором) организации, принимающей леса в эксплуатацию, или непосредственно руководителем организации (индивидуальным предпринимателем</a:t>
            </a:r>
            <a:r>
              <a:rPr lang="ru-RU" sz="2400" dirty="0" smtClean="0"/>
              <a:t>). </a:t>
            </a:r>
            <a:r>
              <a:rPr lang="ru-RU" sz="2400" u="sng" dirty="0" smtClean="0"/>
              <a:t>Допускается</a:t>
            </a:r>
            <a:r>
              <a:rPr lang="ru-RU" sz="2400" dirty="0" smtClean="0"/>
              <a:t> утверждение результатов приемки лесов, </a:t>
            </a:r>
            <a:r>
              <a:rPr lang="ru-RU" sz="2400" b="1" dirty="0" smtClean="0"/>
              <a:t>сооружаемых подрядной организацией </a:t>
            </a:r>
            <a:r>
              <a:rPr lang="ru-RU" sz="2400" dirty="0" smtClean="0"/>
              <a:t>для </a:t>
            </a:r>
            <a:r>
              <a:rPr lang="ru-RU" sz="2400" b="1" dirty="0" smtClean="0"/>
              <a:t>своих нужд</a:t>
            </a:r>
            <a:r>
              <a:rPr lang="ru-RU" sz="2400" dirty="0" smtClean="0"/>
              <a:t>, </a:t>
            </a:r>
            <a:r>
              <a:rPr lang="ru-RU" sz="2400" u="sng" dirty="0" smtClean="0"/>
              <a:t>начальником участка (цеха) этой организации</a:t>
            </a:r>
            <a:r>
              <a:rPr lang="ru-RU" sz="2400" dirty="0" smtClean="0"/>
              <a:t>.</a:t>
            </a:r>
          </a:p>
          <a:p>
            <a:r>
              <a:rPr lang="ru-RU" sz="2400" b="1" u="sng" dirty="0" smtClean="0"/>
              <a:t>До утверждения результатов приемки лесов работа с лесов не допускается</a:t>
            </a:r>
            <a:r>
              <a:rPr lang="ru-RU" sz="2400" dirty="0" smtClean="0"/>
              <a:t>.</a:t>
            </a:r>
          </a:p>
          <a:p>
            <a:endParaRPr lang="ru-RU" sz="1400"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92696"/>
          </a:xfrm>
          <a:solidFill>
            <a:srgbClr val="FF0000"/>
          </a:solidFill>
        </p:spPr>
        <p:txBody>
          <a:bodyPr>
            <a:normAutofit/>
          </a:bodyPr>
          <a:lstStyle/>
          <a:p>
            <a:pPr algn="ctr"/>
            <a:r>
              <a:rPr lang="ru-RU" sz="2000" b="1" u="sng" dirty="0" smtClean="0">
                <a:solidFill>
                  <a:srgbClr val="FFFF00"/>
                </a:solidFill>
              </a:rPr>
              <a:t>III. Требования к производственным площадкам. Леса и подмости</a:t>
            </a:r>
            <a:endParaRPr lang="ru-RU" sz="2000" dirty="0"/>
          </a:p>
        </p:txBody>
      </p:sp>
      <p:sp>
        <p:nvSpPr>
          <p:cNvPr id="3" name="Содержимое 2"/>
          <p:cNvSpPr>
            <a:spLocks noGrp="1"/>
          </p:cNvSpPr>
          <p:nvPr>
            <p:ph idx="1"/>
          </p:nvPr>
        </p:nvSpPr>
        <p:spPr>
          <a:xfrm>
            <a:off x="179512" y="764704"/>
            <a:ext cx="8784976" cy="5904656"/>
          </a:xfrm>
          <a:solidFill>
            <a:srgbClr val="FFFF00"/>
          </a:solidFill>
        </p:spPr>
        <p:txBody>
          <a:bodyPr>
            <a:normAutofit lnSpcReduction="10000"/>
          </a:bodyPr>
          <a:lstStyle/>
          <a:p>
            <a:r>
              <a:rPr lang="ru-RU" sz="2800" dirty="0" smtClean="0"/>
              <a:t>70. </a:t>
            </a:r>
            <a:r>
              <a:rPr lang="ru-RU" sz="2800" u="sng" dirty="0" smtClean="0"/>
              <a:t>Подмости и леса высотой </a:t>
            </a:r>
            <a:r>
              <a:rPr lang="ru-RU" sz="2800" b="1" u="sng" dirty="0" smtClean="0"/>
              <a:t>до 4 м</a:t>
            </a:r>
            <a:r>
              <a:rPr lang="ru-RU" sz="2800" dirty="0" smtClean="0"/>
              <a:t> допускаются к эксплуатации после их </a:t>
            </a:r>
            <a:r>
              <a:rPr lang="ru-RU" sz="2800" u="sng" dirty="0" smtClean="0"/>
              <a:t>приемки </a:t>
            </a:r>
            <a:r>
              <a:rPr lang="ru-RU" sz="2800" b="1" u="sng" dirty="0" smtClean="0"/>
              <a:t>руководителем работ</a:t>
            </a:r>
            <a:r>
              <a:rPr lang="ru-RU" sz="2800" u="sng" dirty="0" smtClean="0"/>
              <a:t> с отметкой в журнале приема и осмотра лесов и подмостей</a:t>
            </a:r>
            <a:r>
              <a:rPr lang="ru-RU" sz="2800" dirty="0" smtClean="0"/>
              <a:t> (рекомендуемый образец в </a:t>
            </a:r>
            <a:r>
              <a:rPr lang="ru-RU" sz="2800" dirty="0" smtClean="0">
                <a:hlinkClick r:id="" action="ppaction://hlinkfile"/>
              </a:rPr>
              <a:t>приложении N 8</a:t>
            </a:r>
            <a:r>
              <a:rPr lang="ru-RU" sz="2800" dirty="0" smtClean="0"/>
              <a:t> к Правилам).</a:t>
            </a:r>
          </a:p>
          <a:p>
            <a:r>
              <a:rPr lang="ru-RU" sz="2800" b="1" u="sng" dirty="0" smtClean="0"/>
              <a:t>При </a:t>
            </a:r>
            <a:r>
              <a:rPr lang="ru-RU" sz="2800" b="1" u="sng" dirty="0" smtClean="0">
                <a:solidFill>
                  <a:srgbClr val="C00000"/>
                </a:solidFill>
              </a:rPr>
              <a:t>приемке</a:t>
            </a:r>
            <a:r>
              <a:rPr lang="ru-RU" sz="2800" b="1" u="sng" dirty="0" smtClean="0"/>
              <a:t> лесов и подмостей</a:t>
            </a:r>
            <a:r>
              <a:rPr lang="ru-RU" sz="2800" u="sng" dirty="0" smtClean="0"/>
              <a:t> </a:t>
            </a:r>
            <a:r>
              <a:rPr lang="ru-RU" sz="2800" b="1" u="sng" dirty="0" smtClean="0"/>
              <a:t>проверяется</a:t>
            </a:r>
            <a:r>
              <a:rPr lang="ru-RU" sz="2800" dirty="0" smtClean="0"/>
              <a:t> на </a:t>
            </a:r>
            <a:r>
              <a:rPr lang="ru-RU" sz="2800" u="sng" dirty="0" smtClean="0"/>
              <a:t>соответствие паспорту завода-изготовителя</a:t>
            </a:r>
            <a:r>
              <a:rPr lang="ru-RU" sz="2800" dirty="0" smtClean="0"/>
              <a:t>:</a:t>
            </a:r>
          </a:p>
          <a:p>
            <a:pPr>
              <a:buNone/>
            </a:pPr>
            <a:r>
              <a:rPr lang="ru-RU" sz="2800" b="1" u="sng" dirty="0" smtClean="0"/>
              <a:t>наличие связей и креплений</a:t>
            </a:r>
            <a:r>
              <a:rPr lang="ru-RU" sz="2800" b="1" dirty="0" smtClean="0"/>
              <a:t>, обеспечивающих устойчивость, </a:t>
            </a:r>
            <a:r>
              <a:rPr lang="ru-RU" sz="2800" b="1" u="sng" dirty="0" smtClean="0"/>
              <a:t>прочность узлов</a:t>
            </a:r>
            <a:r>
              <a:rPr lang="ru-RU" sz="2800" b="1" dirty="0" smtClean="0"/>
              <a:t> крепления отдельных элементов; </a:t>
            </a:r>
          </a:p>
          <a:p>
            <a:pPr>
              <a:buNone/>
            </a:pPr>
            <a:r>
              <a:rPr lang="ru-RU" sz="2800" b="1" u="sng" dirty="0" smtClean="0"/>
              <a:t>исправность</a:t>
            </a:r>
            <a:r>
              <a:rPr lang="ru-RU" sz="2800" b="1" dirty="0" smtClean="0"/>
              <a:t> рабочих настилов и ограждений; </a:t>
            </a:r>
            <a:r>
              <a:rPr lang="ru-RU" sz="2800" b="1" u="sng" dirty="0" smtClean="0"/>
              <a:t>вертикальность</a:t>
            </a:r>
            <a:r>
              <a:rPr lang="ru-RU" sz="2800" b="1" dirty="0" smtClean="0"/>
              <a:t> стоек; </a:t>
            </a:r>
          </a:p>
          <a:p>
            <a:pPr>
              <a:buNone/>
            </a:pPr>
            <a:r>
              <a:rPr lang="ru-RU" sz="2800" b="1" u="sng" dirty="0" smtClean="0"/>
              <a:t>надежность</a:t>
            </a:r>
            <a:r>
              <a:rPr lang="ru-RU" sz="2800" b="1" dirty="0" smtClean="0"/>
              <a:t> опорных площадок и </a:t>
            </a:r>
          </a:p>
          <a:p>
            <a:pPr>
              <a:buNone/>
            </a:pPr>
            <a:r>
              <a:rPr lang="ru-RU" sz="2800" b="1" dirty="0" smtClean="0"/>
              <a:t>наличие </a:t>
            </a:r>
            <a:r>
              <a:rPr lang="ru-RU" sz="2800" b="1" u="sng" dirty="0" smtClean="0"/>
              <a:t>заземления</a:t>
            </a:r>
            <a:r>
              <a:rPr lang="ru-RU" sz="2800" b="1" dirty="0" smtClean="0"/>
              <a:t> (для металлических лесов).</a:t>
            </a:r>
          </a:p>
          <a:p>
            <a:endParaRPr lang="ru-RU"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92696"/>
          </a:xfrm>
          <a:solidFill>
            <a:srgbClr val="FF0000"/>
          </a:solidFill>
        </p:spPr>
        <p:txBody>
          <a:bodyPr>
            <a:normAutofit fontScale="90000"/>
          </a:bodyPr>
          <a:lstStyle/>
          <a:p>
            <a:pPr algn="ctr"/>
            <a:r>
              <a:rPr lang="ru-RU" sz="2800" b="1" u="sng" dirty="0" smtClean="0">
                <a:solidFill>
                  <a:srgbClr val="FFFF00"/>
                </a:solidFill>
              </a:rPr>
              <a:t>III. Требования к производственным площадкам. </a:t>
            </a:r>
            <a:br>
              <a:rPr lang="ru-RU" sz="2800" b="1" u="sng" dirty="0" smtClean="0">
                <a:solidFill>
                  <a:srgbClr val="FFFF00"/>
                </a:solidFill>
              </a:rPr>
            </a:br>
            <a:r>
              <a:rPr lang="ru-RU" sz="2800" b="1" u="sng" dirty="0" smtClean="0">
                <a:solidFill>
                  <a:srgbClr val="FFFF00"/>
                </a:solidFill>
              </a:rPr>
              <a:t>Леса и подмости</a:t>
            </a:r>
            <a:endParaRPr lang="ru-RU" sz="2800" dirty="0"/>
          </a:p>
        </p:txBody>
      </p:sp>
      <p:sp>
        <p:nvSpPr>
          <p:cNvPr id="3" name="Содержимое 2"/>
          <p:cNvSpPr>
            <a:spLocks noGrp="1"/>
          </p:cNvSpPr>
          <p:nvPr>
            <p:ph idx="1"/>
          </p:nvPr>
        </p:nvSpPr>
        <p:spPr>
          <a:xfrm>
            <a:off x="179512" y="764704"/>
            <a:ext cx="8784976" cy="5904656"/>
          </a:xfrm>
          <a:solidFill>
            <a:srgbClr val="FFFF00"/>
          </a:solidFill>
        </p:spPr>
        <p:txBody>
          <a:bodyPr>
            <a:normAutofit fontScale="92500"/>
          </a:bodyPr>
          <a:lstStyle/>
          <a:p>
            <a:r>
              <a:rPr lang="ru-RU" dirty="0" smtClean="0"/>
              <a:t>71. </a:t>
            </a:r>
            <a:r>
              <a:rPr lang="ru-RU" b="1" dirty="0" smtClean="0"/>
              <a:t>Осмотры лесов </a:t>
            </a:r>
            <a:r>
              <a:rPr lang="ru-RU" dirty="0" smtClean="0"/>
              <a:t>проводят </a:t>
            </a:r>
            <a:r>
              <a:rPr lang="ru-RU" u="sng" dirty="0" smtClean="0"/>
              <a:t>регулярно в сроки</a:t>
            </a:r>
            <a:r>
              <a:rPr lang="ru-RU" dirty="0" smtClean="0"/>
              <a:t>, предусмотренные </a:t>
            </a:r>
            <a:r>
              <a:rPr lang="ru-RU" u="sng" dirty="0" smtClean="0"/>
              <a:t>паспортом завода-изготовителя</a:t>
            </a:r>
            <a:r>
              <a:rPr lang="ru-RU" dirty="0" smtClean="0"/>
              <a:t> на леса, </a:t>
            </a:r>
            <a:r>
              <a:rPr lang="ru-RU" u="sng" dirty="0" smtClean="0"/>
              <a:t>а также после</a:t>
            </a:r>
            <a:r>
              <a:rPr lang="ru-RU" dirty="0" smtClean="0"/>
              <a:t> воздействия экстремальных погодных или сейсмических условий, других обстоятельств, которые могут повлиять на их прочность и устойчивость. При обнаружении деформаций лесов, они должны быть устранены и приняты повторно в соответствии с требованиями </a:t>
            </a:r>
            <a:r>
              <a:rPr lang="ru-RU" dirty="0" smtClean="0">
                <a:hlinkClick r:id="" action="ppaction://hlinkfile"/>
              </a:rPr>
              <a:t>пунктов 69</a:t>
            </a:r>
            <a:r>
              <a:rPr lang="ru-RU" dirty="0" smtClean="0"/>
              <a:t> - </a:t>
            </a:r>
            <a:r>
              <a:rPr lang="ru-RU" dirty="0" smtClean="0">
                <a:hlinkClick r:id="" action="ppaction://hlinkfile"/>
              </a:rPr>
              <a:t>70</a:t>
            </a:r>
            <a:r>
              <a:rPr lang="ru-RU" dirty="0" smtClean="0"/>
              <a:t> Правил.</a:t>
            </a:r>
          </a:p>
          <a:p>
            <a:r>
              <a:rPr lang="ru-RU" b="1" u="sng" dirty="0" smtClean="0"/>
              <a:t>Производитель работ (бригадир</a:t>
            </a:r>
            <a:r>
              <a:rPr lang="ru-RU" u="sng" dirty="0" smtClean="0"/>
              <a:t>) осматривает леса </a:t>
            </a:r>
            <a:r>
              <a:rPr lang="ru-RU" b="1" u="sng" dirty="0" smtClean="0"/>
              <a:t>перед началом работ каждой рабочей смены</a:t>
            </a:r>
            <a:r>
              <a:rPr lang="ru-RU" u="sng" dirty="0" smtClean="0"/>
              <a:t>, </a:t>
            </a:r>
            <a:r>
              <a:rPr lang="ru-RU" b="1" u="sng" dirty="0" smtClean="0"/>
              <a:t>лицо, назначенное ответственным</a:t>
            </a:r>
            <a:r>
              <a:rPr lang="ru-RU" u="sng" dirty="0" smtClean="0"/>
              <a:t> за безопасную организацию работ на высоте, осматривает леса </a:t>
            </a:r>
            <a:r>
              <a:rPr lang="ru-RU" b="1" u="sng" dirty="0" smtClean="0"/>
              <a:t>не реже 1 раза в 10 рабочих смен</a:t>
            </a:r>
            <a:r>
              <a:rPr lang="ru-RU" dirty="0" smtClean="0"/>
              <a:t>.</a:t>
            </a:r>
          </a:p>
          <a:p>
            <a:r>
              <a:rPr lang="ru-RU" b="1" u="sng" dirty="0" smtClean="0"/>
              <a:t>Результаты осмотра записываются в журнале приема и осмотра лесов и подмостей.</a:t>
            </a:r>
            <a:endParaRPr lang="ru-RU" b="1" dirty="0" smtClean="0"/>
          </a:p>
          <a:p>
            <a:endParaRPr lang="ru-RU"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548680"/>
          </a:xfrm>
          <a:solidFill>
            <a:srgbClr val="FF0000"/>
          </a:solidFill>
        </p:spPr>
        <p:txBody>
          <a:bodyPr>
            <a:noAutofit/>
          </a:bodyPr>
          <a:lstStyle/>
          <a:p>
            <a:pPr algn="ctr"/>
            <a:r>
              <a:rPr lang="ru-RU" sz="2400" b="1" u="sng" dirty="0" smtClean="0">
                <a:solidFill>
                  <a:srgbClr val="FFFF00"/>
                </a:solidFill>
              </a:rPr>
              <a:t>III. Требования к производственным площадкам. </a:t>
            </a:r>
            <a:br>
              <a:rPr lang="ru-RU" sz="2400" b="1" u="sng" dirty="0" smtClean="0">
                <a:solidFill>
                  <a:srgbClr val="FFFF00"/>
                </a:solidFill>
              </a:rPr>
            </a:br>
            <a:r>
              <a:rPr lang="ru-RU" sz="2400" b="1" u="sng" dirty="0" smtClean="0">
                <a:solidFill>
                  <a:srgbClr val="FFFF00"/>
                </a:solidFill>
              </a:rPr>
              <a:t>Леса и подмости</a:t>
            </a:r>
            <a:endParaRPr lang="ru-RU" sz="2400" dirty="0"/>
          </a:p>
        </p:txBody>
      </p:sp>
      <p:sp>
        <p:nvSpPr>
          <p:cNvPr id="3" name="Содержимое 2"/>
          <p:cNvSpPr>
            <a:spLocks noGrp="1"/>
          </p:cNvSpPr>
          <p:nvPr>
            <p:ph idx="1"/>
          </p:nvPr>
        </p:nvSpPr>
        <p:spPr>
          <a:xfrm>
            <a:off x="179512" y="764704"/>
            <a:ext cx="8784976" cy="5904656"/>
          </a:xfrm>
          <a:solidFill>
            <a:srgbClr val="FFFF00"/>
          </a:solidFill>
        </p:spPr>
        <p:txBody>
          <a:bodyPr>
            <a:normAutofit/>
          </a:bodyPr>
          <a:lstStyle/>
          <a:p>
            <a:r>
              <a:rPr lang="ru-RU" sz="2800" dirty="0" smtClean="0"/>
              <a:t>72. </a:t>
            </a:r>
            <a:r>
              <a:rPr lang="ru-RU" sz="2800" b="1" u="sng" dirty="0" smtClean="0"/>
              <a:t>При </a:t>
            </a:r>
            <a:r>
              <a:rPr lang="ru-RU" sz="2800" b="1" u="sng" dirty="0" smtClean="0">
                <a:solidFill>
                  <a:srgbClr val="C00000"/>
                </a:solidFill>
              </a:rPr>
              <a:t>осмотре </a:t>
            </a:r>
            <a:r>
              <a:rPr lang="ru-RU" sz="2800" b="1" u="sng" dirty="0" smtClean="0"/>
              <a:t>лесов устанавливается</a:t>
            </a:r>
            <a:r>
              <a:rPr lang="ru-RU" sz="2800" dirty="0" smtClean="0"/>
              <a:t>:</a:t>
            </a:r>
          </a:p>
          <a:p>
            <a:r>
              <a:rPr lang="ru-RU" sz="2800" b="1" dirty="0" smtClean="0"/>
              <a:t>а) наличие или отсутствие </a:t>
            </a:r>
            <a:r>
              <a:rPr lang="ru-RU" sz="2800" b="1" u="sng" dirty="0" smtClean="0"/>
              <a:t>дефектов и повреждений</a:t>
            </a:r>
            <a:r>
              <a:rPr lang="ru-RU" sz="2800" b="1" dirty="0" smtClean="0"/>
              <a:t> элементов конструкции лесов, влияющих на их прочность и устойчивость;</a:t>
            </a:r>
          </a:p>
          <a:p>
            <a:r>
              <a:rPr lang="ru-RU" sz="2800" b="1" dirty="0" smtClean="0"/>
              <a:t>б) </a:t>
            </a:r>
            <a:r>
              <a:rPr lang="ru-RU" sz="2800" b="1" u="sng" dirty="0" smtClean="0"/>
              <a:t>прочность и устойчивость</a:t>
            </a:r>
            <a:r>
              <a:rPr lang="ru-RU" sz="2800" b="1" dirty="0" smtClean="0"/>
              <a:t> лесов;</a:t>
            </a:r>
          </a:p>
          <a:p>
            <a:r>
              <a:rPr lang="ru-RU" sz="2800" b="1" dirty="0" smtClean="0"/>
              <a:t>в) наличие необходимых </a:t>
            </a:r>
            <a:r>
              <a:rPr lang="ru-RU" sz="2800" b="1" u="sng" dirty="0" smtClean="0"/>
              <a:t>ограждений</a:t>
            </a:r>
            <a:r>
              <a:rPr lang="ru-RU" sz="2800" b="1" dirty="0" smtClean="0"/>
              <a:t>;</a:t>
            </a:r>
          </a:p>
          <a:p>
            <a:r>
              <a:rPr lang="ru-RU" sz="2800" b="1" dirty="0" smtClean="0"/>
              <a:t>г) </a:t>
            </a:r>
            <a:r>
              <a:rPr lang="ru-RU" sz="2800" b="1" u="sng" dirty="0" smtClean="0"/>
              <a:t>пригодность</a:t>
            </a:r>
            <a:r>
              <a:rPr lang="ru-RU" sz="2800" b="1" dirty="0" smtClean="0"/>
              <a:t> лесов для дальнейшей работы.</a:t>
            </a:r>
          </a:p>
          <a:p>
            <a:r>
              <a:rPr lang="ru-RU" sz="2800" b="1" dirty="0" smtClean="0"/>
              <a:t>73. </a:t>
            </a:r>
            <a:r>
              <a:rPr lang="ru-RU" sz="2800" b="1" u="sng" dirty="0" smtClean="0"/>
              <a:t>Леса,</a:t>
            </a:r>
            <a:r>
              <a:rPr lang="ru-RU" sz="2800" b="1" dirty="0" smtClean="0"/>
              <a:t> с которых </a:t>
            </a:r>
            <a:r>
              <a:rPr lang="ru-RU" sz="2800" b="1" u="sng" dirty="0" smtClean="0"/>
              <a:t>в течение месяца и более работа не производилась, </a:t>
            </a:r>
            <a:r>
              <a:rPr lang="ru-RU" sz="2800" b="1" dirty="0" smtClean="0"/>
              <a:t>перед возобновлением работ </a:t>
            </a:r>
            <a:r>
              <a:rPr lang="ru-RU" sz="2800" b="1" u="sng" dirty="0" smtClean="0"/>
              <a:t>подвергают приемке повторно.</a:t>
            </a:r>
            <a:endParaRPr lang="ru-RU" sz="2800" b="1" dirty="0" smtClean="0"/>
          </a:p>
          <a:p>
            <a:endParaRPr lang="ru-RU"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476672"/>
          </a:xfrm>
          <a:solidFill>
            <a:srgbClr val="FF0000"/>
          </a:solidFill>
        </p:spPr>
        <p:txBody>
          <a:bodyPr>
            <a:noAutofit/>
          </a:bodyPr>
          <a:lstStyle/>
          <a:p>
            <a:pPr algn="ctr"/>
            <a:r>
              <a:rPr lang="ru-RU" sz="2400" b="1" u="sng" dirty="0" smtClean="0">
                <a:solidFill>
                  <a:srgbClr val="FFFF00"/>
                </a:solidFill>
              </a:rPr>
              <a:t>III. Требования к производственным площадкам. Леса и подмости</a:t>
            </a:r>
            <a:endParaRPr lang="ru-RU" sz="2400" dirty="0"/>
          </a:p>
        </p:txBody>
      </p:sp>
      <p:sp>
        <p:nvSpPr>
          <p:cNvPr id="6" name="Содержимое 5"/>
          <p:cNvSpPr>
            <a:spLocks noGrp="1"/>
          </p:cNvSpPr>
          <p:nvPr>
            <p:ph idx="1"/>
          </p:nvPr>
        </p:nvSpPr>
        <p:spPr>
          <a:xfrm>
            <a:off x="251520" y="764704"/>
            <a:ext cx="8712968" cy="5760640"/>
          </a:xfrm>
          <a:solidFill>
            <a:srgbClr val="FFFF00"/>
          </a:solidFill>
        </p:spPr>
        <p:txBody>
          <a:bodyPr>
            <a:normAutofit lnSpcReduction="10000"/>
          </a:bodyPr>
          <a:lstStyle/>
          <a:p>
            <a:r>
              <a:rPr lang="ru-RU" sz="2400" dirty="0" smtClean="0"/>
              <a:t>76. </a:t>
            </a:r>
            <a:r>
              <a:rPr lang="ru-RU" sz="2400" b="1" dirty="0" smtClean="0"/>
              <a:t>Сборка и разборка лесов производятся по </a:t>
            </a:r>
            <a:r>
              <a:rPr lang="ru-RU" sz="2400" b="1" u="sng" dirty="0" smtClean="0"/>
              <a:t>наряду-допуску</a:t>
            </a:r>
            <a:r>
              <a:rPr lang="ru-RU" sz="2400" b="1" dirty="0" smtClean="0"/>
              <a:t> </a:t>
            </a:r>
            <a:r>
              <a:rPr lang="ru-RU" sz="2400" dirty="0" smtClean="0"/>
              <a:t>с соблюдением последовательности, предусмотренной </a:t>
            </a:r>
            <a:r>
              <a:rPr lang="ru-RU" sz="2400" b="1" dirty="0" smtClean="0"/>
              <a:t>ППР</a:t>
            </a:r>
            <a:r>
              <a:rPr lang="ru-RU" sz="2400" dirty="0" smtClean="0"/>
              <a:t> на высоте. Работники, участвующие в сборке и разборке лесов, должны пройти соответствующее </a:t>
            </a:r>
            <a:r>
              <a:rPr lang="ru-RU" sz="2400" b="1" dirty="0" smtClean="0"/>
              <a:t>обучение</a:t>
            </a:r>
            <a:r>
              <a:rPr lang="ru-RU" sz="2400" dirty="0" smtClean="0"/>
              <a:t> безопасным методам и приемам работ и должны быть </a:t>
            </a:r>
            <a:r>
              <a:rPr lang="ru-RU" sz="2400" b="1" dirty="0" smtClean="0"/>
              <a:t>проинструктированы</a:t>
            </a:r>
            <a:r>
              <a:rPr lang="ru-RU" sz="2400" dirty="0" smtClean="0"/>
              <a:t> о способах и последовательности производства работ и мерах безопасности.</a:t>
            </a:r>
          </a:p>
          <a:p>
            <a:r>
              <a:rPr lang="ru-RU" sz="2400" dirty="0" smtClean="0"/>
              <a:t>Во </a:t>
            </a:r>
            <a:r>
              <a:rPr lang="ru-RU" sz="2400" b="1" dirty="0" smtClean="0"/>
              <a:t>время разборки</a:t>
            </a:r>
            <a:r>
              <a:rPr lang="ru-RU" sz="2400" dirty="0" smtClean="0"/>
              <a:t> лесов, примыкающих к зданию, </a:t>
            </a:r>
            <a:r>
              <a:rPr lang="ru-RU" sz="2400" u="sng" dirty="0" smtClean="0"/>
              <a:t>все дверные проемы первого этажа и выходы на балконы всех этажей в пределах разбираемого участка </a:t>
            </a:r>
            <a:r>
              <a:rPr lang="ru-RU" sz="2400" b="1" u="sng" dirty="0" smtClean="0"/>
              <a:t>закрываются</a:t>
            </a:r>
            <a:r>
              <a:rPr lang="ru-RU" sz="2400" u="sng" dirty="0" smtClean="0"/>
              <a:t>.</a:t>
            </a:r>
            <a:endParaRPr lang="ru-RU" sz="2400" dirty="0" smtClean="0"/>
          </a:p>
          <a:p>
            <a:r>
              <a:rPr lang="ru-RU" sz="2400" b="1" u="sng" dirty="0" smtClean="0"/>
              <a:t>Не допускается</a:t>
            </a:r>
            <a:r>
              <a:rPr lang="ru-RU" sz="2400" u="sng" dirty="0" smtClean="0"/>
              <a:t> проведение </a:t>
            </a:r>
            <a:r>
              <a:rPr lang="ru-RU" sz="2400" b="1" u="sng" dirty="0" smtClean="0"/>
              <a:t>частичной</a:t>
            </a:r>
            <a:r>
              <a:rPr lang="ru-RU" sz="2400" u="sng" dirty="0" smtClean="0"/>
              <a:t> разборки лесов и оставление их для производства с них работ.</a:t>
            </a:r>
            <a:endParaRPr lang="ru-RU" sz="2400" dirty="0" smtClean="0"/>
          </a:p>
          <a:p>
            <a:r>
              <a:rPr lang="ru-RU" sz="2400" dirty="0" smtClean="0"/>
              <a:t>Доступ для </a:t>
            </a:r>
            <a:r>
              <a:rPr lang="ru-RU" sz="2400" b="1" dirty="0" smtClean="0"/>
              <a:t>посторонних лиц</a:t>
            </a:r>
            <a:r>
              <a:rPr lang="ru-RU" sz="2400" dirty="0" smtClean="0"/>
              <a:t> (непосредственно не занятых на данных работах) в зону, где устанавливаются или разбираются леса и подмости, должен быть закрыт.</a:t>
            </a:r>
          </a:p>
          <a:p>
            <a:endParaRPr lang="ru-RU" sz="2400"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476672"/>
          </a:xfrm>
          <a:solidFill>
            <a:srgbClr val="FF0000"/>
          </a:solidFill>
        </p:spPr>
        <p:txBody>
          <a:bodyPr>
            <a:noAutofit/>
          </a:bodyPr>
          <a:lstStyle/>
          <a:p>
            <a:pPr algn="ctr"/>
            <a:r>
              <a:rPr lang="ru-RU" sz="2400" b="1" u="sng" dirty="0" smtClean="0">
                <a:solidFill>
                  <a:srgbClr val="FFFF00"/>
                </a:solidFill>
              </a:rPr>
              <a:t>III. Требования к производственным площадкам. Леса и подмости</a:t>
            </a:r>
            <a:endParaRPr lang="ru-RU" sz="2400" dirty="0"/>
          </a:p>
        </p:txBody>
      </p:sp>
      <p:sp>
        <p:nvSpPr>
          <p:cNvPr id="6" name="Содержимое 5"/>
          <p:cNvSpPr>
            <a:spLocks noGrp="1"/>
          </p:cNvSpPr>
          <p:nvPr>
            <p:ph idx="1"/>
          </p:nvPr>
        </p:nvSpPr>
        <p:spPr>
          <a:xfrm>
            <a:off x="0" y="764704"/>
            <a:ext cx="9144000" cy="5760640"/>
          </a:xfrm>
          <a:solidFill>
            <a:srgbClr val="FFFF00"/>
          </a:solidFill>
        </p:spPr>
        <p:txBody>
          <a:bodyPr>
            <a:normAutofit lnSpcReduction="10000"/>
          </a:bodyPr>
          <a:lstStyle/>
          <a:p>
            <a:r>
              <a:rPr lang="ru-RU" sz="2800" dirty="0" smtClean="0"/>
              <a:t>77. </a:t>
            </a:r>
            <a:r>
              <a:rPr lang="ru-RU" sz="2800" u="sng" dirty="0" smtClean="0"/>
              <a:t>Леса, расположенные в местах проходов в здание, оборудуются защитными козырьками со сплошной боковой обшивкой для защиты от случайно упавших сверху предметов.</a:t>
            </a:r>
            <a:endParaRPr lang="ru-RU" sz="2800" dirty="0" smtClean="0"/>
          </a:p>
          <a:p>
            <a:r>
              <a:rPr lang="ru-RU" sz="2800" u="sng" dirty="0" smtClean="0"/>
              <a:t>Защитные козырьки должны выступать за леса не менее чем на 1,5 м и иметь наклон в 20° в сторону лесов.</a:t>
            </a:r>
            <a:endParaRPr lang="ru-RU" sz="2800" dirty="0" smtClean="0"/>
          </a:p>
          <a:p>
            <a:r>
              <a:rPr lang="ru-RU" sz="2800" u="sng" dirty="0" smtClean="0"/>
              <a:t>Высота проходов в свету должна быть не менее 1,8 м.</a:t>
            </a:r>
            <a:endParaRPr lang="ru-RU" sz="2800" dirty="0" smtClean="0"/>
          </a:p>
          <a:p>
            <a:r>
              <a:rPr lang="ru-RU" sz="2800" dirty="0" smtClean="0"/>
              <a:t>78. При организации массового прохода в непосредственной близости от средств </a:t>
            </a:r>
            <a:r>
              <a:rPr lang="ru-RU" sz="2800" dirty="0" err="1" smtClean="0"/>
              <a:t>подмащивания</a:t>
            </a:r>
            <a:r>
              <a:rPr lang="ru-RU" sz="2800" dirty="0" smtClean="0"/>
              <a:t> </a:t>
            </a:r>
            <a:r>
              <a:rPr lang="ru-RU" sz="2800" u="sng" dirty="0" smtClean="0"/>
              <a:t>места прохода людей оборудуются </a:t>
            </a:r>
            <a:r>
              <a:rPr lang="ru-RU" sz="2800" b="1" u="sng" dirty="0" smtClean="0"/>
              <a:t>сплошным</a:t>
            </a:r>
            <a:r>
              <a:rPr lang="ru-RU" sz="2800" u="sng" dirty="0" smtClean="0"/>
              <a:t> защитным навесом,</a:t>
            </a:r>
            <a:r>
              <a:rPr lang="ru-RU" sz="2800" dirty="0" smtClean="0"/>
              <a:t> а </a:t>
            </a:r>
            <a:r>
              <a:rPr lang="ru-RU" sz="2800" u="sng" dirty="0" smtClean="0"/>
              <a:t>фасад лесов закрывается </a:t>
            </a:r>
            <a:r>
              <a:rPr lang="ru-RU" sz="2800" b="1" u="sng" dirty="0" smtClean="0"/>
              <a:t>защитной сеткой</a:t>
            </a:r>
            <a:r>
              <a:rPr lang="ru-RU" sz="2800" u="sng" dirty="0" smtClean="0"/>
              <a:t> с ячейкой размером не более 5 </a:t>
            </a:r>
            <a:r>
              <a:rPr lang="ru-RU" sz="2800" u="sng" dirty="0" err="1" smtClean="0"/>
              <a:t>x</a:t>
            </a:r>
            <a:r>
              <a:rPr lang="ru-RU" sz="2800" u="sng" dirty="0" smtClean="0"/>
              <a:t> 5 мм.</a:t>
            </a:r>
            <a:endParaRPr lang="ru-RU" sz="2800" dirty="0" smtClean="0"/>
          </a:p>
          <a:p>
            <a:pPr>
              <a:buNone/>
            </a:pPr>
            <a:endParaRPr lang="ru-RU" sz="2400" dirty="0" smtClean="0"/>
          </a:p>
          <a:p>
            <a:endParaRPr lang="ru-RU" sz="1400"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476672"/>
          </a:xfrm>
          <a:solidFill>
            <a:srgbClr val="FF0000"/>
          </a:solidFill>
        </p:spPr>
        <p:txBody>
          <a:bodyPr>
            <a:noAutofit/>
          </a:bodyPr>
          <a:lstStyle/>
          <a:p>
            <a:pPr algn="ctr"/>
            <a:r>
              <a:rPr lang="ru-RU" sz="2400" b="1" u="sng" dirty="0" smtClean="0">
                <a:solidFill>
                  <a:srgbClr val="FFFF00"/>
                </a:solidFill>
              </a:rPr>
              <a:t>III. Требования к производственным площадкам. Леса и подмости</a:t>
            </a:r>
            <a:endParaRPr lang="ru-RU" sz="2400" dirty="0"/>
          </a:p>
        </p:txBody>
      </p:sp>
      <p:sp>
        <p:nvSpPr>
          <p:cNvPr id="6" name="Содержимое 5"/>
          <p:cNvSpPr>
            <a:spLocks noGrp="1"/>
          </p:cNvSpPr>
          <p:nvPr>
            <p:ph idx="1"/>
          </p:nvPr>
        </p:nvSpPr>
        <p:spPr>
          <a:xfrm>
            <a:off x="251520" y="764704"/>
            <a:ext cx="8712968" cy="5760640"/>
          </a:xfrm>
          <a:solidFill>
            <a:srgbClr val="FFFF00"/>
          </a:solidFill>
        </p:spPr>
        <p:txBody>
          <a:bodyPr>
            <a:normAutofit fontScale="92500"/>
          </a:bodyPr>
          <a:lstStyle/>
          <a:p>
            <a:r>
              <a:rPr lang="ru-RU" sz="2400" dirty="0" smtClean="0"/>
              <a:t>79. При эксплуатации </a:t>
            </a:r>
            <a:r>
              <a:rPr lang="ru-RU" sz="2400" b="1" dirty="0" smtClean="0"/>
              <a:t>передвижных средств </a:t>
            </a:r>
            <a:r>
              <a:rPr lang="ru-RU" sz="2400" b="1" dirty="0" err="1" smtClean="0"/>
              <a:t>подмащивания</a:t>
            </a:r>
            <a:r>
              <a:rPr lang="ru-RU" sz="2400" dirty="0" smtClean="0"/>
              <a:t> необходимо выполнять следующие требования:</a:t>
            </a:r>
          </a:p>
          <a:p>
            <a:r>
              <a:rPr lang="ru-RU" sz="2400" dirty="0" smtClean="0"/>
              <a:t>а) уклон поверхности, по которой осуществляется перемещение средств </a:t>
            </a:r>
            <a:r>
              <a:rPr lang="ru-RU" sz="2400" dirty="0" err="1" smtClean="0"/>
              <a:t>подмащивания</a:t>
            </a:r>
            <a:r>
              <a:rPr lang="ru-RU" sz="2400" dirty="0" smtClean="0"/>
              <a:t> в поперечном и продольном направлениях, не должен превышать величин, указанных в паспорте или инструкции завода-изготовителя для этого типа средств </a:t>
            </a:r>
            <a:r>
              <a:rPr lang="ru-RU" sz="2400" dirty="0" err="1" smtClean="0"/>
              <a:t>подмащивания</a:t>
            </a:r>
            <a:r>
              <a:rPr lang="ru-RU" sz="2400" dirty="0" smtClean="0"/>
              <a:t>;</a:t>
            </a:r>
          </a:p>
          <a:p>
            <a:r>
              <a:rPr lang="ru-RU" sz="2400" dirty="0" smtClean="0"/>
              <a:t>б) передвижение средств </a:t>
            </a:r>
            <a:r>
              <a:rPr lang="ru-RU" sz="2400" dirty="0" err="1" smtClean="0"/>
              <a:t>подмащивания</a:t>
            </a:r>
            <a:r>
              <a:rPr lang="ru-RU" sz="2400" dirty="0" smtClean="0"/>
              <a:t> при скорости ветра более 10 м/с не допускается;</a:t>
            </a:r>
          </a:p>
          <a:p>
            <a:r>
              <a:rPr lang="ru-RU" sz="2400" dirty="0" smtClean="0"/>
              <a:t>в) перед передвижением средства </a:t>
            </a:r>
            <a:r>
              <a:rPr lang="ru-RU" sz="2400" dirty="0" err="1" smtClean="0"/>
              <a:t>подмащивания</a:t>
            </a:r>
            <a:r>
              <a:rPr lang="ru-RU" sz="2400" dirty="0" smtClean="0"/>
              <a:t> должны быть освобождены от материалов и тары и на них не должно быть людей;</a:t>
            </a:r>
          </a:p>
          <a:p>
            <a:r>
              <a:rPr lang="ru-RU" sz="2400" dirty="0" smtClean="0"/>
              <a:t>г) двери в ограждении средств </a:t>
            </a:r>
            <a:r>
              <a:rPr lang="ru-RU" sz="2400" dirty="0" err="1" smtClean="0"/>
              <a:t>подмащивания</a:t>
            </a:r>
            <a:r>
              <a:rPr lang="ru-RU" sz="2400" dirty="0" smtClean="0"/>
              <a:t> должны открываться внутрь и иметь фиксирующее устройство двойного действия, предохраняющее их от самопроизвольного открытия.</a:t>
            </a:r>
          </a:p>
          <a:p>
            <a:endParaRPr lang="ru-RU" sz="2400"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476672"/>
          </a:xfrm>
          <a:solidFill>
            <a:srgbClr val="FF0000"/>
          </a:solidFill>
        </p:spPr>
        <p:txBody>
          <a:bodyPr>
            <a:noAutofit/>
          </a:bodyPr>
          <a:lstStyle/>
          <a:p>
            <a:pPr algn="ctr"/>
            <a:r>
              <a:rPr lang="ru-RU" sz="2400" b="1" u="sng" dirty="0" smtClean="0">
                <a:solidFill>
                  <a:srgbClr val="FFFF00"/>
                </a:solidFill>
              </a:rPr>
              <a:t>III. Требования к производственным площадкам. Леса и подмости</a:t>
            </a:r>
            <a:endParaRPr lang="ru-RU" sz="2400" dirty="0"/>
          </a:p>
        </p:txBody>
      </p:sp>
      <p:sp>
        <p:nvSpPr>
          <p:cNvPr id="6" name="Содержимое 5"/>
          <p:cNvSpPr>
            <a:spLocks noGrp="1"/>
          </p:cNvSpPr>
          <p:nvPr>
            <p:ph idx="1"/>
          </p:nvPr>
        </p:nvSpPr>
        <p:spPr>
          <a:xfrm>
            <a:off x="251520" y="764704"/>
            <a:ext cx="8712968" cy="5760640"/>
          </a:xfrm>
          <a:solidFill>
            <a:srgbClr val="FFFF00"/>
          </a:solidFill>
        </p:spPr>
        <p:txBody>
          <a:bodyPr>
            <a:normAutofit/>
          </a:bodyPr>
          <a:lstStyle/>
          <a:p>
            <a:r>
              <a:rPr lang="ru-RU" sz="2400" dirty="0" smtClean="0"/>
              <a:t>80. </a:t>
            </a:r>
            <a:r>
              <a:rPr lang="ru-RU" sz="2400" b="1" dirty="0" smtClean="0"/>
              <a:t>Подвесные леса, подмости и люльки после их м</a:t>
            </a:r>
            <a:r>
              <a:rPr lang="ru-RU" sz="2400" dirty="0" smtClean="0"/>
              <a:t>онтажа (сборки, изготовления) могут быть допущены к эксплуатации после соответствующих </a:t>
            </a:r>
            <a:r>
              <a:rPr lang="ru-RU" sz="2400" b="1" dirty="0" smtClean="0"/>
              <a:t>испытаний.</a:t>
            </a:r>
            <a:endParaRPr lang="ru-RU" sz="2400" dirty="0" smtClean="0"/>
          </a:p>
          <a:p>
            <a:r>
              <a:rPr lang="ru-RU" sz="2400" dirty="0" smtClean="0"/>
              <a:t>В случаях многократного использования подвесных лесов или подмостей они могут быть допущены к эксплуатации без испытания при условии, что конструкция, на которую подвешиваются леса (подмости), </a:t>
            </a:r>
            <a:r>
              <a:rPr lang="ru-RU" sz="2400" u="sng" dirty="0" smtClean="0"/>
              <a:t>проверена на нагрузку, превышающую расчетную </a:t>
            </a:r>
            <a:r>
              <a:rPr lang="ru-RU" sz="2400" b="1" u="sng" dirty="0" smtClean="0"/>
              <a:t>не менее чем в два</a:t>
            </a:r>
            <a:r>
              <a:rPr lang="ru-RU" sz="2400" u="sng" dirty="0" smtClean="0"/>
              <a:t> раза,</a:t>
            </a:r>
            <a:r>
              <a:rPr lang="ru-RU" sz="2400" dirty="0" smtClean="0"/>
              <a:t> а закрепление лесов осуществлено типовыми узлами (устройствами), выдерживающими необходимые испытания.</a:t>
            </a:r>
          </a:p>
          <a:p>
            <a:r>
              <a:rPr lang="ru-RU" sz="2400" u="sng" dirty="0" smtClean="0"/>
              <a:t>Результаты испытаний отражаются в журнале приема и осмотра лесов и подмостей.</a:t>
            </a:r>
            <a:endParaRPr lang="ru-RU" sz="2400" dirty="0" smtClean="0"/>
          </a:p>
          <a:p>
            <a:pPr>
              <a:buNone/>
            </a:pPr>
            <a:endParaRPr lang="ru-RU" sz="2400"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20688"/>
          </a:xfrm>
          <a:solidFill>
            <a:srgbClr val="FF0000"/>
          </a:solidFill>
        </p:spPr>
        <p:txBody>
          <a:bodyPr>
            <a:normAutofit/>
          </a:bodyPr>
          <a:lstStyle/>
          <a:p>
            <a:pPr algn="ctr"/>
            <a:r>
              <a:rPr lang="ru-RU" sz="2800" b="1" u="sng" dirty="0" smtClean="0">
                <a:solidFill>
                  <a:srgbClr val="FFFF00"/>
                </a:solidFill>
              </a:rPr>
              <a:t>III. Требования к производственным площадкам.</a:t>
            </a:r>
            <a:endParaRPr lang="ru-RU" sz="2800" dirty="0"/>
          </a:p>
        </p:txBody>
      </p:sp>
      <p:sp>
        <p:nvSpPr>
          <p:cNvPr id="3" name="Содержимое 2"/>
          <p:cNvSpPr>
            <a:spLocks noGrp="1"/>
          </p:cNvSpPr>
          <p:nvPr>
            <p:ph idx="1"/>
          </p:nvPr>
        </p:nvSpPr>
        <p:spPr>
          <a:xfrm>
            <a:off x="251520" y="836712"/>
            <a:ext cx="8568952" cy="5832648"/>
          </a:xfrm>
          <a:solidFill>
            <a:srgbClr val="FFC000"/>
          </a:solidFill>
        </p:spPr>
        <p:txBody>
          <a:bodyPr>
            <a:normAutofit fontScale="92500" lnSpcReduction="10000"/>
          </a:bodyPr>
          <a:lstStyle/>
          <a:p>
            <a:r>
              <a:rPr lang="ru-RU" sz="2800" b="1" dirty="0" smtClean="0"/>
              <a:t>81. </a:t>
            </a:r>
            <a:r>
              <a:rPr lang="ru-RU" sz="2800" b="1" u="sng" dirty="0" smtClean="0"/>
              <a:t>Подвесные леса</a:t>
            </a:r>
            <a:r>
              <a:rPr lang="ru-RU" sz="2800" b="1" dirty="0" smtClean="0"/>
              <a:t> во избежание раскачивания должны быть </a:t>
            </a:r>
            <a:r>
              <a:rPr lang="ru-RU" sz="2800" b="1" u="sng" dirty="0" smtClean="0"/>
              <a:t>прикреплены к несущим частям</a:t>
            </a:r>
            <a:r>
              <a:rPr lang="ru-RU" sz="2800" b="1" dirty="0" smtClean="0"/>
              <a:t> здания (сооружения) или конструкциям.</a:t>
            </a:r>
          </a:p>
          <a:p>
            <a:r>
              <a:rPr lang="ru-RU" sz="2800" dirty="0" smtClean="0"/>
              <a:t>82. </a:t>
            </a:r>
            <a:r>
              <a:rPr lang="ru-RU" sz="2800" u="sng" dirty="0" smtClean="0"/>
              <a:t>Люльки и передвижные леса, с которых в течение смены работа не производится, должны быть опущены на землю</a:t>
            </a:r>
            <a:r>
              <a:rPr lang="ru-RU" sz="2800" dirty="0" smtClean="0"/>
              <a:t>.</a:t>
            </a:r>
          </a:p>
          <a:p>
            <a:endParaRPr lang="ru-RU" sz="2800" dirty="0" smtClean="0"/>
          </a:p>
          <a:p>
            <a:r>
              <a:rPr lang="ru-RU" sz="2800" dirty="0" smtClean="0"/>
              <a:t>83. </a:t>
            </a:r>
            <a:r>
              <a:rPr lang="ru-RU" sz="2800" b="1" u="sng" dirty="0" smtClean="0"/>
              <a:t>Ежедневно</a:t>
            </a:r>
            <a:r>
              <a:rPr lang="ru-RU" sz="2800" u="sng" dirty="0" smtClean="0"/>
              <a:t> перед работой проводится </a:t>
            </a:r>
            <a:r>
              <a:rPr lang="ru-RU" sz="2800" b="1" u="sng" dirty="0" smtClean="0"/>
              <a:t>осмотр и проверяется состояние люлек, передвижных лесов и канатов</a:t>
            </a:r>
            <a:r>
              <a:rPr lang="ru-RU" sz="2800" u="sng" dirty="0" smtClean="0"/>
              <a:t>, </a:t>
            </a:r>
            <a:r>
              <a:rPr lang="ru-RU" sz="2800" b="1" u="sng" dirty="0" smtClean="0"/>
              <a:t>проводится испытание </a:t>
            </a:r>
            <a:r>
              <a:rPr lang="ru-RU" sz="2800" u="sng" dirty="0" smtClean="0"/>
              <a:t>по имитации обрыва рабочего каната.</a:t>
            </a:r>
            <a:endParaRPr lang="ru-RU" sz="2800" dirty="0" smtClean="0"/>
          </a:p>
          <a:p>
            <a:pPr>
              <a:buNone/>
            </a:pPr>
            <a:endParaRPr lang="ru-RU" sz="2800" dirty="0" smtClean="0"/>
          </a:p>
          <a:p>
            <a:r>
              <a:rPr lang="ru-RU" sz="2800" dirty="0" smtClean="0"/>
              <a:t>85. </a:t>
            </a:r>
            <a:r>
              <a:rPr lang="ru-RU" sz="2800" u="sng" dirty="0" smtClean="0"/>
              <a:t>Нахождение работников на перемещаемых лесах </a:t>
            </a:r>
            <a:r>
              <a:rPr lang="ru-RU" sz="2800" b="1" u="sng" dirty="0" smtClean="0"/>
              <a:t>не допускается</a:t>
            </a:r>
            <a:r>
              <a:rPr lang="ru-RU" sz="2800" u="sng" dirty="0" smtClean="0"/>
              <a:t>.</a:t>
            </a:r>
            <a:endParaRPr lang="ru-RU" sz="2800" dirty="0" smtClean="0"/>
          </a:p>
          <a:p>
            <a:endParaRPr lang="ru-RU"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екст 5"/>
          <p:cNvSpPr>
            <a:spLocks noGrp="1"/>
          </p:cNvSpPr>
          <p:nvPr>
            <p:ph type="body" idx="2"/>
          </p:nvPr>
        </p:nvSpPr>
        <p:spPr>
          <a:xfrm>
            <a:off x="251520" y="1340768"/>
            <a:ext cx="4536504" cy="5328592"/>
          </a:xfrm>
          <a:solidFill>
            <a:srgbClr val="FFC000"/>
          </a:solidFill>
        </p:spPr>
        <p:txBody>
          <a:bodyPr>
            <a:normAutofit/>
          </a:bodyPr>
          <a:lstStyle/>
          <a:p>
            <a:r>
              <a:rPr lang="ru-RU" sz="2800" dirty="0" smtClean="0"/>
              <a:t>84. </a:t>
            </a:r>
            <a:r>
              <a:rPr lang="ru-RU" sz="2800" u="sng" dirty="0" smtClean="0"/>
              <a:t>Безопасность работников при работе на высоте </a:t>
            </a:r>
            <a:r>
              <a:rPr lang="ru-RU" sz="2800" b="1" u="sng" dirty="0" smtClean="0"/>
              <a:t>в подвесных люльках в дополнение к общим требованиям</a:t>
            </a:r>
            <a:r>
              <a:rPr lang="ru-RU" sz="2800" u="sng" dirty="0" smtClean="0"/>
              <a:t>, предъявляемым к работе на лесах, должна обеспечиваться использованием </a:t>
            </a:r>
            <a:r>
              <a:rPr lang="ru-RU" sz="2800" b="1" u="sng" dirty="0" smtClean="0">
                <a:solidFill>
                  <a:srgbClr val="C00000"/>
                </a:solidFill>
              </a:rPr>
              <a:t>страховочной системы безопасности.</a:t>
            </a:r>
            <a:endParaRPr lang="ru-RU" sz="2800" dirty="0" smtClean="0">
              <a:solidFill>
                <a:srgbClr val="C00000"/>
              </a:solidFill>
            </a:endParaRPr>
          </a:p>
          <a:p>
            <a:endParaRPr lang="ru-RU" dirty="0"/>
          </a:p>
        </p:txBody>
      </p:sp>
      <p:sp>
        <p:nvSpPr>
          <p:cNvPr id="8" name="Скругленный прямоугольник 7"/>
          <p:cNvSpPr/>
          <p:nvPr/>
        </p:nvSpPr>
        <p:spPr>
          <a:xfrm>
            <a:off x="251520" y="332656"/>
            <a:ext cx="8712968"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u="sng" dirty="0" smtClean="0">
                <a:solidFill>
                  <a:srgbClr val="FFFF00"/>
                </a:solidFill>
              </a:rPr>
              <a:t>III. Требования к производственным площадкам</a:t>
            </a:r>
            <a:endParaRPr lang="ru-RU" sz="2400" dirty="0"/>
          </a:p>
        </p:txBody>
      </p:sp>
      <p:sp>
        <p:nvSpPr>
          <p:cNvPr id="5" name="Скругленный прямоугольник 4"/>
          <p:cNvSpPr/>
          <p:nvPr/>
        </p:nvSpPr>
        <p:spPr>
          <a:xfrm>
            <a:off x="-1285916" y="5715016"/>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pic>
        <p:nvPicPr>
          <p:cNvPr id="12" name="Picture 1" descr="H:\РАБОТА НА ВЫСОТЕ\ФОТО высота\ФОТО люлька.png"/>
          <p:cNvPicPr>
            <a:picLocks noGrp="1" noChangeAspect="1" noChangeArrowheads="1"/>
          </p:cNvPicPr>
          <p:nvPr>
            <p:ph sz="half" idx="1"/>
          </p:nvPr>
        </p:nvPicPr>
        <p:blipFill>
          <a:blip r:embed="rId2" cstate="print"/>
          <a:srcRect/>
          <a:stretch>
            <a:fillRect/>
          </a:stretch>
        </p:blipFill>
        <p:spPr bwMode="auto">
          <a:xfrm>
            <a:off x="5004048" y="1484784"/>
            <a:ext cx="3888432" cy="504056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548680"/>
          </a:xfrm>
          <a:solidFill>
            <a:srgbClr val="FF0000"/>
          </a:solidFill>
        </p:spPr>
        <p:txBody>
          <a:bodyPr>
            <a:normAutofit/>
          </a:bodyPr>
          <a:lstStyle/>
          <a:p>
            <a:r>
              <a:rPr lang="ru-RU" sz="2800" b="1" u="sng" dirty="0" smtClean="0">
                <a:solidFill>
                  <a:srgbClr val="FFFF00"/>
                </a:solidFill>
              </a:rPr>
              <a:t>III. Требования к производственным площадкам</a:t>
            </a:r>
            <a:endParaRPr lang="ru-RU" sz="2800" dirty="0"/>
          </a:p>
        </p:txBody>
      </p:sp>
      <p:sp>
        <p:nvSpPr>
          <p:cNvPr id="3" name="Содержимое 2"/>
          <p:cNvSpPr>
            <a:spLocks noGrp="1"/>
          </p:cNvSpPr>
          <p:nvPr>
            <p:ph idx="1"/>
          </p:nvPr>
        </p:nvSpPr>
        <p:spPr>
          <a:xfrm>
            <a:off x="0" y="764704"/>
            <a:ext cx="8686800" cy="5559896"/>
          </a:xfrm>
          <a:solidFill>
            <a:srgbClr val="FFFF00"/>
          </a:solidFill>
        </p:spPr>
        <p:txBody>
          <a:bodyPr/>
          <a:lstStyle/>
          <a:p>
            <a:r>
              <a:rPr lang="ru-RU" sz="2800" b="1" dirty="0" smtClean="0"/>
              <a:t>75. </a:t>
            </a:r>
            <a:r>
              <a:rPr lang="ru-RU" sz="2800" b="1" u="sng" dirty="0" smtClean="0"/>
              <a:t>Работа со случайных </a:t>
            </a:r>
          </a:p>
          <a:p>
            <a:pPr>
              <a:buNone/>
            </a:pPr>
            <a:r>
              <a:rPr lang="ru-RU" sz="2800" b="1" u="sng" dirty="0" smtClean="0"/>
              <a:t>подставок (ящиков, бочек)</a:t>
            </a:r>
          </a:p>
          <a:p>
            <a:pPr>
              <a:buNone/>
            </a:pPr>
            <a:r>
              <a:rPr lang="ru-RU" sz="3200" b="1" u="sng" dirty="0" smtClean="0">
                <a:solidFill>
                  <a:srgbClr val="FF0000"/>
                </a:solidFill>
              </a:rPr>
              <a:t>не допускается</a:t>
            </a:r>
            <a:r>
              <a:rPr lang="ru-RU" sz="2800" b="1" dirty="0" smtClean="0"/>
              <a:t>.</a:t>
            </a:r>
          </a:p>
          <a:p>
            <a:endParaRPr lang="ru-RU" dirty="0"/>
          </a:p>
        </p:txBody>
      </p:sp>
      <p:pic>
        <p:nvPicPr>
          <p:cNvPr id="4" name="Picture 12" descr="Jan 2003 013"/>
          <p:cNvPicPr>
            <a:picLocks noChangeAspect="1" noChangeArrowheads="1"/>
          </p:cNvPicPr>
          <p:nvPr/>
        </p:nvPicPr>
        <p:blipFill>
          <a:blip r:embed="rId2" cstate="print">
            <a:lum contrast="6000"/>
          </a:blip>
          <a:srcRect/>
          <a:stretch>
            <a:fillRect/>
          </a:stretch>
        </p:blipFill>
        <p:spPr bwMode="auto">
          <a:xfrm>
            <a:off x="4932040" y="620688"/>
            <a:ext cx="3960440" cy="5976664"/>
          </a:xfrm>
          <a:prstGeom prst="rect">
            <a:avLst/>
          </a:prstGeom>
          <a:noFill/>
        </p:spPr>
      </p:pic>
      <p:pic>
        <p:nvPicPr>
          <p:cNvPr id="5" name="Picture 13" descr="DSC04890"/>
          <p:cNvPicPr>
            <a:picLocks noChangeAspect="1" noChangeArrowheads="1"/>
          </p:cNvPicPr>
          <p:nvPr/>
        </p:nvPicPr>
        <p:blipFill>
          <a:blip r:embed="rId3" cstate="print">
            <a:lum bright="12000" contrast="18000"/>
          </a:blip>
          <a:srcRect/>
          <a:stretch>
            <a:fillRect/>
          </a:stretch>
        </p:blipFill>
        <p:spPr bwMode="auto">
          <a:xfrm>
            <a:off x="179511" y="3298825"/>
            <a:ext cx="4608513" cy="329852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683568" y="1844824"/>
            <a:ext cx="7704856" cy="16561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dirty="0" smtClean="0">
                <a:solidFill>
                  <a:srgbClr val="FFFF00"/>
                </a:solidFill>
              </a:rPr>
              <a:t>Системы обеспечения безопасности работ</a:t>
            </a:r>
            <a:endParaRPr lang="ru-RU" sz="4800" dirty="0">
              <a:solidFill>
                <a:srgbClr val="FFFF00"/>
              </a:solidFill>
            </a:endParaRPr>
          </a:p>
        </p:txBody>
      </p:sp>
      <p:sp>
        <p:nvSpPr>
          <p:cNvPr id="3" name="Скругленный прямоугольник 2"/>
          <p:cNvSpPr/>
          <p:nvPr/>
        </p:nvSpPr>
        <p:spPr>
          <a:xfrm>
            <a:off x="7643802" y="1285860"/>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79512" y="-315416"/>
            <a:ext cx="8712968" cy="1728192"/>
          </a:xfrm>
          <a:solidFill>
            <a:srgbClr val="FF0000"/>
          </a:solidFill>
        </p:spPr>
        <p:txBody>
          <a:bodyPr/>
          <a:lstStyle/>
          <a:p>
            <a:pPr algn="ctr"/>
            <a:r>
              <a:rPr lang="ru-RU" sz="2800" dirty="0" smtClean="0">
                <a:solidFill>
                  <a:srgbClr val="FFFF00"/>
                </a:solidFill>
              </a:rPr>
              <a:t/>
            </a:r>
            <a:br>
              <a:rPr lang="ru-RU" sz="2800" dirty="0" smtClean="0">
                <a:solidFill>
                  <a:srgbClr val="FFFF00"/>
                </a:solidFill>
              </a:rPr>
            </a:br>
            <a:r>
              <a:rPr lang="ru-RU" sz="2800" dirty="0" smtClean="0">
                <a:solidFill>
                  <a:srgbClr val="FFFF00"/>
                </a:solidFill>
              </a:rPr>
              <a:t/>
            </a:r>
            <a:br>
              <a:rPr lang="ru-RU" sz="2800" dirty="0" smtClean="0">
                <a:solidFill>
                  <a:srgbClr val="FFFF00"/>
                </a:solidFill>
              </a:rPr>
            </a:br>
            <a:r>
              <a:rPr lang="ru-RU" sz="2800" dirty="0" smtClean="0">
                <a:solidFill>
                  <a:srgbClr val="FFFF00"/>
                </a:solidFill>
              </a:rPr>
              <a:t/>
            </a:r>
            <a:br>
              <a:rPr lang="ru-RU" sz="2800" dirty="0" smtClean="0">
                <a:solidFill>
                  <a:srgbClr val="FFFF00"/>
                </a:solidFill>
              </a:rPr>
            </a:br>
            <a:r>
              <a:rPr lang="ru-RU" sz="2800" dirty="0" smtClean="0">
                <a:solidFill>
                  <a:srgbClr val="FFFF00"/>
                </a:solidFill>
              </a:rPr>
              <a:t/>
            </a:r>
            <a:br>
              <a:rPr lang="ru-RU" sz="2800" dirty="0" smtClean="0">
                <a:solidFill>
                  <a:srgbClr val="FFFF00"/>
                </a:solidFill>
              </a:rPr>
            </a:br>
            <a:r>
              <a:rPr lang="ru-RU" sz="2800" dirty="0" smtClean="0">
                <a:solidFill>
                  <a:srgbClr val="FFFF00"/>
                </a:solidFill>
              </a:rPr>
              <a:t>Вспомним пункт 48: </a:t>
            </a:r>
            <a:r>
              <a:rPr lang="ru-RU" sz="2000" b="1" u="sng" dirty="0" smtClean="0">
                <a:solidFill>
                  <a:srgbClr val="FFFF00"/>
                </a:solidFill>
                <a:latin typeface="Arial" pitchFamily="34" charset="0"/>
                <a:cs typeface="Arial" pitchFamily="34" charset="0"/>
              </a:rPr>
              <a:t>При невозможности применения защитных ограждений допускается производство работ на высоте с применением </a:t>
            </a:r>
            <a:r>
              <a:rPr lang="ru-RU" sz="2800" b="1" u="sng" dirty="0" smtClean="0">
                <a:solidFill>
                  <a:srgbClr val="FFFF00"/>
                </a:solidFill>
                <a:latin typeface="Arial" pitchFamily="34" charset="0"/>
                <a:cs typeface="Arial" pitchFamily="34" charset="0"/>
              </a:rPr>
              <a:t>систем безопасности</a:t>
            </a:r>
            <a:r>
              <a:rPr lang="ru-RU" sz="2400" b="1" u="sng" dirty="0" smtClean="0">
                <a:solidFill>
                  <a:srgbClr val="FFFF00"/>
                </a:solidFill>
              </a:rPr>
              <a:t>.</a:t>
            </a:r>
            <a:r>
              <a:rPr lang="ru-RU" sz="2400" dirty="0" smtClean="0">
                <a:solidFill>
                  <a:srgbClr val="FFFF00"/>
                </a:solidFill>
              </a:rPr>
              <a:t/>
            </a:r>
            <a:br>
              <a:rPr lang="ru-RU" sz="2400" dirty="0" smtClean="0">
                <a:solidFill>
                  <a:srgbClr val="FFFF00"/>
                </a:solidFill>
              </a:rPr>
            </a:br>
            <a:endParaRPr lang="ru-RU" dirty="0"/>
          </a:p>
        </p:txBody>
      </p:sp>
      <p:sp>
        <p:nvSpPr>
          <p:cNvPr id="7" name="Скругленный прямоугольник 6"/>
          <p:cNvSpPr/>
          <p:nvPr/>
        </p:nvSpPr>
        <p:spPr>
          <a:xfrm>
            <a:off x="7643802" y="980728"/>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
        <p:nvSpPr>
          <p:cNvPr id="10" name="Содержимое 2"/>
          <p:cNvSpPr>
            <a:spLocks noGrp="1"/>
          </p:cNvSpPr>
          <p:nvPr>
            <p:ph sz="half" idx="1"/>
          </p:nvPr>
        </p:nvSpPr>
        <p:spPr>
          <a:xfrm>
            <a:off x="4211960" y="1484784"/>
            <a:ext cx="4752653" cy="5184304"/>
          </a:xfrm>
          <a:solidFill>
            <a:srgbClr val="FFC000"/>
          </a:solidFill>
        </p:spPr>
        <p:txBody>
          <a:bodyPr>
            <a:normAutofit fontScale="70000" lnSpcReduction="20000"/>
          </a:bodyPr>
          <a:lstStyle/>
          <a:p>
            <a:r>
              <a:rPr lang="ru-RU" sz="4000" b="1" dirty="0" smtClean="0"/>
              <a:t>88. </a:t>
            </a:r>
            <a:r>
              <a:rPr lang="ru-RU" sz="4000" b="1" dirty="0" smtClean="0">
                <a:solidFill>
                  <a:srgbClr val="C00000"/>
                </a:solidFill>
              </a:rPr>
              <a:t>Системы обеспечения безопасности работ на высоте </a:t>
            </a:r>
            <a:r>
              <a:rPr lang="ru-RU" sz="4000" b="1" u="sng" dirty="0" smtClean="0">
                <a:solidFill>
                  <a:srgbClr val="C00000"/>
                </a:solidFill>
              </a:rPr>
              <a:t>предназначены</a:t>
            </a:r>
            <a:r>
              <a:rPr lang="ru-RU" sz="4000" b="1" dirty="0" smtClean="0">
                <a:solidFill>
                  <a:srgbClr val="FF0000"/>
                </a:solidFill>
              </a:rPr>
              <a:t>:</a:t>
            </a:r>
          </a:p>
          <a:p>
            <a:r>
              <a:rPr lang="ru-RU" sz="3100" b="1" dirty="0" smtClean="0"/>
              <a:t>а) </a:t>
            </a:r>
            <a:r>
              <a:rPr lang="ru-RU" sz="3100" b="1" u="sng" dirty="0" smtClean="0"/>
              <a:t>для удерживания </a:t>
            </a:r>
            <a:r>
              <a:rPr lang="ru-RU" sz="3100" b="1" dirty="0" smtClean="0"/>
              <a:t>работника таким образом, что </a:t>
            </a:r>
            <a:r>
              <a:rPr lang="ru-RU" sz="3100" b="1" u="sng" dirty="0" smtClean="0"/>
              <a:t>падение с высоты предотвращается </a:t>
            </a:r>
            <a:r>
              <a:rPr lang="ru-RU" sz="3100" b="1" dirty="0" smtClean="0"/>
              <a:t>(системы удерживания или позиционирования);</a:t>
            </a:r>
          </a:p>
          <a:p>
            <a:r>
              <a:rPr lang="ru-RU" sz="3100" b="1" dirty="0" smtClean="0"/>
              <a:t>б) </a:t>
            </a:r>
            <a:r>
              <a:rPr lang="ru-RU" sz="3100" b="1" u="sng" dirty="0" smtClean="0"/>
              <a:t>для безопасной остановки падения </a:t>
            </a:r>
            <a:r>
              <a:rPr lang="ru-RU" sz="3100" b="1" dirty="0" smtClean="0"/>
              <a:t>(страховочная система) и </a:t>
            </a:r>
            <a:r>
              <a:rPr lang="ru-RU" sz="3100" b="1" u="sng" dirty="0" smtClean="0"/>
              <a:t>уменьшения тяжести последствий остановки падения;</a:t>
            </a:r>
          </a:p>
          <a:p>
            <a:r>
              <a:rPr lang="ru-RU" sz="3100" b="1" dirty="0" smtClean="0"/>
              <a:t>в) </a:t>
            </a:r>
            <a:r>
              <a:rPr lang="ru-RU" sz="3100" b="1" u="sng" dirty="0" smtClean="0"/>
              <a:t>для спасения и эвакуации.</a:t>
            </a:r>
          </a:p>
          <a:p>
            <a:pPr>
              <a:buNone/>
            </a:pPr>
            <a:endParaRPr lang="ru-RU" dirty="0"/>
          </a:p>
        </p:txBody>
      </p:sp>
      <p:pic>
        <p:nvPicPr>
          <p:cNvPr id="11" name="Picture 6" descr="http://gzt2011.ru/files/core/pop/PPL1big.jpg"/>
          <p:cNvPicPr>
            <a:picLocks noChangeAspect="1" noChangeArrowheads="1"/>
          </p:cNvPicPr>
          <p:nvPr/>
        </p:nvPicPr>
        <p:blipFill>
          <a:blip r:embed="rId2" cstate="print"/>
          <a:srcRect/>
          <a:stretch>
            <a:fillRect/>
          </a:stretch>
        </p:blipFill>
        <p:spPr bwMode="auto">
          <a:xfrm>
            <a:off x="179512" y="1628800"/>
            <a:ext cx="3816424" cy="43924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79512" y="-315416"/>
            <a:ext cx="8712968" cy="1728192"/>
          </a:xfrm>
          <a:solidFill>
            <a:srgbClr val="FF0000"/>
          </a:solidFill>
        </p:spPr>
        <p:txBody>
          <a:bodyPr/>
          <a:lstStyle/>
          <a:p>
            <a:pPr algn="ctr"/>
            <a:r>
              <a:rPr lang="ru-RU" sz="2800" dirty="0" smtClean="0">
                <a:solidFill>
                  <a:srgbClr val="FFFF00"/>
                </a:solidFill>
              </a:rPr>
              <a:t/>
            </a:r>
            <a:br>
              <a:rPr lang="ru-RU" sz="2800" dirty="0" smtClean="0">
                <a:solidFill>
                  <a:srgbClr val="FFFF00"/>
                </a:solidFill>
              </a:rPr>
            </a:br>
            <a:r>
              <a:rPr lang="ru-RU" sz="2800" dirty="0" smtClean="0">
                <a:solidFill>
                  <a:srgbClr val="FFFF00"/>
                </a:solidFill>
              </a:rPr>
              <a:t/>
            </a:r>
            <a:br>
              <a:rPr lang="ru-RU" sz="2800" dirty="0" smtClean="0">
                <a:solidFill>
                  <a:srgbClr val="FFFF00"/>
                </a:solidFill>
              </a:rPr>
            </a:br>
            <a:r>
              <a:rPr lang="ru-RU" sz="2800" dirty="0" smtClean="0">
                <a:solidFill>
                  <a:srgbClr val="FFFF00"/>
                </a:solidFill>
              </a:rPr>
              <a:t/>
            </a:r>
            <a:br>
              <a:rPr lang="ru-RU" sz="2800" dirty="0" smtClean="0">
                <a:solidFill>
                  <a:srgbClr val="FFFF00"/>
                </a:solidFill>
              </a:rPr>
            </a:br>
            <a:r>
              <a:rPr lang="ru-RU" sz="2800" dirty="0" smtClean="0">
                <a:solidFill>
                  <a:srgbClr val="FFFF00"/>
                </a:solidFill>
              </a:rPr>
              <a:t/>
            </a:r>
            <a:br>
              <a:rPr lang="ru-RU" sz="2800" dirty="0" smtClean="0">
                <a:solidFill>
                  <a:srgbClr val="FFFF00"/>
                </a:solidFill>
              </a:rPr>
            </a:br>
            <a:r>
              <a:rPr lang="ru-RU" sz="2800" dirty="0" smtClean="0">
                <a:solidFill>
                  <a:srgbClr val="FFFF00"/>
                </a:solidFill>
              </a:rPr>
              <a:t>Вспомним пункт 48: </a:t>
            </a:r>
            <a:r>
              <a:rPr lang="ru-RU" sz="2000" b="1" u="sng" dirty="0" smtClean="0">
                <a:solidFill>
                  <a:srgbClr val="FFFF00"/>
                </a:solidFill>
                <a:latin typeface="Arial" pitchFamily="34" charset="0"/>
                <a:cs typeface="Arial" pitchFamily="34" charset="0"/>
              </a:rPr>
              <a:t>При невозможности применения защитных ограждений допускается производство работ на высоте с применением </a:t>
            </a:r>
            <a:r>
              <a:rPr lang="ru-RU" sz="2800" b="1" u="sng" dirty="0" smtClean="0">
                <a:solidFill>
                  <a:srgbClr val="FFFF00"/>
                </a:solidFill>
                <a:latin typeface="Arial" pitchFamily="34" charset="0"/>
                <a:cs typeface="Arial" pitchFamily="34" charset="0"/>
              </a:rPr>
              <a:t>систем безопасности</a:t>
            </a:r>
            <a:r>
              <a:rPr lang="ru-RU" sz="2400" b="1" u="sng" dirty="0" smtClean="0">
                <a:solidFill>
                  <a:srgbClr val="FFFF00"/>
                </a:solidFill>
              </a:rPr>
              <a:t>.</a:t>
            </a:r>
            <a:r>
              <a:rPr lang="ru-RU" sz="2400" dirty="0" smtClean="0">
                <a:solidFill>
                  <a:srgbClr val="FFFF00"/>
                </a:solidFill>
              </a:rPr>
              <a:t/>
            </a:r>
            <a:br>
              <a:rPr lang="ru-RU" sz="2400" dirty="0" smtClean="0">
                <a:solidFill>
                  <a:srgbClr val="FFFF00"/>
                </a:solidFill>
              </a:rPr>
            </a:br>
            <a:endParaRPr lang="ru-RU" dirty="0"/>
          </a:p>
        </p:txBody>
      </p:sp>
      <p:sp>
        <p:nvSpPr>
          <p:cNvPr id="6" name="Текст 5"/>
          <p:cNvSpPr>
            <a:spLocks noGrp="1"/>
          </p:cNvSpPr>
          <p:nvPr>
            <p:ph type="body" idx="2"/>
          </p:nvPr>
        </p:nvSpPr>
        <p:spPr>
          <a:xfrm>
            <a:off x="179512" y="1556792"/>
            <a:ext cx="4248472" cy="5112568"/>
          </a:xfrm>
          <a:solidFill>
            <a:srgbClr val="FFC000"/>
          </a:solidFill>
        </p:spPr>
        <p:txBody>
          <a:bodyPr>
            <a:normAutofit lnSpcReduction="10000"/>
          </a:bodyPr>
          <a:lstStyle/>
          <a:p>
            <a:r>
              <a:rPr lang="ru-RU" sz="2000" b="1" dirty="0" smtClean="0">
                <a:latin typeface="Arial" pitchFamily="34" charset="0"/>
                <a:cs typeface="Arial" pitchFamily="34" charset="0"/>
              </a:rPr>
              <a:t>Современная система обеспечения безопасности работ состоит из:</a:t>
            </a:r>
          </a:p>
          <a:p>
            <a:pPr lvl="0"/>
            <a:r>
              <a:rPr lang="ru-RU" sz="2400" b="1" u="sng" dirty="0" smtClean="0">
                <a:latin typeface="Arial" pitchFamily="34" charset="0"/>
                <a:cs typeface="Arial" pitchFamily="34" charset="0"/>
              </a:rPr>
              <a:t>анкерного устройства</a:t>
            </a:r>
            <a:r>
              <a:rPr lang="ru-RU" sz="2000" b="1" u="sng" dirty="0" smtClean="0">
                <a:latin typeface="Arial" pitchFamily="34" charset="0"/>
                <a:cs typeface="Arial" pitchFamily="34" charset="0"/>
              </a:rPr>
              <a:t>;</a:t>
            </a:r>
          </a:p>
          <a:p>
            <a:pPr lvl="0"/>
            <a:r>
              <a:rPr lang="ru-RU" sz="2400" b="1" u="sng" dirty="0" smtClean="0">
                <a:latin typeface="Arial" pitchFamily="34" charset="0"/>
                <a:cs typeface="Arial" pitchFamily="34" charset="0"/>
              </a:rPr>
              <a:t>привязи</a:t>
            </a:r>
            <a:r>
              <a:rPr lang="ru-RU" sz="2000" b="1" dirty="0" smtClean="0">
                <a:latin typeface="Arial" pitchFamily="34" charset="0"/>
                <a:cs typeface="Arial" pitchFamily="34" charset="0"/>
              </a:rPr>
              <a:t> (страховочной, удержания, позиционирования);</a:t>
            </a:r>
          </a:p>
          <a:p>
            <a:pPr lvl="0"/>
            <a:r>
              <a:rPr lang="ru-RU" sz="2400" b="1" u="sng" dirty="0" smtClean="0">
                <a:latin typeface="Arial" pitchFamily="34" charset="0"/>
                <a:cs typeface="Arial" pitchFamily="34" charset="0"/>
              </a:rPr>
              <a:t>соединительно-амортизирующей подсистемы </a:t>
            </a:r>
            <a:r>
              <a:rPr lang="ru-RU" sz="2000" b="1" dirty="0" smtClean="0">
                <a:latin typeface="Arial" pitchFamily="34" charset="0"/>
                <a:cs typeface="Arial" pitchFamily="34" charset="0"/>
              </a:rPr>
              <a:t>(стропы, канаты, карабины, амортизаторы, средство защиты втягивающегося типа, средство защиты от падения ползункового типа на гибкой или жесткой анкерной линии).</a:t>
            </a:r>
          </a:p>
          <a:p>
            <a:endParaRPr lang="ru-RU" dirty="0"/>
          </a:p>
        </p:txBody>
      </p:sp>
      <p:sp>
        <p:nvSpPr>
          <p:cNvPr id="5" name="Содержимое 4"/>
          <p:cNvSpPr>
            <a:spLocks noGrp="1"/>
          </p:cNvSpPr>
          <p:nvPr>
            <p:ph sz="half" idx="1"/>
          </p:nvPr>
        </p:nvSpPr>
        <p:spPr>
          <a:xfrm>
            <a:off x="4427984" y="2492896"/>
            <a:ext cx="4258816" cy="3755504"/>
          </a:xfrm>
        </p:spPr>
        <p:txBody>
          <a:bodyPr/>
          <a:lstStyle/>
          <a:p>
            <a:pPr>
              <a:buNone/>
            </a:pPr>
            <a:endParaRPr lang="ru-RU" dirty="0"/>
          </a:p>
        </p:txBody>
      </p:sp>
      <p:pic>
        <p:nvPicPr>
          <p:cNvPr id="142338" name="Рисунок 3" descr="http://www.zp56.ru/images/I0a71b429a2a4616690f77c3c024289f5.jpg"/>
          <p:cNvPicPr>
            <a:picLocks noChangeAspect="1" noChangeArrowheads="1"/>
          </p:cNvPicPr>
          <p:nvPr/>
        </p:nvPicPr>
        <p:blipFill>
          <a:blip r:embed="rId2" cstate="print"/>
          <a:srcRect/>
          <a:stretch>
            <a:fillRect/>
          </a:stretch>
        </p:blipFill>
        <p:spPr bwMode="auto">
          <a:xfrm>
            <a:off x="4429124" y="2132856"/>
            <a:ext cx="4714876" cy="4509120"/>
          </a:xfrm>
          <a:prstGeom prst="rect">
            <a:avLst/>
          </a:prstGeom>
          <a:noFill/>
          <a:ln w="9525">
            <a:noFill/>
            <a:miter lim="800000"/>
            <a:headEnd/>
            <a:tailEnd/>
          </a:ln>
        </p:spPr>
      </p:pic>
      <p:sp>
        <p:nvSpPr>
          <p:cNvPr id="7" name="Скругленный прямоугольник 6"/>
          <p:cNvSpPr/>
          <p:nvPr/>
        </p:nvSpPr>
        <p:spPr>
          <a:xfrm>
            <a:off x="8393901" y="3071810"/>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24744"/>
            <a:ext cx="8229600" cy="864096"/>
          </a:xfrm>
        </p:spPr>
        <p:txBody>
          <a:bodyPr>
            <a:normAutofit fontScale="90000"/>
          </a:bodyPr>
          <a:lstStyle/>
          <a:p>
            <a:pPr algn="ctr"/>
            <a:r>
              <a:rPr lang="ru-RU" sz="3200" dirty="0" smtClean="0">
                <a:solidFill>
                  <a:srgbClr val="FFC000"/>
                </a:solidFill>
              </a:rPr>
              <a:t/>
            </a:r>
            <a:br>
              <a:rPr lang="ru-RU" sz="3200" dirty="0" smtClean="0">
                <a:solidFill>
                  <a:srgbClr val="FFC000"/>
                </a:solidFill>
              </a:rPr>
            </a:br>
            <a:endParaRPr lang="ru-RU" sz="3200" dirty="0"/>
          </a:p>
        </p:txBody>
      </p:sp>
      <p:sp>
        <p:nvSpPr>
          <p:cNvPr id="3" name="Содержимое 2"/>
          <p:cNvSpPr>
            <a:spLocks noGrp="1"/>
          </p:cNvSpPr>
          <p:nvPr>
            <p:ph idx="1"/>
          </p:nvPr>
        </p:nvSpPr>
        <p:spPr>
          <a:xfrm>
            <a:off x="457200" y="571480"/>
            <a:ext cx="8291264" cy="5753120"/>
          </a:xfrm>
          <a:solidFill>
            <a:srgbClr val="FFFF00"/>
          </a:solidFill>
        </p:spPr>
        <p:txBody>
          <a:bodyPr>
            <a:normAutofit/>
          </a:bodyPr>
          <a:lstStyle/>
          <a:p>
            <a:r>
              <a:rPr lang="ru-RU" sz="1800" b="1" dirty="0" smtClean="0"/>
              <a:t>89. Работодатель в соответствии с </a:t>
            </a:r>
            <a:r>
              <a:rPr lang="ru-RU" sz="1800" b="1" u="sng" dirty="0" smtClean="0"/>
              <a:t>типовыми нормами</a:t>
            </a:r>
            <a:r>
              <a:rPr lang="ru-RU" sz="1800" b="1" dirty="0" smtClean="0"/>
              <a:t> выдачи СИЗ и на </a:t>
            </a:r>
            <a:r>
              <a:rPr lang="ru-RU" sz="1800" b="1" u="sng" dirty="0" smtClean="0"/>
              <a:t>основании результатов оценки условий труда</a:t>
            </a:r>
            <a:r>
              <a:rPr lang="ru-RU" sz="1800" b="1" dirty="0" smtClean="0"/>
              <a:t> </a:t>
            </a:r>
            <a:r>
              <a:rPr lang="ru-RU" sz="1800" b="1" dirty="0" smtClean="0">
                <a:solidFill>
                  <a:srgbClr val="002060"/>
                </a:solidFill>
              </a:rPr>
              <a:t>обеспечивает работника системой обеспечения безопасности работ на высоте</a:t>
            </a:r>
            <a:r>
              <a:rPr lang="ru-RU" sz="1800" b="1" u="sng" dirty="0" smtClean="0">
                <a:solidFill>
                  <a:srgbClr val="002060"/>
                </a:solidFill>
              </a:rPr>
              <a:t>, объединяя</a:t>
            </a:r>
            <a:r>
              <a:rPr lang="ru-RU" sz="1800" b="1" dirty="0" smtClean="0">
                <a:solidFill>
                  <a:srgbClr val="002060"/>
                </a:solidFill>
              </a:rPr>
              <a:t> в качестве элементов, компонентов или подсистем </a:t>
            </a:r>
            <a:r>
              <a:rPr lang="ru-RU" sz="1800" b="1" u="sng" dirty="0" smtClean="0">
                <a:solidFill>
                  <a:srgbClr val="002060"/>
                </a:solidFill>
              </a:rPr>
              <a:t>совместимые</a:t>
            </a:r>
            <a:r>
              <a:rPr lang="ru-RU" sz="1800" b="1" dirty="0" smtClean="0">
                <a:solidFill>
                  <a:srgbClr val="002060"/>
                </a:solidFill>
              </a:rPr>
              <a:t> СИЗ </a:t>
            </a:r>
            <a:r>
              <a:rPr lang="ru-RU" sz="1800" b="1" dirty="0" smtClean="0"/>
              <a:t>от падения с высоты.</a:t>
            </a:r>
          </a:p>
          <a:p>
            <a:endParaRPr lang="ru-RU" dirty="0" smtClean="0"/>
          </a:p>
          <a:p>
            <a:endParaRPr lang="ru-RU" dirty="0"/>
          </a:p>
        </p:txBody>
      </p:sp>
      <p:sp>
        <p:nvSpPr>
          <p:cNvPr id="4" name="Скругленный прямоугольник 3"/>
          <p:cNvSpPr/>
          <p:nvPr/>
        </p:nvSpPr>
        <p:spPr>
          <a:xfrm>
            <a:off x="251520" y="0"/>
            <a:ext cx="8892480" cy="5000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smtClean="0">
                <a:solidFill>
                  <a:srgbClr val="FFFF00"/>
                </a:solidFill>
              </a:rPr>
              <a:t>Системы обеспечения безопасности работ</a:t>
            </a:r>
            <a:endParaRPr lang="ru-RU" sz="2800" dirty="0">
              <a:solidFill>
                <a:srgbClr val="FFFF00"/>
              </a:solidFill>
            </a:endParaRPr>
          </a:p>
        </p:txBody>
      </p:sp>
      <p:pic>
        <p:nvPicPr>
          <p:cNvPr id="5" name="Содержимое 3" descr="Средства защиты от падения купить, Интернет магазин Спецодежда профессионалов"/>
          <p:cNvPicPr>
            <a:picLocks/>
          </p:cNvPicPr>
          <p:nvPr/>
        </p:nvPicPr>
        <p:blipFill>
          <a:blip r:embed="rId2" cstate="print"/>
          <a:srcRect/>
          <a:stretch>
            <a:fillRect/>
          </a:stretch>
        </p:blipFill>
        <p:spPr bwMode="auto">
          <a:xfrm>
            <a:off x="611560" y="2000240"/>
            <a:ext cx="8001056" cy="4857760"/>
          </a:xfrm>
          <a:prstGeom prst="rect">
            <a:avLst/>
          </a:prstGeom>
          <a:noFill/>
          <a:ln w="9525">
            <a:noFill/>
            <a:miter lim="800000"/>
            <a:headEnd/>
            <a:tailEnd/>
          </a:ln>
        </p:spPr>
      </p:pic>
      <p:sp>
        <p:nvSpPr>
          <p:cNvPr id="6" name="Скругленный прямоугольник 5"/>
          <p:cNvSpPr/>
          <p:nvPr/>
        </p:nvSpPr>
        <p:spPr>
          <a:xfrm>
            <a:off x="8572528" y="1142984"/>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24744"/>
            <a:ext cx="8229600" cy="864096"/>
          </a:xfrm>
        </p:spPr>
        <p:txBody>
          <a:bodyPr>
            <a:normAutofit fontScale="90000"/>
          </a:bodyPr>
          <a:lstStyle/>
          <a:p>
            <a:pPr algn="ctr"/>
            <a:r>
              <a:rPr lang="ru-RU" sz="3200" dirty="0" smtClean="0">
                <a:solidFill>
                  <a:srgbClr val="FFC000"/>
                </a:solidFill>
              </a:rPr>
              <a:t/>
            </a:r>
            <a:br>
              <a:rPr lang="ru-RU" sz="3200" dirty="0" smtClean="0">
                <a:solidFill>
                  <a:srgbClr val="FFC000"/>
                </a:solidFill>
              </a:rPr>
            </a:br>
            <a:endParaRPr lang="ru-RU" sz="3200" dirty="0"/>
          </a:p>
        </p:txBody>
      </p:sp>
      <p:sp>
        <p:nvSpPr>
          <p:cNvPr id="3" name="Содержимое 2"/>
          <p:cNvSpPr>
            <a:spLocks noGrp="1"/>
          </p:cNvSpPr>
          <p:nvPr>
            <p:ph idx="1"/>
          </p:nvPr>
        </p:nvSpPr>
        <p:spPr>
          <a:xfrm>
            <a:off x="457200" y="764704"/>
            <a:ext cx="8229600" cy="5559896"/>
          </a:xfrm>
          <a:solidFill>
            <a:srgbClr val="FFC000"/>
          </a:solidFill>
        </p:spPr>
        <p:txBody>
          <a:bodyPr>
            <a:normAutofit fontScale="92500" lnSpcReduction="10000"/>
          </a:bodyPr>
          <a:lstStyle/>
          <a:p>
            <a:r>
              <a:rPr lang="ru-RU" dirty="0" smtClean="0"/>
              <a:t>90. В соответствии с </a:t>
            </a:r>
            <a:r>
              <a:rPr lang="ru-RU" b="1" dirty="0" smtClean="0"/>
              <a:t>техническим регламентом Таможенного союза </a:t>
            </a:r>
            <a:r>
              <a:rPr lang="ru-RU" dirty="0" smtClean="0"/>
              <a:t>"О безопасности средств индивидуальной защиты", утвержденным Решением Комиссии Таможенного союза от 9 декабря 2011 г. N 878 (Официальный сайт Комиссии Таможенного союза http://www.tsouz.ru/, 15.12.2011; 20.11.2012), </a:t>
            </a:r>
            <a:r>
              <a:rPr lang="ru-RU" b="1" u="sng" dirty="0" smtClean="0"/>
              <a:t>СИЗ от падения с высоты подлежат обязательной сертификации</a:t>
            </a:r>
            <a:r>
              <a:rPr lang="ru-RU" u="sng" dirty="0" smtClean="0"/>
              <a:t>.</a:t>
            </a:r>
          </a:p>
          <a:p>
            <a:r>
              <a:rPr lang="ru-RU" dirty="0" smtClean="0"/>
              <a:t>91. Средства коллективной и индивидуальной защиты </a:t>
            </a:r>
            <a:r>
              <a:rPr lang="ru-RU" u="sng" dirty="0" smtClean="0"/>
              <a:t>работников должны использоваться по назначению в </a:t>
            </a:r>
            <a:r>
              <a:rPr lang="ru-RU" b="1" u="sng" dirty="0" smtClean="0"/>
              <a:t>соответствии с требованиями, излагаемыми в инструкциях производителя </a:t>
            </a:r>
            <a:r>
              <a:rPr lang="ru-RU" u="sng" dirty="0" smtClean="0"/>
              <a:t>нормативной технической документации, введенной в действие в установленном порядке. </a:t>
            </a:r>
            <a:r>
              <a:rPr lang="ru-RU" b="1" u="sng" dirty="0" smtClean="0"/>
              <a:t>Использование средств защиты, на которые не имеется технической документации, не допускается.</a:t>
            </a:r>
            <a:endParaRPr lang="ru-RU" u="sng" dirty="0" smtClean="0"/>
          </a:p>
          <a:p>
            <a:endParaRPr lang="ru-RU" dirty="0"/>
          </a:p>
        </p:txBody>
      </p:sp>
      <p:sp>
        <p:nvSpPr>
          <p:cNvPr id="4" name="Скругленный прямоугольник 3"/>
          <p:cNvSpPr/>
          <p:nvPr/>
        </p:nvSpPr>
        <p:spPr>
          <a:xfrm>
            <a:off x="251520" y="0"/>
            <a:ext cx="8892480" cy="6926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rgbClr val="FFFF00"/>
                </a:solidFill>
              </a:rPr>
              <a:t>Системы обеспечения безопасности работ</a:t>
            </a:r>
          </a:p>
          <a:p>
            <a:pPr algn="ctr"/>
            <a:r>
              <a:rPr lang="ru-RU" sz="2400" b="1" dirty="0" smtClean="0">
                <a:solidFill>
                  <a:srgbClr val="FFFF00"/>
                </a:solidFill>
              </a:rPr>
              <a:t>Организация обеспечения СИЗ</a:t>
            </a:r>
          </a:p>
        </p:txBody>
      </p:sp>
      <p:sp>
        <p:nvSpPr>
          <p:cNvPr id="5" name="Скругленный прямоугольник 4"/>
          <p:cNvSpPr/>
          <p:nvPr/>
        </p:nvSpPr>
        <p:spPr>
          <a:xfrm>
            <a:off x="8072462" y="2214554"/>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
        <p:nvSpPr>
          <p:cNvPr id="6" name="Скругленный прямоугольник 5"/>
          <p:cNvSpPr/>
          <p:nvPr/>
        </p:nvSpPr>
        <p:spPr>
          <a:xfrm>
            <a:off x="8393901" y="5143512"/>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24744"/>
            <a:ext cx="8229600" cy="864096"/>
          </a:xfrm>
        </p:spPr>
        <p:txBody>
          <a:bodyPr>
            <a:normAutofit fontScale="90000"/>
          </a:bodyPr>
          <a:lstStyle/>
          <a:p>
            <a:pPr algn="ctr"/>
            <a:r>
              <a:rPr lang="ru-RU" sz="3200" dirty="0" smtClean="0">
                <a:solidFill>
                  <a:srgbClr val="FFC000"/>
                </a:solidFill>
              </a:rPr>
              <a:t/>
            </a:r>
            <a:br>
              <a:rPr lang="ru-RU" sz="3200" dirty="0" smtClean="0">
                <a:solidFill>
                  <a:srgbClr val="FFC000"/>
                </a:solidFill>
              </a:rPr>
            </a:br>
            <a:endParaRPr lang="ru-RU" sz="3200" dirty="0"/>
          </a:p>
        </p:txBody>
      </p:sp>
      <p:sp>
        <p:nvSpPr>
          <p:cNvPr id="3" name="Содержимое 2"/>
          <p:cNvSpPr>
            <a:spLocks noGrp="1"/>
          </p:cNvSpPr>
          <p:nvPr>
            <p:ph idx="1"/>
          </p:nvPr>
        </p:nvSpPr>
        <p:spPr>
          <a:xfrm>
            <a:off x="179512" y="764704"/>
            <a:ext cx="8784976" cy="5904656"/>
          </a:xfrm>
          <a:solidFill>
            <a:srgbClr val="FFC000"/>
          </a:solidFill>
        </p:spPr>
        <p:txBody>
          <a:bodyPr>
            <a:normAutofit/>
          </a:bodyPr>
          <a:lstStyle/>
          <a:p>
            <a:r>
              <a:rPr lang="ru-RU" sz="2800" b="1" dirty="0" smtClean="0"/>
              <a:t>92. Средства коллективной и индивидуальной защиты работников </a:t>
            </a:r>
            <a:r>
              <a:rPr lang="ru-RU" sz="2800" b="1" u="sng" dirty="0" smtClean="0"/>
              <a:t>должны быть соответствующим образом учтены</a:t>
            </a:r>
            <a:r>
              <a:rPr lang="ru-RU" sz="2800" b="1" dirty="0" smtClean="0"/>
              <a:t> и содержаться в технически исправном состоянии</a:t>
            </a:r>
            <a:r>
              <a:rPr lang="ru-RU" sz="2800" b="1" u="sng" dirty="0" smtClean="0"/>
              <a:t> с организацией их обслуживания и периодических проверок</a:t>
            </a:r>
            <a:r>
              <a:rPr lang="ru-RU" sz="2800" b="1" dirty="0" smtClean="0"/>
              <a:t>, указанных в документации производителя СИЗ.</a:t>
            </a:r>
          </a:p>
          <a:p>
            <a:r>
              <a:rPr lang="ru-RU" sz="2800" b="1" dirty="0" smtClean="0"/>
              <a:t>93. На всех средствах коллективной и индивидуальной защиты в соответствии с установленными требованиями должны быть нанесены </a:t>
            </a:r>
            <a:r>
              <a:rPr lang="ru-RU" sz="2800" b="1" u="sng" dirty="0" smtClean="0"/>
              <a:t>долговременные маркировки.</a:t>
            </a:r>
            <a:endParaRPr lang="ru-RU" sz="2800" b="1" dirty="0" smtClean="0"/>
          </a:p>
          <a:p>
            <a:endParaRPr lang="ru-RU" dirty="0"/>
          </a:p>
        </p:txBody>
      </p:sp>
      <p:sp>
        <p:nvSpPr>
          <p:cNvPr id="4" name="Скругленный прямоугольник 3"/>
          <p:cNvSpPr/>
          <p:nvPr/>
        </p:nvSpPr>
        <p:spPr>
          <a:xfrm>
            <a:off x="251520" y="0"/>
            <a:ext cx="8892480" cy="6926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rgbClr val="FFFF00"/>
                </a:solidFill>
              </a:rPr>
              <a:t>Системы обеспечения безопасности работ</a:t>
            </a:r>
          </a:p>
          <a:p>
            <a:pPr algn="ctr"/>
            <a:r>
              <a:rPr lang="ru-RU" sz="2400" b="1" dirty="0" smtClean="0">
                <a:solidFill>
                  <a:srgbClr val="FFFF00"/>
                </a:solidFill>
              </a:rPr>
              <a:t>Организация обеспечения СИЗ</a:t>
            </a:r>
            <a:endParaRPr lang="ru-RU" sz="2400" b="1" dirty="0">
              <a:solidFill>
                <a:srgbClr val="FFFF00"/>
              </a:solidFill>
            </a:endParaRP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24744"/>
            <a:ext cx="8229600" cy="864096"/>
          </a:xfrm>
        </p:spPr>
        <p:txBody>
          <a:bodyPr>
            <a:normAutofit fontScale="90000"/>
          </a:bodyPr>
          <a:lstStyle/>
          <a:p>
            <a:pPr algn="ctr"/>
            <a:r>
              <a:rPr lang="ru-RU" sz="3200" dirty="0" smtClean="0">
                <a:solidFill>
                  <a:srgbClr val="FFC000"/>
                </a:solidFill>
              </a:rPr>
              <a:t/>
            </a:r>
            <a:br>
              <a:rPr lang="ru-RU" sz="3200" dirty="0" smtClean="0">
                <a:solidFill>
                  <a:srgbClr val="FFC000"/>
                </a:solidFill>
              </a:rPr>
            </a:br>
            <a:endParaRPr lang="ru-RU" sz="3200" dirty="0"/>
          </a:p>
        </p:txBody>
      </p:sp>
      <p:sp>
        <p:nvSpPr>
          <p:cNvPr id="3" name="Содержимое 2"/>
          <p:cNvSpPr>
            <a:spLocks noGrp="1"/>
          </p:cNvSpPr>
          <p:nvPr>
            <p:ph idx="1"/>
          </p:nvPr>
        </p:nvSpPr>
        <p:spPr>
          <a:xfrm>
            <a:off x="179512" y="764704"/>
            <a:ext cx="8784976" cy="5904656"/>
          </a:xfrm>
          <a:solidFill>
            <a:srgbClr val="FFC000"/>
          </a:solidFill>
        </p:spPr>
        <p:txBody>
          <a:bodyPr>
            <a:normAutofit lnSpcReduction="10000"/>
          </a:bodyPr>
          <a:lstStyle/>
          <a:p>
            <a:r>
              <a:rPr lang="ru-RU" dirty="0" smtClean="0"/>
              <a:t>94. </a:t>
            </a:r>
            <a:r>
              <a:rPr lang="ru-RU" b="1" u="sng" dirty="0" smtClean="0"/>
              <a:t>Работодатель обязан</a:t>
            </a:r>
            <a:r>
              <a:rPr lang="ru-RU" u="sng" dirty="0" smtClean="0"/>
              <a:t> организовать контроль за выдачей СИЗ работникам в установленные сроки и учет их выдачи</a:t>
            </a:r>
            <a:r>
              <a:rPr lang="ru-RU" dirty="0" smtClean="0"/>
              <a:t>.</a:t>
            </a:r>
          </a:p>
          <a:p>
            <a:r>
              <a:rPr lang="ru-RU" dirty="0" smtClean="0"/>
              <a:t>Выдача работникам и сдача ими СИЗ должны </a:t>
            </a:r>
            <a:r>
              <a:rPr lang="ru-RU" u="sng" dirty="0" smtClean="0"/>
              <a:t>фиксироваться </a:t>
            </a:r>
            <a:r>
              <a:rPr lang="ru-RU" b="1" u="sng" dirty="0" smtClean="0"/>
              <a:t>в личной карточке учета </a:t>
            </a:r>
            <a:r>
              <a:rPr lang="ru-RU" u="sng" dirty="0" smtClean="0"/>
              <a:t>выдачи СИЗ</a:t>
            </a:r>
            <a:r>
              <a:rPr lang="ru-RU" dirty="0" smtClean="0"/>
              <a:t> работника.</a:t>
            </a:r>
          </a:p>
          <a:p>
            <a:r>
              <a:rPr lang="ru-RU" dirty="0" smtClean="0"/>
              <a:t>95. </a:t>
            </a:r>
            <a:r>
              <a:rPr lang="ru-RU" b="1" u="sng" dirty="0" smtClean="0"/>
              <a:t>Работодатель обеспечивает</a:t>
            </a:r>
            <a:r>
              <a:rPr lang="ru-RU" u="sng" dirty="0" smtClean="0"/>
              <a:t> регулярную проверку исправности</a:t>
            </a:r>
            <a:r>
              <a:rPr lang="ru-RU" dirty="0" smtClean="0"/>
              <a:t> систем обеспечения безопасности работ на высоте в соответствии с указаниями в их эксплуатационной документации, а также своевременную замену элементов, компонентов или подсистем с понизившимися защитными свойствами.</a:t>
            </a:r>
          </a:p>
          <a:p>
            <a:r>
              <a:rPr lang="ru-RU" u="sng" dirty="0" smtClean="0"/>
              <a:t>Динамические и статические испытания СИЗ от падения с высоты с повышенной нагрузкой </a:t>
            </a:r>
            <a:r>
              <a:rPr lang="ru-RU" b="1" u="sng" dirty="0" smtClean="0"/>
              <a:t>в эксплуатирующих организациях не проводятся</a:t>
            </a:r>
            <a:r>
              <a:rPr lang="ru-RU" u="sng" dirty="0" smtClean="0"/>
              <a:t>.</a:t>
            </a:r>
            <a:endParaRPr lang="ru-RU" dirty="0" smtClean="0"/>
          </a:p>
          <a:p>
            <a:endParaRPr lang="ru-RU" dirty="0"/>
          </a:p>
        </p:txBody>
      </p:sp>
      <p:sp>
        <p:nvSpPr>
          <p:cNvPr id="4" name="Скругленный прямоугольник 3"/>
          <p:cNvSpPr/>
          <p:nvPr/>
        </p:nvSpPr>
        <p:spPr>
          <a:xfrm>
            <a:off x="251520" y="0"/>
            <a:ext cx="8892480" cy="6926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rgbClr val="FFFF00"/>
                </a:solidFill>
              </a:rPr>
              <a:t>Системы обеспечения безопасности работ</a:t>
            </a:r>
          </a:p>
          <a:p>
            <a:pPr algn="ctr"/>
            <a:r>
              <a:rPr lang="ru-RU" sz="2400" b="1" dirty="0" smtClean="0">
                <a:solidFill>
                  <a:srgbClr val="FFFF00"/>
                </a:solidFill>
              </a:rPr>
              <a:t>Организация обеспечения СИЗ</a:t>
            </a:r>
            <a:endParaRPr lang="ru-RU" sz="2400" b="1" dirty="0">
              <a:solidFill>
                <a:srgbClr val="FFFF00"/>
              </a:solidFill>
            </a:endParaRPr>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24744"/>
            <a:ext cx="8229600" cy="864096"/>
          </a:xfrm>
        </p:spPr>
        <p:txBody>
          <a:bodyPr>
            <a:normAutofit fontScale="90000"/>
          </a:bodyPr>
          <a:lstStyle/>
          <a:p>
            <a:pPr algn="ctr"/>
            <a:r>
              <a:rPr lang="ru-RU" sz="3200" dirty="0" smtClean="0">
                <a:solidFill>
                  <a:srgbClr val="FFC000"/>
                </a:solidFill>
              </a:rPr>
              <a:t/>
            </a:r>
            <a:br>
              <a:rPr lang="ru-RU" sz="3200" dirty="0" smtClean="0">
                <a:solidFill>
                  <a:srgbClr val="FFC000"/>
                </a:solidFill>
              </a:rPr>
            </a:br>
            <a:endParaRPr lang="ru-RU" sz="3200" dirty="0"/>
          </a:p>
        </p:txBody>
      </p:sp>
      <p:sp>
        <p:nvSpPr>
          <p:cNvPr id="3" name="Содержимое 2"/>
          <p:cNvSpPr>
            <a:spLocks noGrp="1"/>
          </p:cNvSpPr>
          <p:nvPr>
            <p:ph idx="1"/>
          </p:nvPr>
        </p:nvSpPr>
        <p:spPr>
          <a:xfrm>
            <a:off x="3131840" y="764704"/>
            <a:ext cx="5832648" cy="5904656"/>
          </a:xfrm>
          <a:solidFill>
            <a:srgbClr val="FFC000"/>
          </a:solidFill>
        </p:spPr>
        <p:txBody>
          <a:bodyPr>
            <a:normAutofit/>
          </a:bodyPr>
          <a:lstStyle/>
          <a:p>
            <a:r>
              <a:rPr lang="ru-RU" b="1" dirty="0" smtClean="0"/>
              <a:t>96. Работники, допускаемые к работам на высоте, должны проводить </a:t>
            </a:r>
            <a:r>
              <a:rPr lang="ru-RU" b="1" u="sng" dirty="0" smtClean="0"/>
              <a:t>осмотр выданных им СИЗ до и после каждого использования</a:t>
            </a:r>
            <a:r>
              <a:rPr lang="ru-RU" b="1" dirty="0" smtClean="0"/>
              <a:t>.</a:t>
            </a:r>
          </a:p>
          <a:p>
            <a:r>
              <a:rPr lang="ru-RU" b="1" dirty="0" smtClean="0"/>
              <a:t>97</a:t>
            </a:r>
            <a:r>
              <a:rPr lang="ru-RU" b="1" u="sng" dirty="0" smtClean="0"/>
              <a:t>. Срок годности средств зашиты, правила их хранения, эксплуатации и утилизации устанавливаются изготовителем</a:t>
            </a:r>
            <a:r>
              <a:rPr lang="ru-RU" b="1" dirty="0" smtClean="0"/>
              <a:t> </a:t>
            </a:r>
            <a:r>
              <a:rPr lang="ru-RU" b="1" u="sng" dirty="0" smtClean="0"/>
              <a:t>и указываются в сопроводительной документации на изделие</a:t>
            </a:r>
            <a:r>
              <a:rPr lang="ru-RU" dirty="0" smtClean="0"/>
              <a:t>.</a:t>
            </a:r>
          </a:p>
          <a:p>
            <a:r>
              <a:rPr lang="ru-RU" sz="2400" dirty="0" smtClean="0"/>
              <a:t>(п. 97 в ред. </a:t>
            </a:r>
            <a:r>
              <a:rPr lang="ru-RU" sz="2400" dirty="0" smtClean="0">
                <a:hlinkClick r:id="rId2"/>
              </a:rPr>
              <a:t>Приказа</a:t>
            </a:r>
            <a:r>
              <a:rPr lang="ru-RU" sz="2400" dirty="0" smtClean="0"/>
              <a:t> Минтруда России от 17.06.2015 N 383н)</a:t>
            </a:r>
          </a:p>
          <a:p>
            <a:endParaRPr lang="ru-RU" dirty="0"/>
          </a:p>
        </p:txBody>
      </p:sp>
      <p:sp>
        <p:nvSpPr>
          <p:cNvPr id="4" name="Скругленный прямоугольник 3"/>
          <p:cNvSpPr/>
          <p:nvPr/>
        </p:nvSpPr>
        <p:spPr>
          <a:xfrm>
            <a:off x="251520" y="0"/>
            <a:ext cx="8892480" cy="6926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rgbClr val="FFFF00"/>
                </a:solidFill>
              </a:rPr>
              <a:t>Системы обеспечения безопасности работ</a:t>
            </a:r>
          </a:p>
          <a:p>
            <a:pPr algn="ctr"/>
            <a:r>
              <a:rPr lang="ru-RU" sz="2400" b="1" dirty="0" smtClean="0">
                <a:solidFill>
                  <a:srgbClr val="FFFF00"/>
                </a:solidFill>
              </a:rPr>
              <a:t>Организация обеспечения СИЗ</a:t>
            </a:r>
            <a:endParaRPr lang="ru-RU" sz="2400" b="1" dirty="0">
              <a:solidFill>
                <a:srgbClr val="FFFF00"/>
              </a:solidFill>
            </a:endParaRPr>
          </a:p>
        </p:txBody>
      </p:sp>
      <p:pic>
        <p:nvPicPr>
          <p:cNvPr id="5" name="Picture 8" descr="http://www.rss-don.ru/assets/images/cat/zashpot/strahpriv1.jpg"/>
          <p:cNvPicPr>
            <a:picLocks noChangeAspect="1" noChangeArrowheads="1"/>
          </p:cNvPicPr>
          <p:nvPr/>
        </p:nvPicPr>
        <p:blipFill>
          <a:blip r:embed="rId3" cstate="print"/>
          <a:srcRect/>
          <a:stretch>
            <a:fillRect/>
          </a:stretch>
        </p:blipFill>
        <p:spPr bwMode="auto">
          <a:xfrm>
            <a:off x="0" y="1196752"/>
            <a:ext cx="2915816" cy="4968552"/>
          </a:xfrm>
          <a:prstGeom prst="rect">
            <a:avLst/>
          </a:prstGeom>
          <a:noFill/>
        </p:spPr>
      </p:pic>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251520" y="0"/>
            <a:ext cx="8892480" cy="5000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smtClean="0">
                <a:solidFill>
                  <a:srgbClr val="FFFF00"/>
                </a:solidFill>
              </a:rPr>
              <a:t>Системы обеспечения безопасности работ</a:t>
            </a:r>
            <a:endParaRPr lang="ru-RU" sz="2800" dirty="0">
              <a:solidFill>
                <a:srgbClr val="FFFF00"/>
              </a:solidFill>
            </a:endParaRPr>
          </a:p>
        </p:txBody>
      </p:sp>
      <p:sp>
        <p:nvSpPr>
          <p:cNvPr id="3" name="Содержимое 2"/>
          <p:cNvSpPr txBox="1">
            <a:spLocks/>
          </p:cNvSpPr>
          <p:nvPr/>
        </p:nvSpPr>
        <p:spPr>
          <a:xfrm>
            <a:off x="179512" y="764704"/>
            <a:ext cx="8784976" cy="5904656"/>
          </a:xfrm>
          <a:prstGeom prst="rect">
            <a:avLst/>
          </a:prstGeom>
          <a:solidFill>
            <a:srgbClr val="FFC000"/>
          </a:solidFill>
        </p:spPr>
        <p:txBody>
          <a:bodyPr>
            <a:normAutofit/>
          </a:bodyPr>
          <a:lstStyle/>
          <a:p>
            <a:r>
              <a:rPr lang="ru-RU" sz="2000" dirty="0" smtClean="0">
                <a:latin typeface="Arial" pitchFamily="34" charset="0"/>
                <a:cs typeface="Arial" pitchFamily="34" charset="0"/>
              </a:rPr>
              <a:t>99. </a:t>
            </a:r>
            <a:r>
              <a:rPr lang="ru-RU" sz="2000" b="1" dirty="0" smtClean="0">
                <a:latin typeface="Arial" pitchFamily="34" charset="0"/>
                <a:cs typeface="Arial" pitchFamily="34" charset="0"/>
              </a:rPr>
              <a:t>Тип и место анкерного устройства</a:t>
            </a:r>
            <a:r>
              <a:rPr lang="ru-RU" sz="2000" dirty="0" smtClean="0">
                <a:latin typeface="Arial" pitchFamily="34" charset="0"/>
                <a:cs typeface="Arial" pitchFamily="34" charset="0"/>
              </a:rPr>
              <a:t> систем обеспечения безопасности работ на высоте </a:t>
            </a:r>
            <a:r>
              <a:rPr lang="ru-RU" sz="2000" u="sng" dirty="0" smtClean="0">
                <a:latin typeface="Arial" pitchFamily="34" charset="0"/>
                <a:cs typeface="Arial" pitchFamily="34" charset="0"/>
              </a:rPr>
              <a:t>указываются в ППР на высоте или в наряде-допуске.</a:t>
            </a:r>
            <a:endParaRPr lang="ru-RU" sz="2000" dirty="0" smtClean="0">
              <a:latin typeface="Arial" pitchFamily="34" charset="0"/>
              <a:cs typeface="Arial" pitchFamily="34" charset="0"/>
            </a:endParaRPr>
          </a:p>
          <a:p>
            <a:r>
              <a:rPr lang="ru-RU" sz="2000" dirty="0" smtClean="0">
                <a:latin typeface="Arial" pitchFamily="34" charset="0"/>
                <a:cs typeface="Arial" pitchFamily="34" charset="0"/>
              </a:rPr>
              <a:t>100. </a:t>
            </a:r>
            <a:r>
              <a:rPr lang="ru-RU" sz="2000" b="1" dirty="0" smtClean="0">
                <a:latin typeface="Arial" pitchFamily="34" charset="0"/>
                <a:cs typeface="Arial" pitchFamily="34" charset="0"/>
              </a:rPr>
              <a:t>Анкерное устройство</a:t>
            </a:r>
            <a:r>
              <a:rPr lang="ru-RU" sz="2000" dirty="0" smtClean="0">
                <a:latin typeface="Arial" pitchFamily="34" charset="0"/>
                <a:cs typeface="Arial" pitchFamily="34" charset="0"/>
              </a:rPr>
              <a:t> </a:t>
            </a:r>
            <a:r>
              <a:rPr lang="ru-RU" sz="2000" b="1" u="sng" dirty="0" smtClean="0">
                <a:latin typeface="Arial" pitchFamily="34" charset="0"/>
                <a:cs typeface="Arial" pitchFamily="34" charset="0"/>
              </a:rPr>
              <a:t>удерживающих систем и систем позиционирования </a:t>
            </a:r>
            <a:r>
              <a:rPr lang="ru-RU" sz="2000" u="sng" dirty="0" smtClean="0">
                <a:latin typeface="Arial" pitchFamily="34" charset="0"/>
                <a:cs typeface="Arial" pitchFamily="34" charset="0"/>
              </a:rPr>
              <a:t>является пригодным</a:t>
            </a:r>
            <a:r>
              <a:rPr lang="ru-RU" sz="2000" dirty="0" smtClean="0">
                <a:latin typeface="Arial" pitchFamily="34" charset="0"/>
                <a:cs typeface="Arial" pitchFamily="34" charset="0"/>
              </a:rPr>
              <a:t>, если выдерживает без разрушения нагрузку </a:t>
            </a:r>
            <a:r>
              <a:rPr lang="ru-RU" sz="2000" b="1" dirty="0" smtClean="0">
                <a:latin typeface="Arial" pitchFamily="34" charset="0"/>
                <a:cs typeface="Arial" pitchFamily="34" charset="0"/>
              </a:rPr>
              <a:t>не менее 13,3 кН</a:t>
            </a:r>
            <a:r>
              <a:rPr lang="ru-RU" sz="2000" dirty="0" smtClean="0">
                <a:latin typeface="Arial" pitchFamily="34" charset="0"/>
                <a:cs typeface="Arial" pitchFamily="34" charset="0"/>
              </a:rPr>
              <a:t>.</a:t>
            </a:r>
          </a:p>
          <a:p>
            <a:r>
              <a:rPr lang="ru-RU" sz="2000" dirty="0" smtClean="0">
                <a:latin typeface="Arial" pitchFamily="34" charset="0"/>
                <a:cs typeface="Arial" pitchFamily="34" charset="0"/>
              </a:rPr>
              <a:t>101. </a:t>
            </a:r>
            <a:r>
              <a:rPr lang="ru-RU" sz="2000" b="1" dirty="0" smtClean="0">
                <a:latin typeface="Arial" pitchFamily="34" charset="0"/>
                <a:cs typeface="Arial" pitchFamily="34" charset="0"/>
              </a:rPr>
              <a:t>Анкерное устройство</a:t>
            </a:r>
            <a:r>
              <a:rPr lang="ru-RU" sz="2000" dirty="0" smtClean="0">
                <a:latin typeface="Arial" pitchFamily="34" charset="0"/>
                <a:cs typeface="Arial" pitchFamily="34" charset="0"/>
              </a:rPr>
              <a:t> </a:t>
            </a:r>
            <a:r>
              <a:rPr lang="ru-RU" sz="2000" b="1" u="sng" dirty="0" smtClean="0">
                <a:latin typeface="Arial" pitchFamily="34" charset="0"/>
                <a:cs typeface="Arial" pitchFamily="34" charset="0"/>
              </a:rPr>
              <a:t>страховочных систем для одного работника</a:t>
            </a:r>
            <a:r>
              <a:rPr lang="ru-RU" sz="2000" b="1" dirty="0" smtClean="0">
                <a:latin typeface="Arial" pitchFamily="34" charset="0"/>
                <a:cs typeface="Arial" pitchFamily="34" charset="0"/>
              </a:rPr>
              <a:t> </a:t>
            </a:r>
            <a:r>
              <a:rPr lang="ru-RU" sz="2000" dirty="0" smtClean="0">
                <a:latin typeface="Arial" pitchFamily="34" charset="0"/>
                <a:cs typeface="Arial" pitchFamily="34" charset="0"/>
              </a:rPr>
              <a:t>является пригодным, если выдерживает без разрушения нагрузку не менее </a:t>
            </a:r>
            <a:r>
              <a:rPr lang="ru-RU" sz="2000" b="1" dirty="0" smtClean="0">
                <a:latin typeface="Arial" pitchFamily="34" charset="0"/>
                <a:cs typeface="Arial" pitchFamily="34" charset="0"/>
              </a:rPr>
              <a:t>22 кН</a:t>
            </a:r>
            <a:r>
              <a:rPr lang="ru-RU" sz="2000" dirty="0" smtClean="0">
                <a:latin typeface="Arial" pitchFamily="34" charset="0"/>
                <a:cs typeface="Arial" pitchFamily="34" charset="0"/>
              </a:rPr>
              <a:t>. </a:t>
            </a:r>
            <a:r>
              <a:rPr lang="ru-RU" sz="2000" b="1" dirty="0" smtClean="0">
                <a:latin typeface="Arial" pitchFamily="34" charset="0"/>
                <a:cs typeface="Arial" pitchFamily="34" charset="0"/>
              </a:rPr>
              <a:t>Точки анкерного крепления для присоединения страховочных систем </a:t>
            </a:r>
            <a:r>
              <a:rPr lang="ru-RU" sz="2000" b="1" u="sng" dirty="0" smtClean="0">
                <a:latin typeface="Arial" pitchFamily="34" charset="0"/>
                <a:cs typeface="Arial" pitchFamily="34" charset="0"/>
              </a:rPr>
              <a:t>двух работников</a:t>
            </a:r>
            <a:r>
              <a:rPr lang="ru-RU" sz="2000" b="1" dirty="0" smtClean="0">
                <a:latin typeface="Arial" pitchFamily="34" charset="0"/>
                <a:cs typeface="Arial" pitchFamily="34" charset="0"/>
              </a:rPr>
              <a:t> </a:t>
            </a:r>
            <a:r>
              <a:rPr lang="ru-RU" sz="2000" dirty="0" smtClean="0">
                <a:latin typeface="Arial" pitchFamily="34" charset="0"/>
                <a:cs typeface="Arial" pitchFamily="34" charset="0"/>
              </a:rPr>
              <a:t>должны выдерживать без разрушения нагрузку </a:t>
            </a:r>
            <a:r>
              <a:rPr lang="ru-RU" sz="2000" b="1" dirty="0" smtClean="0">
                <a:latin typeface="Arial" pitchFamily="34" charset="0"/>
                <a:cs typeface="Arial" pitchFamily="34" charset="0"/>
              </a:rPr>
              <a:t>не менее 24</a:t>
            </a:r>
            <a:r>
              <a:rPr lang="ru-RU" sz="2000" dirty="0" smtClean="0">
                <a:latin typeface="Arial" pitchFamily="34" charset="0"/>
                <a:cs typeface="Arial" pitchFamily="34" charset="0"/>
              </a:rPr>
              <a:t> кН, и </a:t>
            </a:r>
            <a:r>
              <a:rPr lang="ru-RU" sz="2000" b="1" dirty="0" smtClean="0">
                <a:latin typeface="Arial" pitchFamily="34" charset="0"/>
                <a:cs typeface="Arial" pitchFamily="34" charset="0"/>
              </a:rPr>
              <a:t>добавляется по 2 кН</a:t>
            </a:r>
            <a:r>
              <a:rPr lang="ru-RU" sz="2000" dirty="0" smtClean="0">
                <a:latin typeface="Arial" pitchFamily="34" charset="0"/>
                <a:cs typeface="Arial" pitchFamily="34" charset="0"/>
              </a:rPr>
              <a:t> на каждого дополнительного работника (например, для горизонтальных гибких анкерных линий - 26 кН для трех, 28 кН для четырех).</a:t>
            </a:r>
          </a:p>
          <a:p>
            <a:r>
              <a:rPr lang="ru-RU" sz="2000" b="1" u="sng" dirty="0" smtClean="0">
                <a:latin typeface="Arial" pitchFamily="34" charset="0"/>
                <a:cs typeface="Arial" pitchFamily="34" charset="0"/>
              </a:rPr>
              <a:t>Допускается использование в качестве анкерного устройства соединения между собой нескольких анкерных</a:t>
            </a:r>
            <a:r>
              <a:rPr lang="ru-RU" sz="2000" b="1" dirty="0" smtClean="0">
                <a:latin typeface="Arial" pitchFamily="34" charset="0"/>
                <a:cs typeface="Arial" pitchFamily="34" charset="0"/>
              </a:rPr>
              <a:t> точек</a:t>
            </a:r>
            <a:r>
              <a:rPr lang="ru-RU" sz="2000" dirty="0" smtClean="0">
                <a:latin typeface="Arial" pitchFamily="34" charset="0"/>
                <a:cs typeface="Arial" pitchFamily="34" charset="0"/>
              </a:rPr>
              <a:t>, в соответствии с расчетом значения нагрузки в анкерном устройстве, предусмотренном </a:t>
            </a:r>
            <a:r>
              <a:rPr lang="ru-RU" sz="2000" dirty="0" smtClean="0">
                <a:latin typeface="Arial" pitchFamily="34" charset="0"/>
                <a:cs typeface="Arial" pitchFamily="34" charset="0"/>
                <a:hlinkClick r:id="" action="ppaction://hlinkfile"/>
              </a:rPr>
              <a:t>приложением N 13</a:t>
            </a:r>
            <a:r>
              <a:rPr lang="ru-RU" sz="2000" dirty="0" smtClean="0">
                <a:latin typeface="Arial" pitchFamily="34" charset="0"/>
                <a:cs typeface="Arial" pitchFamily="34" charset="0"/>
              </a:rPr>
              <a:t> к Правилам.</a:t>
            </a: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Char char=""/>
              <a:tabLst/>
              <a:defRPr/>
            </a:pPr>
            <a:endParaRPr kumimoji="0" lang="ru-RU" sz="2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1"/>
            <a:ext cx="9324528" cy="584775"/>
          </a:xfrm>
          <a:prstGeom prst="rect">
            <a:avLst/>
          </a:prstGeom>
        </p:spPr>
        <p:txBody>
          <a:bodyPr wrap="square">
            <a:spAutoFit/>
          </a:bodyPr>
          <a:lstStyle/>
          <a:p>
            <a:pPr algn="ctr"/>
            <a:r>
              <a:rPr lang="ru-RU" sz="3200" dirty="0" smtClean="0">
                <a:solidFill>
                  <a:srgbClr val="FFC000"/>
                </a:solidFill>
              </a:rPr>
              <a:t>системы обеспечения безопасности работ:</a:t>
            </a:r>
            <a:endParaRPr lang="ru-RU" sz="3200" dirty="0">
              <a:solidFill>
                <a:srgbClr val="FFC000"/>
              </a:solidFill>
            </a:endParaRPr>
          </a:p>
        </p:txBody>
      </p:sp>
      <p:sp>
        <p:nvSpPr>
          <p:cNvPr id="4" name="Прямоугольник 3"/>
          <p:cNvSpPr/>
          <p:nvPr/>
        </p:nvSpPr>
        <p:spPr>
          <a:xfrm>
            <a:off x="2483768" y="548680"/>
            <a:ext cx="4908203" cy="523220"/>
          </a:xfrm>
          <a:prstGeom prst="rect">
            <a:avLst/>
          </a:prstGeom>
        </p:spPr>
        <p:txBody>
          <a:bodyPr wrap="none">
            <a:spAutoFit/>
          </a:bodyPr>
          <a:lstStyle/>
          <a:p>
            <a:r>
              <a:rPr lang="ru-RU" sz="2800" b="1" u="sng" dirty="0" err="1" smtClean="0">
                <a:solidFill>
                  <a:srgbClr val="FFFF00"/>
                </a:solidFill>
              </a:rPr>
              <a:t>a</a:t>
            </a:r>
            <a:r>
              <a:rPr lang="ru-RU" sz="2800" b="1" u="sng" dirty="0" smtClean="0">
                <a:solidFill>
                  <a:srgbClr val="FFFF00"/>
                </a:solidFill>
              </a:rPr>
              <a:t>) удерживающие системы</a:t>
            </a:r>
            <a:endParaRPr lang="ru-RU" sz="2800" b="1" u="sng" dirty="0">
              <a:solidFill>
                <a:srgbClr val="FFFF00"/>
              </a:solidFill>
            </a:endParaRPr>
          </a:p>
        </p:txBody>
      </p:sp>
      <p:pic>
        <p:nvPicPr>
          <p:cNvPr id="44037" name="Picture 5"/>
          <p:cNvPicPr>
            <a:picLocks noChangeAspect="1" noChangeArrowheads="1"/>
          </p:cNvPicPr>
          <p:nvPr/>
        </p:nvPicPr>
        <p:blipFill>
          <a:blip r:embed="rId2" cstate="print"/>
          <a:srcRect/>
          <a:stretch>
            <a:fillRect/>
          </a:stretch>
        </p:blipFill>
        <p:spPr bwMode="auto">
          <a:xfrm>
            <a:off x="179512" y="1124744"/>
            <a:ext cx="3749526" cy="5452715"/>
          </a:xfrm>
          <a:prstGeom prst="rect">
            <a:avLst/>
          </a:prstGeom>
          <a:noFill/>
          <a:ln w="9525">
            <a:noFill/>
            <a:miter lim="800000"/>
            <a:headEnd/>
            <a:tailEnd/>
          </a:ln>
        </p:spPr>
      </p:pic>
      <p:sp>
        <p:nvSpPr>
          <p:cNvPr id="7" name="Прямоугольник 6"/>
          <p:cNvSpPr/>
          <p:nvPr/>
        </p:nvSpPr>
        <p:spPr>
          <a:xfrm>
            <a:off x="4067944" y="1052737"/>
            <a:ext cx="5076056" cy="6186309"/>
          </a:xfrm>
          <a:prstGeom prst="rect">
            <a:avLst/>
          </a:prstGeom>
          <a:solidFill>
            <a:srgbClr val="FFC000"/>
          </a:solidFill>
        </p:spPr>
        <p:txBody>
          <a:bodyPr wrap="square">
            <a:spAutoFit/>
          </a:bodyPr>
          <a:lstStyle/>
          <a:p>
            <a:r>
              <a:rPr lang="ru-RU" dirty="0" smtClean="0"/>
              <a:t>102. При использовании </a:t>
            </a:r>
            <a:r>
              <a:rPr lang="ru-RU" b="1" dirty="0" smtClean="0"/>
              <a:t>удерживающих систем</a:t>
            </a:r>
            <a:r>
              <a:rPr lang="ru-RU" dirty="0" smtClean="0"/>
              <a:t> </a:t>
            </a:r>
            <a:r>
              <a:rPr lang="ru-RU" u="sng" dirty="0" smtClean="0"/>
              <a:t>ограничением длины стропа или максимальной длины вытяжного каната должны быть исключены в рабочей зоне зоны возможного падения с высоты</a:t>
            </a:r>
            <a:r>
              <a:rPr lang="ru-RU" dirty="0" smtClean="0"/>
              <a:t>, а также </a:t>
            </a:r>
            <a:r>
              <a:rPr lang="ru-RU" u="sng" dirty="0" smtClean="0"/>
              <a:t>участки с поверхностью из хрупкого материала, открываемые люки или отверстия.</a:t>
            </a:r>
            <a:endParaRPr lang="ru-RU" dirty="0" smtClean="0"/>
          </a:p>
          <a:p>
            <a:r>
              <a:rPr lang="ru-RU" b="1" dirty="0" smtClean="0"/>
              <a:t>В качестве </a:t>
            </a:r>
            <a:r>
              <a:rPr lang="ru-RU" b="1" u="sng" dirty="0" smtClean="0"/>
              <a:t>привязи</a:t>
            </a:r>
            <a:r>
              <a:rPr lang="ru-RU" b="1" dirty="0" smtClean="0"/>
              <a:t> в удерживающих системах может использоваться как </a:t>
            </a:r>
            <a:r>
              <a:rPr lang="ru-RU" b="1" u="sng" dirty="0" smtClean="0"/>
              <a:t>удерживающая, </a:t>
            </a:r>
            <a:r>
              <a:rPr lang="ru-RU" b="1" dirty="0" smtClean="0"/>
              <a:t>так и </a:t>
            </a:r>
            <a:r>
              <a:rPr lang="ru-RU" b="1" u="sng" dirty="0" smtClean="0"/>
              <a:t>страховочная</a:t>
            </a:r>
            <a:r>
              <a:rPr lang="ru-RU" b="1" dirty="0" smtClean="0"/>
              <a:t> привязь</a:t>
            </a:r>
            <a:r>
              <a:rPr lang="ru-RU" dirty="0" smtClean="0"/>
              <a:t>.</a:t>
            </a:r>
          </a:p>
          <a:p>
            <a:r>
              <a:rPr lang="ru-RU" b="1" dirty="0" smtClean="0"/>
              <a:t>В качестве </a:t>
            </a:r>
            <a:r>
              <a:rPr lang="ru-RU" b="1" u="sng" dirty="0" smtClean="0"/>
              <a:t>стропов</a:t>
            </a:r>
            <a:r>
              <a:rPr lang="ru-RU" b="1" dirty="0" smtClean="0"/>
              <a:t> соединительно-амортизирующей подсистемы удерживающей системы</a:t>
            </a:r>
            <a:r>
              <a:rPr lang="ru-RU" dirty="0" smtClean="0"/>
              <a:t> </a:t>
            </a:r>
            <a:r>
              <a:rPr lang="ru-RU" u="sng" dirty="0" smtClean="0"/>
              <a:t>могут использоваться </a:t>
            </a:r>
            <a:r>
              <a:rPr lang="ru-RU" b="1" u="sng" dirty="0" smtClean="0"/>
              <a:t>стропы для удержания </a:t>
            </a:r>
            <a:r>
              <a:rPr lang="ru-RU" u="sng" dirty="0" smtClean="0"/>
              <a:t>или </a:t>
            </a:r>
            <a:r>
              <a:rPr lang="ru-RU" b="1" u="sng" dirty="0" smtClean="0"/>
              <a:t>позиционирования постоянной или регулируемой длины</a:t>
            </a:r>
            <a:r>
              <a:rPr lang="ru-RU" u="sng" dirty="0" smtClean="0"/>
              <a:t>, в том числе </a:t>
            </a:r>
            <a:r>
              <a:rPr lang="ru-RU" b="1" u="sng" dirty="0" smtClean="0"/>
              <a:t>эластичные стропы, стропы с амортизатором и вытяжные предохранительные устройства.</a:t>
            </a:r>
            <a:endParaRPr lang="ru-RU" b="1" dirty="0" smtClean="0"/>
          </a:p>
          <a:p>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
        <p:nvSpPr>
          <p:cNvPr id="8" name="Скругленный прямоугольник 7"/>
          <p:cNvSpPr/>
          <p:nvPr/>
        </p:nvSpPr>
        <p:spPr>
          <a:xfrm>
            <a:off x="8572528" y="4429132"/>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1"/>
            <a:ext cx="9324528" cy="584775"/>
          </a:xfrm>
          <a:prstGeom prst="rect">
            <a:avLst/>
          </a:prstGeom>
        </p:spPr>
        <p:txBody>
          <a:bodyPr wrap="square">
            <a:spAutoFit/>
          </a:bodyPr>
          <a:lstStyle/>
          <a:p>
            <a:pPr algn="ctr"/>
            <a:r>
              <a:rPr lang="ru-RU" sz="3200" dirty="0" smtClean="0">
                <a:solidFill>
                  <a:srgbClr val="FFC000"/>
                </a:solidFill>
              </a:rPr>
              <a:t>системы обеспечения безопасности работ:</a:t>
            </a:r>
            <a:endParaRPr lang="ru-RU" sz="3200" dirty="0">
              <a:solidFill>
                <a:srgbClr val="FFC000"/>
              </a:solidFill>
            </a:endParaRPr>
          </a:p>
        </p:txBody>
      </p:sp>
      <p:sp>
        <p:nvSpPr>
          <p:cNvPr id="4" name="Прямоугольник 3"/>
          <p:cNvSpPr/>
          <p:nvPr/>
        </p:nvSpPr>
        <p:spPr>
          <a:xfrm>
            <a:off x="2483768" y="548680"/>
            <a:ext cx="4908203" cy="523220"/>
          </a:xfrm>
          <a:prstGeom prst="rect">
            <a:avLst/>
          </a:prstGeom>
        </p:spPr>
        <p:txBody>
          <a:bodyPr wrap="none">
            <a:spAutoFit/>
          </a:bodyPr>
          <a:lstStyle/>
          <a:p>
            <a:r>
              <a:rPr lang="ru-RU" sz="2800" b="1" u="sng" dirty="0" err="1" smtClean="0">
                <a:solidFill>
                  <a:srgbClr val="FFFF00"/>
                </a:solidFill>
              </a:rPr>
              <a:t>a</a:t>
            </a:r>
            <a:r>
              <a:rPr lang="ru-RU" sz="2800" b="1" u="sng" dirty="0" smtClean="0">
                <a:solidFill>
                  <a:srgbClr val="FFFF00"/>
                </a:solidFill>
              </a:rPr>
              <a:t>) удерживающие системы</a:t>
            </a:r>
            <a:endParaRPr lang="ru-RU" sz="2800" b="1" u="sng" dirty="0">
              <a:solidFill>
                <a:srgbClr val="FFFF00"/>
              </a:solidFill>
            </a:endParaRPr>
          </a:p>
        </p:txBody>
      </p:sp>
      <p:pic>
        <p:nvPicPr>
          <p:cNvPr id="44034" name="Picture 2"/>
          <p:cNvPicPr>
            <a:picLocks noChangeAspect="1" noChangeArrowheads="1"/>
          </p:cNvPicPr>
          <p:nvPr/>
        </p:nvPicPr>
        <p:blipFill>
          <a:blip r:embed="rId2" cstate="print"/>
          <a:srcRect/>
          <a:stretch>
            <a:fillRect/>
          </a:stretch>
        </p:blipFill>
        <p:spPr bwMode="auto">
          <a:xfrm>
            <a:off x="251520" y="1052736"/>
            <a:ext cx="3240145" cy="3312368"/>
          </a:xfrm>
          <a:prstGeom prst="rect">
            <a:avLst/>
          </a:prstGeom>
          <a:noFill/>
          <a:ln w="9525">
            <a:noFill/>
            <a:miter lim="800000"/>
            <a:headEnd/>
            <a:tailEnd/>
          </a:ln>
        </p:spPr>
      </p:pic>
      <p:pic>
        <p:nvPicPr>
          <p:cNvPr id="44038" name="Picture 6"/>
          <p:cNvPicPr>
            <a:picLocks noChangeAspect="1" noChangeArrowheads="1"/>
          </p:cNvPicPr>
          <p:nvPr/>
        </p:nvPicPr>
        <p:blipFill>
          <a:blip r:embed="rId3" cstate="print"/>
          <a:srcRect/>
          <a:stretch>
            <a:fillRect/>
          </a:stretch>
        </p:blipFill>
        <p:spPr bwMode="auto">
          <a:xfrm>
            <a:off x="5054600" y="1196752"/>
            <a:ext cx="4089400" cy="3349625"/>
          </a:xfrm>
          <a:prstGeom prst="rect">
            <a:avLst/>
          </a:prstGeom>
          <a:noFill/>
          <a:ln w="9525">
            <a:noFill/>
            <a:miter lim="800000"/>
            <a:headEnd/>
            <a:tailEnd/>
          </a:ln>
        </p:spPr>
      </p:pic>
      <p:sp>
        <p:nvSpPr>
          <p:cNvPr id="7" name="Прямоугольник 6"/>
          <p:cNvSpPr/>
          <p:nvPr/>
        </p:nvSpPr>
        <p:spPr>
          <a:xfrm>
            <a:off x="0" y="4581128"/>
            <a:ext cx="9144000" cy="1908215"/>
          </a:xfrm>
          <a:prstGeom prst="rect">
            <a:avLst/>
          </a:prstGeom>
          <a:solidFill>
            <a:srgbClr val="FFC000"/>
          </a:solidFill>
        </p:spPr>
        <p:txBody>
          <a:bodyPr wrap="square">
            <a:spAutoFit/>
          </a:bodyPr>
          <a:lstStyle/>
          <a:p>
            <a:r>
              <a:rPr lang="ru-RU" sz="2000" dirty="0" smtClean="0">
                <a:latin typeface="Times New Roman" pitchFamily="18" charset="0"/>
                <a:cs typeface="Times New Roman" pitchFamily="18" charset="0"/>
              </a:rPr>
              <a:t>1 – </a:t>
            </a:r>
            <a:r>
              <a:rPr lang="ru-RU" sz="2000" b="1" i="1" u="sng" dirty="0" smtClean="0">
                <a:latin typeface="Times New Roman" pitchFamily="18" charset="0"/>
                <a:cs typeface="Times New Roman" pitchFamily="18" charset="0"/>
              </a:rPr>
              <a:t>удерживающая привязь </a:t>
            </a:r>
            <a:r>
              <a:rPr lang="ru-RU" sz="2000" dirty="0" smtClean="0">
                <a:latin typeface="Times New Roman" pitchFamily="18" charset="0"/>
                <a:cs typeface="Times New Roman" pitchFamily="18" charset="0"/>
              </a:rPr>
              <a:t>(пояс предохранительный </a:t>
            </a:r>
            <a:r>
              <a:rPr lang="ru-RU" sz="2000" dirty="0" err="1" smtClean="0">
                <a:latin typeface="Times New Roman" pitchFamily="18" charset="0"/>
                <a:cs typeface="Times New Roman" pitchFamily="18" charset="0"/>
              </a:rPr>
              <a:t>безлямочный</a:t>
            </a:r>
            <a:r>
              <a:rPr lang="ru-RU" sz="2000" dirty="0" smtClean="0">
                <a:latin typeface="Times New Roman" pitchFamily="18" charset="0"/>
                <a:cs typeface="Times New Roman" pitchFamily="18" charset="0"/>
              </a:rPr>
              <a:t>), нагрузка не менее 15 кН</a:t>
            </a:r>
          </a:p>
          <a:p>
            <a:r>
              <a:rPr lang="ru-RU" sz="2000" dirty="0" smtClean="0">
                <a:latin typeface="Times New Roman" pitchFamily="18" charset="0"/>
                <a:cs typeface="Times New Roman" pitchFamily="18" charset="0"/>
              </a:rPr>
              <a:t>2 – </a:t>
            </a:r>
            <a:r>
              <a:rPr lang="ru-RU" sz="2000" b="1" i="1" u="sng" dirty="0" smtClean="0">
                <a:latin typeface="Times New Roman" pitchFamily="18" charset="0"/>
                <a:cs typeface="Times New Roman" pitchFamily="18" charset="0"/>
              </a:rPr>
              <a:t>карабин,</a:t>
            </a:r>
            <a:r>
              <a:rPr lang="ru-RU" sz="2000" dirty="0" smtClean="0">
                <a:latin typeface="Times New Roman" pitchFamily="18" charset="0"/>
                <a:cs typeface="Times New Roman" pitchFamily="18" charset="0"/>
              </a:rPr>
              <a:t> нагрузка не менее 15 кН</a:t>
            </a:r>
          </a:p>
          <a:p>
            <a:r>
              <a:rPr lang="ru-RU" sz="2000" dirty="0" smtClean="0">
                <a:latin typeface="Times New Roman" pitchFamily="18" charset="0"/>
                <a:cs typeface="Times New Roman" pitchFamily="18" charset="0"/>
              </a:rPr>
              <a:t>3 – </a:t>
            </a:r>
            <a:r>
              <a:rPr lang="ru-RU" sz="2000" b="1" i="1" u="sng" dirty="0" smtClean="0">
                <a:latin typeface="Times New Roman" pitchFamily="18" charset="0"/>
                <a:cs typeface="Times New Roman" pitchFamily="18" charset="0"/>
              </a:rPr>
              <a:t>анкерная точка крепления</a:t>
            </a:r>
          </a:p>
          <a:p>
            <a:r>
              <a:rPr lang="ru-RU" sz="2000" dirty="0" smtClean="0">
                <a:latin typeface="Times New Roman" pitchFamily="18" charset="0"/>
                <a:cs typeface="Times New Roman" pitchFamily="18" charset="0"/>
              </a:rPr>
              <a:t>4 – находящийся в натянутом состоянии </a:t>
            </a:r>
            <a:r>
              <a:rPr lang="ru-RU" sz="2000" b="1" i="1" u="sng" dirty="0" smtClean="0">
                <a:latin typeface="Times New Roman" pitchFamily="18" charset="0"/>
                <a:cs typeface="Times New Roman" pitchFamily="18" charset="0"/>
              </a:rPr>
              <a:t>строп, </a:t>
            </a:r>
            <a:r>
              <a:rPr lang="ru-RU" sz="2000" dirty="0" smtClean="0">
                <a:latin typeface="Times New Roman" pitchFamily="18" charset="0"/>
                <a:cs typeface="Times New Roman" pitchFamily="18" charset="0"/>
              </a:rPr>
              <a:t>нагрузка не менее 22 кН</a:t>
            </a:r>
          </a:p>
          <a:p>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27384"/>
            <a:ext cx="9324528" cy="400110"/>
          </a:xfrm>
          <a:prstGeom prst="rect">
            <a:avLst/>
          </a:prstGeom>
          <a:solidFill>
            <a:srgbClr val="92D050"/>
          </a:solidFill>
        </p:spPr>
        <p:txBody>
          <a:bodyPr wrap="square">
            <a:spAutoFit/>
          </a:bodyPr>
          <a:lstStyle/>
          <a:p>
            <a:pPr algn="ctr"/>
            <a:r>
              <a:rPr lang="ru-RU" sz="2000" b="1" dirty="0" smtClean="0"/>
              <a:t>СИСТЕМЫ ОБЕСПЕЧЕНИЯ БЕЗОПАСНОСТИ РАБОТ:</a:t>
            </a:r>
            <a:endParaRPr lang="ru-RU" sz="2000" b="1" dirty="0"/>
          </a:p>
        </p:txBody>
      </p:sp>
      <p:sp>
        <p:nvSpPr>
          <p:cNvPr id="4" name="Прямоугольник 3"/>
          <p:cNvSpPr/>
          <p:nvPr/>
        </p:nvSpPr>
        <p:spPr>
          <a:xfrm>
            <a:off x="1835696" y="385500"/>
            <a:ext cx="4534126" cy="523220"/>
          </a:xfrm>
          <a:prstGeom prst="rect">
            <a:avLst/>
          </a:prstGeom>
          <a:solidFill>
            <a:srgbClr val="FFFF00"/>
          </a:solidFill>
        </p:spPr>
        <p:txBody>
          <a:bodyPr wrap="none">
            <a:spAutoFit/>
          </a:bodyPr>
          <a:lstStyle/>
          <a:p>
            <a:r>
              <a:rPr lang="ru-RU" sz="2800" dirty="0" err="1" smtClean="0"/>
              <a:t>a</a:t>
            </a:r>
            <a:r>
              <a:rPr lang="ru-RU" sz="2800" dirty="0" smtClean="0"/>
              <a:t>) удерживающие системы</a:t>
            </a:r>
            <a:endParaRPr lang="ru-RU" sz="2800" dirty="0"/>
          </a:p>
        </p:txBody>
      </p:sp>
      <p:sp>
        <p:nvSpPr>
          <p:cNvPr id="7" name="Прямоугольник 6"/>
          <p:cNvSpPr/>
          <p:nvPr/>
        </p:nvSpPr>
        <p:spPr>
          <a:xfrm>
            <a:off x="2627784" y="3356992"/>
            <a:ext cx="3744416" cy="2585323"/>
          </a:xfrm>
          <a:prstGeom prst="rect">
            <a:avLst/>
          </a:prstGeom>
        </p:spPr>
        <p:txBody>
          <a:bodyPr wrap="square">
            <a:spAutoFit/>
          </a:bodyPr>
          <a:lstStyle/>
          <a:p>
            <a:r>
              <a:rPr lang="ru-RU" dirty="0" smtClean="0">
                <a:latin typeface="Times New Roman" pitchFamily="18" charset="0"/>
                <a:cs typeface="Times New Roman" pitchFamily="18" charset="0"/>
              </a:rPr>
              <a:t>1 – </a:t>
            </a:r>
            <a:r>
              <a:rPr lang="ru-RU" b="1" i="1" u="sng" dirty="0" smtClean="0">
                <a:latin typeface="Times New Roman" pitchFamily="18" charset="0"/>
                <a:cs typeface="Times New Roman" pitchFamily="18" charset="0"/>
              </a:rPr>
              <a:t>удерживающая привязь </a:t>
            </a:r>
            <a:r>
              <a:rPr lang="ru-RU" dirty="0" smtClean="0">
                <a:latin typeface="Times New Roman" pitchFamily="18" charset="0"/>
                <a:cs typeface="Times New Roman" pitchFamily="18" charset="0"/>
              </a:rPr>
              <a:t>(пояс предохранительный </a:t>
            </a:r>
            <a:r>
              <a:rPr lang="ru-RU" dirty="0" err="1" smtClean="0">
                <a:latin typeface="Times New Roman" pitchFamily="18" charset="0"/>
                <a:cs typeface="Times New Roman" pitchFamily="18" charset="0"/>
              </a:rPr>
              <a:t>безлямочный</a:t>
            </a:r>
            <a:r>
              <a:rPr lang="ru-RU" dirty="0" smtClean="0">
                <a:latin typeface="Times New Roman" pitchFamily="18" charset="0"/>
                <a:cs typeface="Times New Roman" pitchFamily="18" charset="0"/>
              </a:rPr>
              <a:t>), нагрузка не менее 15 кН</a:t>
            </a:r>
          </a:p>
          <a:p>
            <a:r>
              <a:rPr lang="ru-RU" dirty="0" smtClean="0">
                <a:latin typeface="Times New Roman" pitchFamily="18" charset="0"/>
                <a:cs typeface="Times New Roman" pitchFamily="18" charset="0"/>
              </a:rPr>
              <a:t>2 – </a:t>
            </a:r>
            <a:r>
              <a:rPr lang="ru-RU" b="1" i="1" u="sng" dirty="0" smtClean="0">
                <a:latin typeface="Times New Roman" pitchFamily="18" charset="0"/>
                <a:cs typeface="Times New Roman" pitchFamily="18" charset="0"/>
              </a:rPr>
              <a:t>карабин,</a:t>
            </a:r>
            <a:r>
              <a:rPr lang="ru-RU" dirty="0" smtClean="0">
                <a:latin typeface="Times New Roman" pitchFamily="18" charset="0"/>
                <a:cs typeface="Times New Roman" pitchFamily="18" charset="0"/>
              </a:rPr>
              <a:t> нагрузка не менее 15 кН</a:t>
            </a:r>
          </a:p>
          <a:p>
            <a:r>
              <a:rPr lang="ru-RU" dirty="0" smtClean="0">
                <a:latin typeface="Times New Roman" pitchFamily="18" charset="0"/>
                <a:cs typeface="Times New Roman" pitchFamily="18" charset="0"/>
              </a:rPr>
              <a:t>3 – </a:t>
            </a:r>
            <a:r>
              <a:rPr lang="ru-RU" b="1" i="1" u="sng" dirty="0" smtClean="0">
                <a:latin typeface="Times New Roman" pitchFamily="18" charset="0"/>
                <a:cs typeface="Times New Roman" pitchFamily="18" charset="0"/>
              </a:rPr>
              <a:t>анкерная точка крепления</a:t>
            </a:r>
          </a:p>
          <a:p>
            <a:r>
              <a:rPr lang="ru-RU" dirty="0" smtClean="0">
                <a:latin typeface="Times New Roman" pitchFamily="18" charset="0"/>
                <a:cs typeface="Times New Roman" pitchFamily="18" charset="0"/>
              </a:rPr>
              <a:t>4 – находящийся в натянутом состоянии </a:t>
            </a:r>
            <a:r>
              <a:rPr lang="ru-RU" b="1" i="1" u="sng" dirty="0" smtClean="0">
                <a:latin typeface="Times New Roman" pitchFamily="18" charset="0"/>
                <a:cs typeface="Times New Roman" pitchFamily="18" charset="0"/>
              </a:rPr>
              <a:t>строп, </a:t>
            </a:r>
            <a:r>
              <a:rPr lang="ru-RU" dirty="0" smtClean="0">
                <a:latin typeface="Times New Roman" pitchFamily="18" charset="0"/>
                <a:cs typeface="Times New Roman" pitchFamily="18" charset="0"/>
              </a:rPr>
              <a:t>нагрузка не менее 22 кН</a:t>
            </a:r>
            <a:endParaRPr lang="ru-RU" dirty="0">
              <a:latin typeface="Times New Roman" pitchFamily="18" charset="0"/>
              <a:cs typeface="Times New Roman" pitchFamily="18" charset="0"/>
            </a:endParaRPr>
          </a:p>
        </p:txBody>
      </p:sp>
      <p:pic>
        <p:nvPicPr>
          <p:cNvPr id="1026" name="Picture 2" descr="http://www.alet.ua/upload_cat/normal/2173.JPG"/>
          <p:cNvPicPr>
            <a:picLocks noChangeAspect="1" noChangeArrowheads="1"/>
          </p:cNvPicPr>
          <p:nvPr/>
        </p:nvPicPr>
        <p:blipFill>
          <a:blip r:embed="rId2" cstate="print"/>
          <a:srcRect/>
          <a:stretch>
            <a:fillRect/>
          </a:stretch>
        </p:blipFill>
        <p:spPr bwMode="auto">
          <a:xfrm>
            <a:off x="4211960" y="980728"/>
            <a:ext cx="2390428" cy="1944216"/>
          </a:xfrm>
          <a:prstGeom prst="rect">
            <a:avLst/>
          </a:prstGeom>
          <a:noFill/>
        </p:spPr>
      </p:pic>
      <p:pic>
        <p:nvPicPr>
          <p:cNvPr id="1028" name="Picture 4" descr="http://images.kz.prom.st/2132603_w640_h640_karabin_pozharnyj.jpg"/>
          <p:cNvPicPr>
            <a:picLocks noChangeAspect="1" noChangeArrowheads="1"/>
          </p:cNvPicPr>
          <p:nvPr/>
        </p:nvPicPr>
        <p:blipFill>
          <a:blip r:embed="rId3" cstate="print"/>
          <a:srcRect/>
          <a:stretch>
            <a:fillRect/>
          </a:stretch>
        </p:blipFill>
        <p:spPr bwMode="auto">
          <a:xfrm>
            <a:off x="1619672" y="980728"/>
            <a:ext cx="2592288" cy="1944216"/>
          </a:xfrm>
          <a:prstGeom prst="rect">
            <a:avLst/>
          </a:prstGeom>
          <a:noFill/>
        </p:spPr>
      </p:pic>
      <p:pic>
        <p:nvPicPr>
          <p:cNvPr id="1030" name="Picture 6" descr="http://gzt2011.ru/files/core/pop/PPL1big.jpg"/>
          <p:cNvPicPr>
            <a:picLocks noChangeAspect="1" noChangeArrowheads="1"/>
          </p:cNvPicPr>
          <p:nvPr/>
        </p:nvPicPr>
        <p:blipFill>
          <a:blip r:embed="rId4" cstate="print"/>
          <a:srcRect/>
          <a:stretch>
            <a:fillRect/>
          </a:stretch>
        </p:blipFill>
        <p:spPr bwMode="auto">
          <a:xfrm>
            <a:off x="-36512" y="4003124"/>
            <a:ext cx="2736303" cy="2854876"/>
          </a:xfrm>
          <a:prstGeom prst="rect">
            <a:avLst/>
          </a:prstGeom>
          <a:noFill/>
        </p:spPr>
      </p:pic>
      <p:pic>
        <p:nvPicPr>
          <p:cNvPr id="1032" name="Picture 8" descr="http://www.rss-don.ru/assets/images/cat/zashpot/strahpriv1.jpg"/>
          <p:cNvPicPr>
            <a:picLocks noChangeAspect="1" noChangeArrowheads="1"/>
          </p:cNvPicPr>
          <p:nvPr/>
        </p:nvPicPr>
        <p:blipFill>
          <a:blip r:embed="rId5" cstate="print"/>
          <a:srcRect/>
          <a:stretch>
            <a:fillRect/>
          </a:stretch>
        </p:blipFill>
        <p:spPr bwMode="auto">
          <a:xfrm>
            <a:off x="35496" y="908720"/>
            <a:ext cx="1610279" cy="2856371"/>
          </a:xfrm>
          <a:prstGeom prst="rect">
            <a:avLst/>
          </a:prstGeom>
          <a:noFill/>
        </p:spPr>
      </p:pic>
      <p:sp>
        <p:nvSpPr>
          <p:cNvPr id="12" name="TextBox 11"/>
          <p:cNvSpPr txBox="1"/>
          <p:nvPr/>
        </p:nvSpPr>
        <p:spPr>
          <a:xfrm>
            <a:off x="683568" y="3573016"/>
            <a:ext cx="504056" cy="400110"/>
          </a:xfrm>
          <a:prstGeom prst="rect">
            <a:avLst/>
          </a:prstGeom>
          <a:noFill/>
        </p:spPr>
        <p:txBody>
          <a:bodyPr wrap="square" rtlCol="0">
            <a:spAutoFit/>
          </a:bodyPr>
          <a:lstStyle/>
          <a:p>
            <a:pPr algn="ctr"/>
            <a:r>
              <a:rPr lang="ru-RU" sz="2000" b="1" dirty="0" smtClean="0">
                <a:latin typeface="Times New Roman" pitchFamily="18" charset="0"/>
                <a:cs typeface="Times New Roman" pitchFamily="18" charset="0"/>
              </a:rPr>
              <a:t>1.</a:t>
            </a:r>
            <a:endParaRPr lang="ru-RU" sz="2000" b="1" dirty="0">
              <a:latin typeface="Times New Roman" pitchFamily="18" charset="0"/>
              <a:cs typeface="Times New Roman" pitchFamily="18" charset="0"/>
            </a:endParaRPr>
          </a:p>
        </p:txBody>
      </p:sp>
      <p:sp>
        <p:nvSpPr>
          <p:cNvPr id="13" name="TextBox 12"/>
          <p:cNvSpPr txBox="1"/>
          <p:nvPr/>
        </p:nvSpPr>
        <p:spPr>
          <a:xfrm>
            <a:off x="2195736" y="2852936"/>
            <a:ext cx="1368152" cy="584775"/>
          </a:xfrm>
          <a:prstGeom prst="rect">
            <a:avLst/>
          </a:prstGeom>
          <a:noFill/>
        </p:spPr>
        <p:txBody>
          <a:bodyPr wrap="square" rtlCol="0">
            <a:spAutoFit/>
          </a:bodyPr>
          <a:lstStyle/>
          <a:p>
            <a:pPr algn="ctr"/>
            <a:r>
              <a:rPr lang="ru-RU" sz="2000" b="1" dirty="0" smtClean="0">
                <a:latin typeface="Times New Roman" pitchFamily="18" charset="0"/>
                <a:cs typeface="Times New Roman" pitchFamily="18" charset="0"/>
              </a:rPr>
              <a:t>2.</a:t>
            </a:r>
          </a:p>
          <a:p>
            <a:pPr algn="ctr"/>
            <a:r>
              <a:rPr lang="ru-RU" sz="1200" b="1" dirty="0" smtClean="0">
                <a:latin typeface="Times New Roman" pitchFamily="18" charset="0"/>
                <a:cs typeface="Times New Roman" pitchFamily="18" charset="0"/>
              </a:rPr>
              <a:t>Для страховки</a:t>
            </a:r>
            <a:endParaRPr lang="ru-RU" sz="1200" b="1" dirty="0">
              <a:latin typeface="Times New Roman" pitchFamily="18" charset="0"/>
              <a:cs typeface="Times New Roman" pitchFamily="18" charset="0"/>
            </a:endParaRPr>
          </a:p>
        </p:txBody>
      </p:sp>
      <p:sp>
        <p:nvSpPr>
          <p:cNvPr id="14" name="TextBox 13"/>
          <p:cNvSpPr txBox="1"/>
          <p:nvPr/>
        </p:nvSpPr>
        <p:spPr>
          <a:xfrm>
            <a:off x="4788024" y="2564904"/>
            <a:ext cx="1512168" cy="769441"/>
          </a:xfrm>
          <a:prstGeom prst="rect">
            <a:avLst/>
          </a:prstGeom>
          <a:noFill/>
        </p:spPr>
        <p:txBody>
          <a:bodyPr wrap="square" rtlCol="0">
            <a:spAutoFit/>
          </a:bodyPr>
          <a:lstStyle/>
          <a:p>
            <a:pPr algn="ctr"/>
            <a:r>
              <a:rPr lang="ru-RU" sz="2000" b="1" dirty="0" smtClean="0">
                <a:latin typeface="Times New Roman" pitchFamily="18" charset="0"/>
                <a:cs typeface="Times New Roman" pitchFamily="18" charset="0"/>
              </a:rPr>
              <a:t>2.1.</a:t>
            </a:r>
          </a:p>
          <a:p>
            <a:pPr algn="ctr"/>
            <a:r>
              <a:rPr lang="ru-RU" sz="1200" b="1" dirty="0" smtClean="0">
                <a:latin typeface="Times New Roman" pitchFamily="18" charset="0"/>
                <a:cs typeface="Times New Roman" pitchFamily="18" charset="0"/>
              </a:rPr>
              <a:t>Для подвески инструмента</a:t>
            </a:r>
            <a:endParaRPr lang="ru-RU" sz="1200" b="1" dirty="0">
              <a:latin typeface="Times New Roman" pitchFamily="18" charset="0"/>
              <a:cs typeface="Times New Roman" pitchFamily="18" charset="0"/>
            </a:endParaRPr>
          </a:p>
        </p:txBody>
      </p:sp>
      <p:grpSp>
        <p:nvGrpSpPr>
          <p:cNvPr id="2" name="Группа 18"/>
          <p:cNvGrpSpPr/>
          <p:nvPr/>
        </p:nvGrpSpPr>
        <p:grpSpPr>
          <a:xfrm>
            <a:off x="6696744" y="471535"/>
            <a:ext cx="2411760" cy="4109593"/>
            <a:chOff x="6732240" y="543543"/>
            <a:chExt cx="2411760" cy="4109593"/>
          </a:xfrm>
        </p:grpSpPr>
        <p:pic>
          <p:nvPicPr>
            <p:cNvPr id="1034" name="Picture 10" descr="http://images.votnn.ru/image_full.php?ZPV3.jpg"/>
            <p:cNvPicPr>
              <a:picLocks noChangeAspect="1" noChangeArrowheads="1"/>
            </p:cNvPicPr>
            <p:nvPr/>
          </p:nvPicPr>
          <p:blipFill>
            <a:blip r:embed="rId6" cstate="print"/>
            <a:srcRect/>
            <a:stretch>
              <a:fillRect/>
            </a:stretch>
          </p:blipFill>
          <p:spPr bwMode="auto">
            <a:xfrm>
              <a:off x="6732241" y="2703783"/>
              <a:ext cx="2411759" cy="1949353"/>
            </a:xfrm>
            <a:prstGeom prst="rect">
              <a:avLst/>
            </a:prstGeom>
            <a:noFill/>
          </p:spPr>
        </p:pic>
        <p:pic>
          <p:nvPicPr>
            <p:cNvPr id="1036" name="Picture 12" descr="http://primalp.com/sites/default/files/imagecache/product_full/images/ab12.jpg"/>
            <p:cNvPicPr>
              <a:picLocks noChangeAspect="1" noChangeArrowheads="1"/>
            </p:cNvPicPr>
            <p:nvPr/>
          </p:nvPicPr>
          <p:blipFill>
            <a:blip r:embed="rId7" cstate="print"/>
            <a:srcRect/>
            <a:stretch>
              <a:fillRect/>
            </a:stretch>
          </p:blipFill>
          <p:spPr bwMode="auto">
            <a:xfrm>
              <a:off x="6732240" y="543543"/>
              <a:ext cx="2411760" cy="2411760"/>
            </a:xfrm>
            <a:prstGeom prst="rect">
              <a:avLst/>
            </a:prstGeom>
            <a:noFill/>
          </p:spPr>
        </p:pic>
      </p:grpSp>
      <p:sp>
        <p:nvSpPr>
          <p:cNvPr id="16" name="TextBox 15"/>
          <p:cNvSpPr txBox="1"/>
          <p:nvPr/>
        </p:nvSpPr>
        <p:spPr>
          <a:xfrm>
            <a:off x="4860032" y="6093296"/>
            <a:ext cx="504056" cy="400110"/>
          </a:xfrm>
          <a:prstGeom prst="rect">
            <a:avLst/>
          </a:prstGeom>
          <a:noFill/>
        </p:spPr>
        <p:txBody>
          <a:bodyPr wrap="square" rtlCol="0">
            <a:spAutoFit/>
          </a:bodyPr>
          <a:lstStyle/>
          <a:p>
            <a:pPr algn="ctr"/>
            <a:r>
              <a:rPr lang="ru-RU" sz="2000" b="1" dirty="0" smtClean="0">
                <a:latin typeface="Times New Roman" pitchFamily="18" charset="0"/>
                <a:cs typeface="Times New Roman" pitchFamily="18" charset="0"/>
              </a:rPr>
              <a:t>3.</a:t>
            </a:r>
            <a:endParaRPr lang="ru-RU" sz="2000" b="1" dirty="0">
              <a:latin typeface="Times New Roman" pitchFamily="18" charset="0"/>
              <a:cs typeface="Times New Roman" pitchFamily="18" charset="0"/>
            </a:endParaRPr>
          </a:p>
        </p:txBody>
      </p:sp>
      <p:pic>
        <p:nvPicPr>
          <p:cNvPr id="1038" name="Picture 14" descr="http://s00.yaplakal.com/pics/pics_original/4/9/1/613194.jpg"/>
          <p:cNvPicPr>
            <a:picLocks noChangeAspect="1" noChangeArrowheads="1"/>
          </p:cNvPicPr>
          <p:nvPr/>
        </p:nvPicPr>
        <p:blipFill>
          <a:blip r:embed="rId8" cstate="print"/>
          <a:srcRect/>
          <a:stretch>
            <a:fillRect/>
          </a:stretch>
        </p:blipFill>
        <p:spPr bwMode="auto">
          <a:xfrm>
            <a:off x="5436096" y="5701505"/>
            <a:ext cx="3560537" cy="1183879"/>
          </a:xfrm>
          <a:prstGeom prst="rect">
            <a:avLst/>
          </a:prstGeom>
          <a:noFill/>
        </p:spPr>
      </p:pic>
      <p:sp>
        <p:nvSpPr>
          <p:cNvPr id="17" name="TextBox 16"/>
          <p:cNvSpPr txBox="1"/>
          <p:nvPr/>
        </p:nvSpPr>
        <p:spPr>
          <a:xfrm>
            <a:off x="7596336" y="4293096"/>
            <a:ext cx="504056" cy="400110"/>
          </a:xfrm>
          <a:prstGeom prst="rect">
            <a:avLst/>
          </a:prstGeom>
          <a:noFill/>
        </p:spPr>
        <p:txBody>
          <a:bodyPr wrap="square" rtlCol="0">
            <a:spAutoFit/>
          </a:bodyPr>
          <a:lstStyle/>
          <a:p>
            <a:pPr algn="ctr"/>
            <a:r>
              <a:rPr lang="ru-RU" sz="2000" b="1" dirty="0" smtClean="0">
                <a:latin typeface="Times New Roman" pitchFamily="18" charset="0"/>
                <a:cs typeface="Times New Roman" pitchFamily="18" charset="0"/>
              </a:rPr>
              <a:t>4.</a:t>
            </a:r>
            <a:endParaRPr lang="ru-RU" sz="20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1"/>
            <a:ext cx="9324528" cy="584775"/>
          </a:xfrm>
          <a:prstGeom prst="rect">
            <a:avLst/>
          </a:prstGeom>
        </p:spPr>
        <p:txBody>
          <a:bodyPr wrap="square">
            <a:spAutoFit/>
          </a:bodyPr>
          <a:lstStyle/>
          <a:p>
            <a:pPr algn="ctr"/>
            <a:r>
              <a:rPr lang="ru-RU" sz="3200" dirty="0" smtClean="0">
                <a:solidFill>
                  <a:srgbClr val="FFC000"/>
                </a:solidFill>
              </a:rPr>
              <a:t>системы обеспечения безопасности работ:</a:t>
            </a:r>
            <a:endParaRPr lang="ru-RU" sz="3200" dirty="0">
              <a:solidFill>
                <a:srgbClr val="FFC000"/>
              </a:solidFill>
            </a:endParaRPr>
          </a:p>
        </p:txBody>
      </p:sp>
      <p:sp>
        <p:nvSpPr>
          <p:cNvPr id="4" name="Прямоугольник 3"/>
          <p:cNvSpPr/>
          <p:nvPr/>
        </p:nvSpPr>
        <p:spPr>
          <a:xfrm>
            <a:off x="1835696" y="548680"/>
            <a:ext cx="6150915" cy="523220"/>
          </a:xfrm>
          <a:prstGeom prst="rect">
            <a:avLst/>
          </a:prstGeom>
        </p:spPr>
        <p:txBody>
          <a:bodyPr wrap="none">
            <a:spAutoFit/>
          </a:bodyPr>
          <a:lstStyle/>
          <a:p>
            <a:r>
              <a:rPr lang="ru-RU" sz="2800" dirty="0" smtClean="0"/>
              <a:t>    </a:t>
            </a:r>
            <a:r>
              <a:rPr lang="ru-RU" sz="2800" dirty="0" smtClean="0">
                <a:solidFill>
                  <a:srgbClr val="FFFF00"/>
                </a:solidFill>
              </a:rPr>
              <a:t> </a:t>
            </a:r>
            <a:r>
              <a:rPr lang="ru-RU" sz="2800" b="1" u="sng" dirty="0" err="1" smtClean="0">
                <a:solidFill>
                  <a:srgbClr val="FFFF00"/>
                </a:solidFill>
              </a:rPr>
              <a:t>b</a:t>
            </a:r>
            <a:r>
              <a:rPr lang="ru-RU" sz="2800" b="1" u="sng" dirty="0" smtClean="0">
                <a:solidFill>
                  <a:srgbClr val="FFFF00"/>
                </a:solidFill>
              </a:rPr>
              <a:t>) системы позиционирования</a:t>
            </a:r>
            <a:endParaRPr lang="ru-RU" sz="2800" b="1" u="sng" dirty="0">
              <a:solidFill>
                <a:srgbClr val="FFFF00"/>
              </a:solidFill>
            </a:endParaRPr>
          </a:p>
        </p:txBody>
      </p:sp>
      <p:pic>
        <p:nvPicPr>
          <p:cNvPr id="45059" name="Picture 3"/>
          <p:cNvPicPr>
            <a:picLocks noChangeAspect="1" noChangeArrowheads="1"/>
          </p:cNvPicPr>
          <p:nvPr/>
        </p:nvPicPr>
        <p:blipFill>
          <a:blip r:embed="rId2" cstate="print"/>
          <a:srcRect/>
          <a:stretch>
            <a:fillRect/>
          </a:stretch>
        </p:blipFill>
        <p:spPr bwMode="auto">
          <a:xfrm>
            <a:off x="179512" y="1052736"/>
            <a:ext cx="2808312" cy="3021013"/>
          </a:xfrm>
          <a:prstGeom prst="rect">
            <a:avLst/>
          </a:prstGeom>
          <a:noFill/>
          <a:ln w="9525">
            <a:noFill/>
            <a:miter lim="800000"/>
            <a:headEnd/>
            <a:tailEnd/>
          </a:ln>
        </p:spPr>
      </p:pic>
      <p:sp>
        <p:nvSpPr>
          <p:cNvPr id="7" name="Прямоугольник 6"/>
          <p:cNvSpPr/>
          <p:nvPr/>
        </p:nvSpPr>
        <p:spPr>
          <a:xfrm>
            <a:off x="3131840" y="1052736"/>
            <a:ext cx="6012160" cy="6709529"/>
          </a:xfrm>
          <a:prstGeom prst="rect">
            <a:avLst/>
          </a:prstGeom>
          <a:solidFill>
            <a:srgbClr val="FFC000"/>
          </a:solidFill>
        </p:spPr>
        <p:txBody>
          <a:bodyPr wrap="square">
            <a:spAutoFit/>
          </a:bodyPr>
          <a:lstStyle/>
          <a:p>
            <a:r>
              <a:rPr lang="ru-RU" sz="2000" dirty="0" smtClean="0"/>
              <a:t>103. </a:t>
            </a:r>
            <a:r>
              <a:rPr lang="ru-RU" sz="2000" b="1" dirty="0" smtClean="0"/>
              <a:t>Системы позиционирования</a:t>
            </a:r>
            <a:r>
              <a:rPr lang="ru-RU" sz="2000" dirty="0" smtClean="0"/>
              <a:t> используются в случаях, когда необходима </a:t>
            </a:r>
            <a:r>
              <a:rPr lang="ru-RU" sz="2000" u="sng" dirty="0" smtClean="0"/>
              <a:t>фиксация рабочего положения на высоте для обеспечения комфортной </a:t>
            </a:r>
            <a:r>
              <a:rPr lang="ru-RU" sz="2000" b="1" u="sng" dirty="0" smtClean="0"/>
              <a:t>работы в подпоре</a:t>
            </a:r>
            <a:r>
              <a:rPr lang="ru-RU" sz="2000" u="sng" dirty="0" smtClean="0"/>
              <a:t>, при этом сводится к минимуму риск падения ниже точки опоры путем принятия рабочим определенной рабочей позы</a:t>
            </a:r>
            <a:r>
              <a:rPr lang="ru-RU" sz="2000" dirty="0" smtClean="0"/>
              <a:t>.</a:t>
            </a:r>
          </a:p>
          <a:p>
            <a:r>
              <a:rPr lang="ru-RU" sz="2400" u="sng" dirty="0" smtClean="0"/>
              <a:t>Использование системы позиционирования требует</a:t>
            </a:r>
            <a:r>
              <a:rPr lang="ru-RU" sz="2400" dirty="0" smtClean="0"/>
              <a:t> </a:t>
            </a:r>
            <a:r>
              <a:rPr lang="ru-RU" sz="2400" b="1" u="sng" dirty="0" smtClean="0"/>
              <a:t>обязательного наличия </a:t>
            </a:r>
            <a:r>
              <a:rPr lang="ru-RU" sz="2800" b="1" u="sng" dirty="0" smtClean="0">
                <a:solidFill>
                  <a:srgbClr val="FF0000"/>
                </a:solidFill>
              </a:rPr>
              <a:t>страховочной системы.</a:t>
            </a:r>
            <a:endParaRPr lang="ru-RU" sz="2800" u="sng" dirty="0" smtClean="0">
              <a:solidFill>
                <a:srgbClr val="FF0000"/>
              </a:solidFill>
            </a:endParaRPr>
          </a:p>
          <a:p>
            <a:r>
              <a:rPr lang="ru-RU" sz="2000" dirty="0" smtClean="0"/>
              <a:t>В качестве </a:t>
            </a:r>
            <a:r>
              <a:rPr lang="ru-RU" sz="2000" b="1" dirty="0" smtClean="0"/>
              <a:t>соединительно-амортизирующей подсистемы системы позиционирования</a:t>
            </a:r>
            <a:r>
              <a:rPr lang="ru-RU" sz="2000" dirty="0" smtClean="0"/>
              <a:t> должны использоваться </a:t>
            </a:r>
            <a:r>
              <a:rPr lang="ru-RU" sz="2000" u="sng" dirty="0" smtClean="0"/>
              <a:t>соединители из</a:t>
            </a:r>
            <a:r>
              <a:rPr lang="ru-RU" sz="2000" b="1" u="sng" dirty="0" smtClean="0"/>
              <a:t> стропов для позиционирования постоянной или регулируемой длины</a:t>
            </a:r>
            <a:r>
              <a:rPr lang="ru-RU" sz="2000" u="sng" dirty="0" smtClean="0"/>
              <a:t>, но могут использоваться </a:t>
            </a:r>
            <a:r>
              <a:rPr lang="ru-RU" sz="2000" b="1" u="sng" dirty="0" smtClean="0"/>
              <a:t>средства защиты ползункового типа на гибких или жестких анкерных линиях</a:t>
            </a:r>
            <a:r>
              <a:rPr lang="ru-RU" sz="2000" u="sng" dirty="0" smtClean="0"/>
              <a:t>.</a:t>
            </a:r>
            <a:endParaRPr lang="ru-RU" sz="2000" dirty="0" smtClean="0"/>
          </a:p>
          <a:p>
            <a:endParaRPr lang="ru-RU" b="1" i="1" u="sng" dirty="0" smtClean="0"/>
          </a:p>
          <a:p>
            <a:endParaRPr lang="ru-RU" dirty="0" smtClean="0"/>
          </a:p>
          <a:p>
            <a:endParaRPr lang="ru-RU" dirty="0"/>
          </a:p>
        </p:txBody>
      </p:sp>
      <p:sp>
        <p:nvSpPr>
          <p:cNvPr id="8" name="Скругленный прямоугольник 7"/>
          <p:cNvSpPr/>
          <p:nvPr/>
        </p:nvSpPr>
        <p:spPr>
          <a:xfrm>
            <a:off x="7215206" y="3357562"/>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pic>
        <p:nvPicPr>
          <p:cNvPr id="9" name="Рисунок 8" descr="Новости"/>
          <p:cNvPicPr/>
          <p:nvPr/>
        </p:nvPicPr>
        <p:blipFill>
          <a:blip r:embed="rId3" cstate="print"/>
          <a:srcRect/>
          <a:stretch>
            <a:fillRect/>
          </a:stretch>
        </p:blipFill>
        <p:spPr bwMode="auto">
          <a:xfrm>
            <a:off x="179512" y="4149080"/>
            <a:ext cx="2808312" cy="2564904"/>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1"/>
            <a:ext cx="9324528" cy="584775"/>
          </a:xfrm>
          <a:prstGeom prst="rect">
            <a:avLst/>
          </a:prstGeom>
        </p:spPr>
        <p:txBody>
          <a:bodyPr wrap="square">
            <a:spAutoFit/>
          </a:bodyPr>
          <a:lstStyle/>
          <a:p>
            <a:pPr algn="ctr"/>
            <a:r>
              <a:rPr lang="ru-RU" sz="3200" dirty="0" smtClean="0">
                <a:solidFill>
                  <a:srgbClr val="FFC000"/>
                </a:solidFill>
              </a:rPr>
              <a:t>системы обеспечения безопасности работ:</a:t>
            </a:r>
            <a:endParaRPr lang="ru-RU" sz="3200" dirty="0">
              <a:solidFill>
                <a:srgbClr val="FFC000"/>
              </a:solidFill>
            </a:endParaRPr>
          </a:p>
        </p:txBody>
      </p:sp>
      <p:sp>
        <p:nvSpPr>
          <p:cNvPr id="4" name="Прямоугольник 3"/>
          <p:cNvSpPr/>
          <p:nvPr/>
        </p:nvSpPr>
        <p:spPr>
          <a:xfrm>
            <a:off x="1835696" y="548680"/>
            <a:ext cx="6150915" cy="523220"/>
          </a:xfrm>
          <a:prstGeom prst="rect">
            <a:avLst/>
          </a:prstGeom>
        </p:spPr>
        <p:txBody>
          <a:bodyPr wrap="none">
            <a:spAutoFit/>
          </a:bodyPr>
          <a:lstStyle/>
          <a:p>
            <a:r>
              <a:rPr lang="ru-RU" sz="2800" dirty="0" smtClean="0"/>
              <a:t>    </a:t>
            </a:r>
            <a:r>
              <a:rPr lang="ru-RU" sz="2800" dirty="0" smtClean="0">
                <a:solidFill>
                  <a:srgbClr val="FFFF00"/>
                </a:solidFill>
              </a:rPr>
              <a:t> </a:t>
            </a:r>
            <a:r>
              <a:rPr lang="ru-RU" sz="2800" b="1" u="sng" dirty="0" err="1" smtClean="0">
                <a:solidFill>
                  <a:srgbClr val="FFFF00"/>
                </a:solidFill>
              </a:rPr>
              <a:t>b</a:t>
            </a:r>
            <a:r>
              <a:rPr lang="ru-RU" sz="2800" b="1" u="sng" dirty="0" smtClean="0">
                <a:solidFill>
                  <a:srgbClr val="FFFF00"/>
                </a:solidFill>
              </a:rPr>
              <a:t>) системы позиционирования</a:t>
            </a:r>
            <a:endParaRPr lang="ru-RU" sz="2800" b="1" u="sng" dirty="0">
              <a:solidFill>
                <a:srgbClr val="FFFF00"/>
              </a:solidFill>
            </a:endParaRPr>
          </a:p>
        </p:txBody>
      </p:sp>
      <p:pic>
        <p:nvPicPr>
          <p:cNvPr id="45058" name="Picture 2"/>
          <p:cNvPicPr>
            <a:picLocks noChangeAspect="1" noChangeArrowheads="1"/>
          </p:cNvPicPr>
          <p:nvPr/>
        </p:nvPicPr>
        <p:blipFill>
          <a:blip r:embed="rId2" cstate="print"/>
          <a:srcRect/>
          <a:stretch>
            <a:fillRect/>
          </a:stretch>
        </p:blipFill>
        <p:spPr bwMode="auto">
          <a:xfrm>
            <a:off x="5724128" y="980728"/>
            <a:ext cx="3096344" cy="3816424"/>
          </a:xfrm>
          <a:prstGeom prst="rect">
            <a:avLst/>
          </a:prstGeom>
          <a:noFill/>
          <a:ln w="9525">
            <a:noFill/>
            <a:miter lim="800000"/>
            <a:headEnd/>
            <a:tailEnd/>
          </a:ln>
        </p:spPr>
      </p:pic>
      <p:sp>
        <p:nvSpPr>
          <p:cNvPr id="7" name="Прямоугольник 6"/>
          <p:cNvSpPr/>
          <p:nvPr/>
        </p:nvSpPr>
        <p:spPr>
          <a:xfrm>
            <a:off x="3995936" y="4365104"/>
            <a:ext cx="4968552" cy="2308324"/>
          </a:xfrm>
          <a:prstGeom prst="rect">
            <a:avLst/>
          </a:prstGeom>
          <a:solidFill>
            <a:srgbClr val="FFC000"/>
          </a:solidFill>
        </p:spPr>
        <p:txBody>
          <a:bodyPr wrap="square">
            <a:spAutoFit/>
          </a:bodyPr>
          <a:lstStyle/>
          <a:p>
            <a:r>
              <a:rPr lang="ru-RU" sz="2400" dirty="0" smtClean="0"/>
              <a:t>1 – </a:t>
            </a:r>
            <a:r>
              <a:rPr lang="ru-RU" sz="2400" b="1" i="1" u="sng" dirty="0" smtClean="0"/>
              <a:t>поясной ремень </a:t>
            </a:r>
            <a:r>
              <a:rPr lang="ru-RU" sz="2400" dirty="0" smtClean="0"/>
              <a:t>(м.б. в составе привязи)</a:t>
            </a:r>
          </a:p>
          <a:p>
            <a:r>
              <a:rPr lang="ru-RU" sz="2400" dirty="0" smtClean="0"/>
              <a:t>2 – находящийся в натянутом состоянии </a:t>
            </a:r>
            <a:r>
              <a:rPr lang="ru-RU" sz="2400" b="1" i="1" u="sng" dirty="0" smtClean="0"/>
              <a:t>строп</a:t>
            </a:r>
          </a:p>
          <a:p>
            <a:r>
              <a:rPr lang="ru-RU" sz="2400" dirty="0" smtClean="0"/>
              <a:t>3 – </a:t>
            </a:r>
            <a:r>
              <a:rPr lang="ru-RU" sz="2400" b="1" i="1" u="sng" dirty="0" smtClean="0"/>
              <a:t>строп с амортизатором</a:t>
            </a:r>
            <a:r>
              <a:rPr lang="ru-RU" sz="2400" dirty="0" smtClean="0"/>
              <a:t>;</a:t>
            </a:r>
          </a:p>
          <a:p>
            <a:r>
              <a:rPr lang="ru-RU" sz="2400" dirty="0" smtClean="0"/>
              <a:t>4 – </a:t>
            </a:r>
            <a:r>
              <a:rPr lang="ru-RU" sz="2400" b="1" i="1" u="sng" dirty="0" smtClean="0"/>
              <a:t>страховочная привязь.</a:t>
            </a:r>
            <a:endParaRPr lang="ru-RU" dirty="0" smtClean="0"/>
          </a:p>
        </p:txBody>
      </p:sp>
      <p:pic>
        <p:nvPicPr>
          <p:cNvPr id="1026" name="Picture 2" descr="металлоконструкция с опорой для ног(чб)_1_1(2014)"/>
          <p:cNvPicPr>
            <a:picLocks noChangeAspect="1" noChangeArrowheads="1"/>
          </p:cNvPicPr>
          <p:nvPr/>
        </p:nvPicPr>
        <p:blipFill>
          <a:blip r:embed="rId3" cstate="print"/>
          <a:srcRect l="9457"/>
          <a:stretch>
            <a:fillRect/>
          </a:stretch>
        </p:blipFill>
        <p:spPr bwMode="auto">
          <a:xfrm>
            <a:off x="251519" y="1052736"/>
            <a:ext cx="3473611" cy="5112568"/>
          </a:xfrm>
          <a:prstGeom prst="rect">
            <a:avLst/>
          </a:prstGeom>
          <a:noFill/>
          <a:ln w="9525">
            <a:noFill/>
            <a:miter lim="800000"/>
            <a:headEnd/>
            <a:tailEnd/>
          </a:ln>
        </p:spPr>
      </p:pic>
      <p:sp>
        <p:nvSpPr>
          <p:cNvPr id="8" name="Скругленный прямоугольник 7"/>
          <p:cNvSpPr/>
          <p:nvPr/>
        </p:nvSpPr>
        <p:spPr>
          <a:xfrm>
            <a:off x="8393901" y="5929330"/>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1"/>
            <a:ext cx="9324528" cy="523220"/>
          </a:xfrm>
          <a:prstGeom prst="rect">
            <a:avLst/>
          </a:prstGeom>
        </p:spPr>
        <p:txBody>
          <a:bodyPr wrap="square">
            <a:spAutoFit/>
          </a:bodyPr>
          <a:lstStyle/>
          <a:p>
            <a:pPr algn="ctr"/>
            <a:r>
              <a:rPr lang="ru-RU" sz="2800" dirty="0" smtClean="0">
                <a:solidFill>
                  <a:srgbClr val="FFC000"/>
                </a:solidFill>
              </a:rPr>
              <a:t>системы обеспечения безопасности работ:</a:t>
            </a:r>
            <a:endParaRPr lang="ru-RU" sz="2800" dirty="0">
              <a:solidFill>
                <a:srgbClr val="FFC000"/>
              </a:solidFill>
            </a:endParaRPr>
          </a:p>
        </p:txBody>
      </p:sp>
      <p:sp>
        <p:nvSpPr>
          <p:cNvPr id="4" name="Прямоугольник 3"/>
          <p:cNvSpPr/>
          <p:nvPr/>
        </p:nvSpPr>
        <p:spPr>
          <a:xfrm>
            <a:off x="1835696" y="404664"/>
            <a:ext cx="4456348" cy="523220"/>
          </a:xfrm>
          <a:prstGeom prst="rect">
            <a:avLst/>
          </a:prstGeom>
          <a:solidFill>
            <a:srgbClr val="FF0000"/>
          </a:solidFill>
        </p:spPr>
        <p:txBody>
          <a:bodyPr wrap="square">
            <a:spAutoFit/>
          </a:bodyPr>
          <a:lstStyle/>
          <a:p>
            <a:r>
              <a:rPr lang="ru-RU" sz="2800" dirty="0" smtClean="0"/>
              <a:t>    </a:t>
            </a:r>
            <a:r>
              <a:rPr lang="ru-RU" sz="2400" dirty="0" smtClean="0"/>
              <a:t> </a:t>
            </a:r>
            <a:r>
              <a:rPr lang="ru-RU" sz="2400" b="1" u="sng" dirty="0" err="1" smtClean="0">
                <a:solidFill>
                  <a:srgbClr val="FFFF00"/>
                </a:solidFill>
              </a:rPr>
              <a:t>c</a:t>
            </a:r>
            <a:r>
              <a:rPr lang="ru-RU" sz="2400" b="1" u="sng" dirty="0" smtClean="0">
                <a:solidFill>
                  <a:srgbClr val="FFFF00"/>
                </a:solidFill>
              </a:rPr>
              <a:t>) страховочные системы</a:t>
            </a:r>
            <a:endParaRPr lang="ru-RU" sz="2400" b="1" u="sng" dirty="0">
              <a:solidFill>
                <a:srgbClr val="FFFF00"/>
              </a:solidFill>
            </a:endParaRPr>
          </a:p>
        </p:txBody>
      </p:sp>
      <p:pic>
        <p:nvPicPr>
          <p:cNvPr id="7" name="Picture 3"/>
          <p:cNvPicPr>
            <a:picLocks noChangeAspect="1" noChangeArrowheads="1"/>
          </p:cNvPicPr>
          <p:nvPr/>
        </p:nvPicPr>
        <p:blipFill>
          <a:blip r:embed="rId2" cstate="print"/>
          <a:srcRect/>
          <a:stretch>
            <a:fillRect/>
          </a:stretch>
        </p:blipFill>
        <p:spPr bwMode="auto">
          <a:xfrm>
            <a:off x="179513" y="908720"/>
            <a:ext cx="2880319" cy="2808312"/>
          </a:xfrm>
          <a:prstGeom prst="rect">
            <a:avLst/>
          </a:prstGeom>
          <a:noFill/>
          <a:ln w="9525">
            <a:noFill/>
            <a:miter lim="800000"/>
            <a:headEnd/>
            <a:tailEnd/>
          </a:ln>
        </p:spPr>
      </p:pic>
      <p:sp>
        <p:nvSpPr>
          <p:cNvPr id="158721" name="Rectangle 1"/>
          <p:cNvSpPr>
            <a:spLocks noChangeArrowheads="1"/>
          </p:cNvSpPr>
          <p:nvPr/>
        </p:nvSpPr>
        <p:spPr bwMode="auto">
          <a:xfrm flipH="1">
            <a:off x="3059832" y="843669"/>
            <a:ext cx="6084168" cy="5847755"/>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104. </a:t>
            </a:r>
            <a:r>
              <a:rPr kumimoji="0" lang="ru-RU" sz="16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Страховочные системы</a:t>
            </a:r>
            <a:r>
              <a:rPr kumimoji="0" lang="ru-RU" sz="16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a:t>
            </a:r>
            <a:r>
              <a:rPr kumimoji="0" lang="ru-RU" sz="1600" b="1" i="0" u="sng" strike="noStrike" cap="none" normalizeH="0" baseline="0" dirty="0" smtClean="0">
                <a:ln>
                  <a:noFill/>
                </a:ln>
                <a:solidFill>
                  <a:schemeClr val="tx1"/>
                </a:solidFill>
                <a:effectLst/>
                <a:latin typeface="Arial" pitchFamily="34" charset="0"/>
                <a:ea typeface="Calibri" pitchFamily="34" charset="0"/>
                <a:cs typeface="Calibri" pitchFamily="34" charset="0"/>
              </a:rPr>
              <a:t>обязательно используются</a:t>
            </a:r>
            <a:r>
              <a:rPr kumimoji="0" lang="ru-RU" sz="1600" b="0" i="0" u="sng" strike="noStrike" cap="none" normalizeH="0" baseline="0" dirty="0" smtClean="0">
                <a:ln>
                  <a:noFill/>
                </a:ln>
                <a:solidFill>
                  <a:schemeClr val="tx1"/>
                </a:solidFill>
                <a:effectLst/>
                <a:latin typeface="Arial" pitchFamily="34" charset="0"/>
                <a:ea typeface="Calibri" pitchFamily="34" charset="0"/>
                <a:cs typeface="Calibri" pitchFamily="34" charset="0"/>
              </a:rPr>
              <a:t> в случае выявления по результатам осмотра рабочего места</a:t>
            </a:r>
            <a:r>
              <a:rPr kumimoji="0" lang="ru-RU" sz="16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a:t>
            </a:r>
            <a:r>
              <a:rPr kumimoji="0" lang="ru-RU" sz="16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риска падения ниже точки опоры </a:t>
            </a:r>
            <a:r>
              <a:rPr kumimoji="0" lang="ru-RU" sz="16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работника, потерявшего контакт с опорной поверхностью, при этом </a:t>
            </a:r>
            <a:r>
              <a:rPr kumimoji="0" lang="ru-RU" sz="1600" b="0" i="0" u="sng" strike="noStrike" cap="none" normalizeH="0" baseline="0" dirty="0" smtClean="0">
                <a:ln>
                  <a:noFill/>
                </a:ln>
                <a:solidFill>
                  <a:schemeClr val="tx1"/>
                </a:solidFill>
                <a:effectLst/>
                <a:latin typeface="Arial" pitchFamily="34" charset="0"/>
                <a:ea typeface="Calibri" pitchFamily="34" charset="0"/>
                <a:cs typeface="Calibri" pitchFamily="34" charset="0"/>
              </a:rPr>
              <a:t>их использование сводит к минимуму последствия от падения с высоты путем остановки падения</a:t>
            </a:r>
            <a:r>
              <a:rPr kumimoji="0" lang="ru-RU" sz="16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В </a:t>
            </a:r>
            <a:r>
              <a:rPr kumimoji="0" lang="ru-RU" sz="16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качестве привязи</a:t>
            </a:r>
            <a:r>
              <a:rPr kumimoji="0" lang="ru-RU" sz="16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a:t>
            </a:r>
            <a:r>
              <a:rPr kumimoji="0" lang="ru-RU" sz="16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в страховочных системах</a:t>
            </a:r>
            <a:r>
              <a:rPr kumimoji="0" lang="ru-RU" sz="16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используется </a:t>
            </a:r>
            <a:r>
              <a:rPr kumimoji="0" lang="ru-RU" sz="16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страховочная привязь</a:t>
            </a:r>
            <a:r>
              <a:rPr kumimoji="0" lang="ru-RU" sz="1600" b="0" i="0" u="sng" strike="noStrike" cap="none" normalizeH="0" baseline="0" dirty="0" smtClean="0">
                <a:ln>
                  <a:noFill/>
                </a:ln>
                <a:solidFill>
                  <a:schemeClr val="tx1"/>
                </a:solidFill>
                <a:effectLst/>
                <a:latin typeface="Arial" pitchFamily="34" charset="0"/>
                <a:ea typeface="Calibri" pitchFamily="34" charset="0"/>
                <a:cs typeface="Calibri" pitchFamily="34" charset="0"/>
              </a:rPr>
              <a:t>. </a:t>
            </a:r>
          </a:p>
          <a:p>
            <a:pPr marL="0" marR="0" lvl="0" indent="342900" defTabSz="914400" rtl="0" eaLnBrk="0" fontAlgn="base" latinLnBrk="0" hangingPunct="0">
              <a:lnSpc>
                <a:spcPct val="100000"/>
              </a:lnSpc>
              <a:spcBef>
                <a:spcPct val="0"/>
              </a:spcBef>
              <a:spcAft>
                <a:spcPct val="0"/>
              </a:spcAft>
              <a:buClrTx/>
              <a:buSzTx/>
              <a:buFontTx/>
              <a:buNone/>
              <a:tabLst/>
            </a:pPr>
            <a:r>
              <a:rPr kumimoji="0" lang="ru-RU" b="1" i="0" u="sng" strike="noStrike" cap="none" normalizeH="0" baseline="0" dirty="0" smtClean="0">
                <a:ln>
                  <a:noFill/>
                </a:ln>
                <a:solidFill>
                  <a:srgbClr val="FF0000"/>
                </a:solidFill>
                <a:effectLst/>
                <a:latin typeface="Arial" pitchFamily="34" charset="0"/>
                <a:ea typeface="Calibri" pitchFamily="34" charset="0"/>
                <a:cs typeface="Calibri" pitchFamily="34" charset="0"/>
              </a:rPr>
              <a:t>Использование </a:t>
            </a:r>
            <a:r>
              <a:rPr kumimoji="0" lang="ru-RU" b="1" i="0" u="sng" strike="noStrike" cap="none" normalizeH="0" baseline="0" dirty="0" err="1" smtClean="0">
                <a:ln>
                  <a:noFill/>
                </a:ln>
                <a:solidFill>
                  <a:srgbClr val="FF0000"/>
                </a:solidFill>
                <a:effectLst/>
                <a:latin typeface="Arial" pitchFamily="34" charset="0"/>
                <a:ea typeface="Calibri" pitchFamily="34" charset="0"/>
                <a:cs typeface="Calibri" pitchFamily="34" charset="0"/>
              </a:rPr>
              <a:t>безлямочных</a:t>
            </a:r>
            <a:r>
              <a:rPr kumimoji="0" lang="ru-RU" b="1" i="0" u="sng" strike="noStrike" cap="none" normalizeH="0" baseline="0" dirty="0" smtClean="0">
                <a:ln>
                  <a:noFill/>
                </a:ln>
                <a:solidFill>
                  <a:srgbClr val="FF0000"/>
                </a:solidFill>
                <a:effectLst/>
                <a:latin typeface="Arial" pitchFamily="34" charset="0"/>
                <a:ea typeface="Calibri" pitchFamily="34" charset="0"/>
                <a:cs typeface="Calibri" pitchFamily="34" charset="0"/>
              </a:rPr>
              <a:t> предохранительных поясов запрещено</a:t>
            </a:r>
            <a:r>
              <a:rPr kumimoji="0" lang="ru-RU" b="1" i="0" u="none" strike="noStrike" cap="none" normalizeH="0" baseline="0" dirty="0" smtClean="0">
                <a:ln>
                  <a:noFill/>
                </a:ln>
                <a:solidFill>
                  <a:srgbClr val="FF0000"/>
                </a:solidFill>
                <a:effectLst/>
                <a:latin typeface="Arial" pitchFamily="34" charset="0"/>
                <a:ea typeface="Calibri" pitchFamily="34" charset="0"/>
                <a:cs typeface="Calibri" pitchFamily="34" charset="0"/>
              </a:rPr>
              <a:t> </a:t>
            </a:r>
            <a:r>
              <a:rPr kumimoji="0" lang="ru-RU" sz="16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ввиду риска </a:t>
            </a:r>
            <a:r>
              <a:rPr kumimoji="0" lang="ru-RU" sz="1600" b="1"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травмирования</a:t>
            </a:r>
            <a:r>
              <a:rPr kumimoji="0" lang="ru-RU" sz="16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 или смерти вследствие ударного воздействия на позвоночник работника при остановке падения, выпадения работника из предохранительного пояса или невозможности длительного статичного пребывания работника в предохранительном поясе в состоянии зависания.</a:t>
            </a:r>
            <a:endParaRPr kumimoji="0" lang="ru-RU" sz="1600"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defTabSz="914400" rtl="0" eaLnBrk="0" fontAlgn="base" latinLnBrk="0" hangingPunct="0">
              <a:lnSpc>
                <a:spcPct val="100000"/>
              </a:lnSpc>
              <a:spcBef>
                <a:spcPct val="0"/>
              </a:spcBef>
              <a:spcAft>
                <a:spcPct val="0"/>
              </a:spcAft>
              <a:buClrTx/>
              <a:buSzTx/>
              <a:buFontTx/>
              <a:buNone/>
              <a:tabLst/>
            </a:pPr>
            <a:r>
              <a:rPr kumimoji="0" lang="ru-RU" sz="1600" b="1" i="0" u="sng" strike="noStrike" cap="none" normalizeH="0" baseline="0" dirty="0" smtClean="0">
                <a:ln>
                  <a:noFill/>
                </a:ln>
                <a:solidFill>
                  <a:schemeClr val="tx1"/>
                </a:solidFill>
                <a:effectLst/>
                <a:latin typeface="Arial" pitchFamily="34" charset="0"/>
                <a:ea typeface="Calibri" pitchFamily="34" charset="0"/>
                <a:cs typeface="Calibri" pitchFamily="34" charset="0"/>
              </a:rPr>
              <a:t>В состав соединительно-амортизирующей подсистемы страховочной системы обязательно входит </a:t>
            </a:r>
            <a:r>
              <a:rPr kumimoji="0" lang="ru-RU" b="1" i="0" u="sng" strike="noStrike" cap="none" normalizeH="0" baseline="0" dirty="0" smtClean="0">
                <a:ln>
                  <a:noFill/>
                </a:ln>
                <a:solidFill>
                  <a:srgbClr val="C00000"/>
                </a:solidFill>
                <a:effectLst/>
                <a:latin typeface="Arial" pitchFamily="34" charset="0"/>
                <a:ea typeface="Calibri" pitchFamily="34" charset="0"/>
                <a:cs typeface="Calibri" pitchFamily="34" charset="0"/>
              </a:rPr>
              <a:t>амортизатор</a:t>
            </a:r>
            <a:r>
              <a:rPr kumimoji="0" lang="ru-RU" sz="1600" b="1" i="0" u="none" strike="noStrike" cap="none" normalizeH="0" baseline="0" dirty="0" smtClean="0">
                <a:ln>
                  <a:noFill/>
                </a:ln>
                <a:solidFill>
                  <a:srgbClr val="C00000"/>
                </a:solidFill>
                <a:effectLst/>
                <a:latin typeface="Arial" pitchFamily="34" charset="0"/>
                <a:ea typeface="Calibri" pitchFamily="34" charset="0"/>
                <a:cs typeface="Calibri" pitchFamily="34" charset="0"/>
              </a:rPr>
              <a:t>.</a:t>
            </a:r>
            <a:r>
              <a:rPr kumimoji="0" lang="ru-RU" sz="16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 Соединительно-амортизирующая подсистема </a:t>
            </a:r>
            <a:r>
              <a:rPr kumimoji="0" lang="ru-RU" sz="1600" b="1" i="0" u="sng" strike="noStrike" cap="none" normalizeH="0" baseline="0" dirty="0" smtClean="0">
                <a:ln>
                  <a:noFill/>
                </a:ln>
                <a:solidFill>
                  <a:schemeClr val="tx1"/>
                </a:solidFill>
                <a:effectLst/>
                <a:latin typeface="Arial" pitchFamily="34" charset="0"/>
                <a:ea typeface="Calibri" pitchFamily="34" charset="0"/>
                <a:cs typeface="Calibri" pitchFamily="34" charset="0"/>
              </a:rPr>
              <a:t>может быть выполнена из стропов, вытяжных предохранительных устройств или средств защиты ползункового типа на гибких или жестких анкерных линиях.</a:t>
            </a:r>
            <a:endParaRPr kumimoji="0" lang="ru-RU" sz="1600" b="1" i="0" u="none" strike="noStrike" cap="none" normalizeH="0" baseline="0" dirty="0" smtClean="0">
              <a:ln>
                <a:noFill/>
              </a:ln>
              <a:solidFill>
                <a:schemeClr val="tx1"/>
              </a:solidFill>
              <a:effectLst/>
              <a:latin typeface="Arial" pitchFamily="34" charset="0"/>
              <a:cs typeface="Arial" pitchFamily="34" charset="0"/>
            </a:endParaRPr>
          </a:p>
        </p:txBody>
      </p:sp>
      <p:pic>
        <p:nvPicPr>
          <p:cNvPr id="158722" name="Рисунок 2" descr="Запрет использования монтажных и предохранительных поясов"/>
          <p:cNvPicPr>
            <a:picLocks noChangeAspect="1" noChangeArrowheads="1"/>
          </p:cNvPicPr>
          <p:nvPr/>
        </p:nvPicPr>
        <p:blipFill>
          <a:blip r:embed="rId3" cstate="print"/>
          <a:srcRect/>
          <a:stretch>
            <a:fillRect/>
          </a:stretch>
        </p:blipFill>
        <p:spPr bwMode="auto">
          <a:xfrm>
            <a:off x="179512" y="3789040"/>
            <a:ext cx="2808312" cy="3068960"/>
          </a:xfrm>
          <a:prstGeom prst="rect">
            <a:avLst/>
          </a:prstGeom>
          <a:noFill/>
          <a:ln w="9525">
            <a:noFill/>
            <a:miter lim="800000"/>
            <a:headEnd/>
            <a:tailEnd/>
          </a:ln>
        </p:spPr>
      </p:pic>
      <p:sp>
        <p:nvSpPr>
          <p:cNvPr id="8" name="Скругленный прямоугольник 7"/>
          <p:cNvSpPr/>
          <p:nvPr/>
        </p:nvSpPr>
        <p:spPr>
          <a:xfrm>
            <a:off x="7358082" y="2714620"/>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
        <p:nvSpPr>
          <p:cNvPr id="9" name="Скругленный прямоугольник 8"/>
          <p:cNvSpPr/>
          <p:nvPr/>
        </p:nvSpPr>
        <p:spPr>
          <a:xfrm>
            <a:off x="7956376" y="764704"/>
            <a:ext cx="1368152" cy="36004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79512" y="188640"/>
            <a:ext cx="3249488" cy="1872208"/>
          </a:xfrm>
          <a:solidFill>
            <a:srgbClr val="FF0000"/>
          </a:solidFill>
        </p:spPr>
        <p:txBody>
          <a:bodyPr/>
          <a:lstStyle/>
          <a:p>
            <a:pPr algn="ctr"/>
            <a:r>
              <a:rPr lang="ru-RU" sz="2400" dirty="0" smtClean="0">
                <a:solidFill>
                  <a:srgbClr val="FFC000"/>
                </a:solidFill>
              </a:rPr>
              <a:t>системы обеспечения безопасности работ:</a:t>
            </a:r>
            <a:br>
              <a:rPr lang="ru-RU" sz="2400" dirty="0" smtClean="0">
                <a:solidFill>
                  <a:srgbClr val="FFC000"/>
                </a:solidFill>
              </a:rPr>
            </a:br>
            <a:r>
              <a:rPr lang="ru-RU" sz="2800" dirty="0" smtClean="0"/>
              <a:t> </a:t>
            </a:r>
            <a:r>
              <a:rPr lang="ru-RU" sz="2800" b="1" u="sng" dirty="0" err="1" smtClean="0">
                <a:solidFill>
                  <a:srgbClr val="FFFF00"/>
                </a:solidFill>
              </a:rPr>
              <a:t>c</a:t>
            </a:r>
            <a:r>
              <a:rPr lang="ru-RU" sz="2800" b="1" u="sng" dirty="0" smtClean="0">
                <a:solidFill>
                  <a:srgbClr val="FFFF00"/>
                </a:solidFill>
              </a:rPr>
              <a:t>) страховочные системы</a:t>
            </a:r>
            <a:endParaRPr lang="ru-RU" dirty="0"/>
          </a:p>
        </p:txBody>
      </p:sp>
      <p:sp>
        <p:nvSpPr>
          <p:cNvPr id="6" name="Текст 5"/>
          <p:cNvSpPr>
            <a:spLocks noGrp="1"/>
          </p:cNvSpPr>
          <p:nvPr>
            <p:ph type="body" idx="2"/>
          </p:nvPr>
        </p:nvSpPr>
        <p:spPr>
          <a:xfrm>
            <a:off x="685800" y="3140968"/>
            <a:ext cx="2743200" cy="3107432"/>
          </a:xfrm>
        </p:spPr>
        <p:txBody>
          <a:bodyPr/>
          <a:lstStyle/>
          <a:p>
            <a:endParaRPr lang="ru-RU" dirty="0"/>
          </a:p>
        </p:txBody>
      </p:sp>
      <p:sp>
        <p:nvSpPr>
          <p:cNvPr id="5" name="Содержимое 4"/>
          <p:cNvSpPr>
            <a:spLocks noGrp="1"/>
          </p:cNvSpPr>
          <p:nvPr>
            <p:ph sz="half" idx="1"/>
          </p:nvPr>
        </p:nvSpPr>
        <p:spPr>
          <a:xfrm>
            <a:off x="3635896" y="188640"/>
            <a:ext cx="5508104" cy="6408712"/>
          </a:xfrm>
          <a:solidFill>
            <a:srgbClr val="FFC000"/>
          </a:solidFill>
        </p:spPr>
        <p:txBody>
          <a:bodyPr>
            <a:noAutofit/>
          </a:bodyPr>
          <a:lstStyle/>
          <a:p>
            <a:r>
              <a:rPr lang="ru-RU" sz="1600" b="1" dirty="0" smtClean="0"/>
              <a:t>Страховочная система, состоящая из страховочной привязи и подсистемы, присоединяемой для страховки.</a:t>
            </a:r>
          </a:p>
          <a:p>
            <a:r>
              <a:rPr lang="ru-RU" sz="1600" b="1" dirty="0" smtClean="0"/>
              <a:t>Обозначения на схеме:</a:t>
            </a:r>
          </a:p>
          <a:p>
            <a:r>
              <a:rPr lang="ru-RU" sz="1800" b="1" dirty="0" smtClean="0"/>
              <a:t>1 </a:t>
            </a:r>
            <a:r>
              <a:rPr lang="ru-RU" sz="1800" b="1" u="sng" dirty="0" smtClean="0"/>
              <a:t>- структурный анкер </a:t>
            </a:r>
            <a:r>
              <a:rPr lang="ru-RU" sz="1800" b="1" dirty="0" smtClean="0"/>
              <a:t>на каждом конце анкерной линии;</a:t>
            </a:r>
          </a:p>
          <a:p>
            <a:r>
              <a:rPr lang="ru-RU" sz="1800" b="1" dirty="0" smtClean="0"/>
              <a:t>2 - анкерная линия из гибкого каната или троса между структурными анкерами, к которым можно крепить средство индивидуальной защиты;</a:t>
            </a:r>
          </a:p>
          <a:p>
            <a:r>
              <a:rPr lang="ru-RU" sz="1800" b="1" dirty="0" smtClean="0"/>
              <a:t>3 - строп;</a:t>
            </a:r>
          </a:p>
          <a:p>
            <a:r>
              <a:rPr lang="ru-RU" sz="1800" b="1" dirty="0" smtClean="0"/>
              <a:t>4 - амортизатор;</a:t>
            </a:r>
          </a:p>
          <a:p>
            <a:r>
              <a:rPr lang="ru-RU" sz="1800" b="1" dirty="0" smtClean="0"/>
              <a:t>5 - страховочная привязь (</a:t>
            </a:r>
            <a:r>
              <a:rPr lang="ru-RU" sz="1800" b="1" u="sng" dirty="0" smtClean="0"/>
              <a:t>пояс предохранительный лямочный</a:t>
            </a:r>
            <a:r>
              <a:rPr lang="ru-RU" sz="1800" b="1" dirty="0" smtClean="0"/>
              <a:t>) как компонент страховочной системы для охвата тела человека с целью предотвращения от падения с высоты, который может включать соединительные стропы, пряжки и элементы, закрепленные соответствующим образом, для поддержки всего тела человека и для удержания тела во время падения и после него.</a:t>
            </a:r>
          </a:p>
        </p:txBody>
      </p:sp>
      <p:pic>
        <p:nvPicPr>
          <p:cNvPr id="7" name="Рисунок 6"/>
          <p:cNvPicPr/>
          <p:nvPr/>
        </p:nvPicPr>
        <p:blipFill>
          <a:blip r:embed="rId2" cstate="print"/>
          <a:srcRect/>
          <a:stretch>
            <a:fillRect/>
          </a:stretch>
        </p:blipFill>
        <p:spPr bwMode="auto">
          <a:xfrm>
            <a:off x="179512" y="2564904"/>
            <a:ext cx="3528392" cy="3672408"/>
          </a:xfrm>
          <a:prstGeom prst="rect">
            <a:avLst/>
          </a:prstGeom>
          <a:noFill/>
          <a:ln w="9525">
            <a:noFill/>
            <a:miter lim="800000"/>
            <a:headEnd/>
            <a:tailEnd/>
          </a:ln>
        </p:spPr>
      </p:pic>
      <p:sp>
        <p:nvSpPr>
          <p:cNvPr id="8" name="Скругленный прямоугольник 7"/>
          <p:cNvSpPr/>
          <p:nvPr/>
        </p:nvSpPr>
        <p:spPr>
          <a:xfrm>
            <a:off x="7786710" y="714356"/>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1"/>
            <a:ext cx="9324528" cy="584775"/>
          </a:xfrm>
          <a:prstGeom prst="rect">
            <a:avLst/>
          </a:prstGeom>
        </p:spPr>
        <p:txBody>
          <a:bodyPr wrap="square">
            <a:spAutoFit/>
          </a:bodyPr>
          <a:lstStyle/>
          <a:p>
            <a:pPr algn="ctr"/>
            <a:r>
              <a:rPr lang="ru-RU" sz="3200" dirty="0" smtClean="0">
                <a:solidFill>
                  <a:srgbClr val="FFC000"/>
                </a:solidFill>
              </a:rPr>
              <a:t>системы обеспечения безопасности работ:</a:t>
            </a:r>
            <a:endParaRPr lang="ru-RU" sz="3200" dirty="0">
              <a:solidFill>
                <a:srgbClr val="FFC000"/>
              </a:solidFill>
            </a:endParaRPr>
          </a:p>
        </p:txBody>
      </p:sp>
      <p:sp>
        <p:nvSpPr>
          <p:cNvPr id="4" name="Прямоугольник 3"/>
          <p:cNvSpPr/>
          <p:nvPr/>
        </p:nvSpPr>
        <p:spPr>
          <a:xfrm>
            <a:off x="1835696" y="548680"/>
            <a:ext cx="5115439" cy="523220"/>
          </a:xfrm>
          <a:prstGeom prst="rect">
            <a:avLst/>
          </a:prstGeom>
        </p:spPr>
        <p:txBody>
          <a:bodyPr wrap="none">
            <a:spAutoFit/>
          </a:bodyPr>
          <a:lstStyle/>
          <a:p>
            <a:r>
              <a:rPr lang="ru-RU" sz="2800" dirty="0" smtClean="0"/>
              <a:t>     </a:t>
            </a:r>
            <a:r>
              <a:rPr lang="ru-RU" sz="2800" b="1" u="sng" dirty="0" err="1" smtClean="0">
                <a:solidFill>
                  <a:srgbClr val="FFFF00"/>
                </a:solidFill>
              </a:rPr>
              <a:t>c</a:t>
            </a:r>
            <a:r>
              <a:rPr lang="ru-RU" sz="2800" b="1" u="sng" dirty="0" smtClean="0">
                <a:solidFill>
                  <a:srgbClr val="FFFF00"/>
                </a:solidFill>
              </a:rPr>
              <a:t>) страховочные системы</a:t>
            </a:r>
            <a:endParaRPr lang="ru-RU" sz="2800" b="1" u="sng" dirty="0">
              <a:solidFill>
                <a:srgbClr val="FFFF00"/>
              </a:solidFill>
            </a:endParaRPr>
          </a:p>
        </p:txBody>
      </p:sp>
      <p:pic>
        <p:nvPicPr>
          <p:cNvPr id="46082" name="Picture 2"/>
          <p:cNvPicPr>
            <a:picLocks noChangeAspect="1" noChangeArrowheads="1"/>
          </p:cNvPicPr>
          <p:nvPr/>
        </p:nvPicPr>
        <p:blipFill>
          <a:blip r:embed="rId2" cstate="print"/>
          <a:srcRect/>
          <a:stretch>
            <a:fillRect/>
          </a:stretch>
        </p:blipFill>
        <p:spPr bwMode="auto">
          <a:xfrm>
            <a:off x="0" y="980728"/>
            <a:ext cx="3851920" cy="5877272"/>
          </a:xfrm>
          <a:prstGeom prst="rect">
            <a:avLst/>
          </a:prstGeom>
          <a:noFill/>
          <a:ln w="9525">
            <a:noFill/>
            <a:miter lim="800000"/>
            <a:headEnd/>
            <a:tailEnd/>
          </a:ln>
        </p:spPr>
      </p:pic>
      <p:sp>
        <p:nvSpPr>
          <p:cNvPr id="336897" name="Rectangle 1"/>
          <p:cNvSpPr>
            <a:spLocks noChangeArrowheads="1"/>
          </p:cNvSpPr>
          <p:nvPr/>
        </p:nvSpPr>
        <p:spPr bwMode="auto">
          <a:xfrm>
            <a:off x="3995936" y="1052736"/>
            <a:ext cx="5148064" cy="5632311"/>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105. Предписанное в ППР на высоте или наряде-допуске </a:t>
            </a:r>
            <a:r>
              <a:rPr kumimoji="0" lang="ru-RU" b="0" i="0" u="sng" strike="noStrike" cap="none" normalizeH="0" baseline="0" dirty="0" smtClean="0">
                <a:ln>
                  <a:noFill/>
                </a:ln>
                <a:solidFill>
                  <a:schemeClr val="tx1"/>
                </a:solidFill>
                <a:effectLst/>
                <a:latin typeface="Arial" pitchFamily="34" charset="0"/>
                <a:ea typeface="Calibri" pitchFamily="34" charset="0"/>
                <a:cs typeface="Calibri" pitchFamily="34" charset="0"/>
              </a:rPr>
              <a:t>расположение типа и места установки анкерного устройства</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a:t>
            </a: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страховочной системы</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должно:</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а) обеспечить </a:t>
            </a:r>
            <a:r>
              <a:rPr kumimoji="0" lang="ru-RU" b="0" i="0" u="sng" strike="noStrike" cap="none" normalizeH="0" baseline="0" dirty="0" smtClean="0">
                <a:ln>
                  <a:noFill/>
                </a:ln>
                <a:solidFill>
                  <a:schemeClr val="tx1"/>
                </a:solidFill>
                <a:effectLst/>
                <a:latin typeface="Arial" pitchFamily="34" charset="0"/>
                <a:ea typeface="Calibri" pitchFamily="34" charset="0"/>
                <a:cs typeface="Calibri" pitchFamily="34" charset="0"/>
              </a:rPr>
              <a:t>минимальный фактор падения</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для уменьшения риска </a:t>
            </a:r>
            <a:r>
              <a:rPr kumimoji="0" lang="ru-RU" b="0"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травмирования</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работника непосредственно во время падения (например, из-за ударов об элементы объекта) и/или </a:t>
            </a:r>
            <a:r>
              <a:rPr kumimoji="0" lang="ru-RU" b="0" i="0" u="sng" strike="noStrike" cap="none" normalizeH="0" baseline="0" dirty="0" smtClean="0">
                <a:ln>
                  <a:noFill/>
                </a:ln>
                <a:solidFill>
                  <a:schemeClr val="tx1"/>
                </a:solidFill>
                <a:effectLst/>
                <a:latin typeface="Arial" pitchFamily="34" charset="0"/>
                <a:ea typeface="Calibri" pitchFamily="34" charset="0"/>
                <a:cs typeface="Calibri" pitchFamily="34" charset="0"/>
              </a:rPr>
              <a:t>в момент остановки падения</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(например, из-за воздействия, остановившего падение);</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б) исключить или максимально </a:t>
            </a:r>
            <a:r>
              <a:rPr kumimoji="0" lang="ru-RU" b="0" i="0" u="sng" strike="noStrike" cap="none" normalizeH="0" baseline="0" dirty="0" smtClean="0">
                <a:ln>
                  <a:noFill/>
                </a:ln>
                <a:solidFill>
                  <a:schemeClr val="tx1"/>
                </a:solidFill>
                <a:effectLst/>
                <a:latin typeface="Arial" pitchFamily="34" charset="0"/>
                <a:ea typeface="Calibri" pitchFamily="34" charset="0"/>
                <a:cs typeface="Calibri" pitchFamily="34" charset="0"/>
              </a:rPr>
              <a:t>уменьшить маятниковую</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траекторию падения;</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в) обеспечить </a:t>
            </a:r>
            <a:r>
              <a:rPr kumimoji="0" lang="ru-RU" b="0" i="0" u="sng" strike="noStrike" cap="none" normalizeH="0" baseline="0" dirty="0" smtClean="0">
                <a:ln>
                  <a:noFill/>
                </a:ln>
                <a:solidFill>
                  <a:schemeClr val="tx1"/>
                </a:solidFill>
                <a:effectLst/>
                <a:latin typeface="Arial" pitchFamily="34" charset="0"/>
                <a:ea typeface="Calibri" pitchFamily="34" charset="0"/>
                <a:cs typeface="Calibri" pitchFamily="34" charset="0"/>
              </a:rPr>
              <a:t>достаточное свободное пространство под работником</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после остановки падения с учетом суммарной длины стропа и/или вытяжного каната предохранительного устройства, длины сработавшего амортизатора и всех соединителей.</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1"/>
            <a:ext cx="9324528" cy="584775"/>
          </a:xfrm>
          <a:prstGeom prst="rect">
            <a:avLst/>
          </a:prstGeom>
        </p:spPr>
        <p:txBody>
          <a:bodyPr wrap="square">
            <a:spAutoFit/>
          </a:bodyPr>
          <a:lstStyle/>
          <a:p>
            <a:pPr algn="ctr"/>
            <a:r>
              <a:rPr lang="ru-RU" sz="3200" dirty="0" smtClean="0">
                <a:solidFill>
                  <a:srgbClr val="FFC000"/>
                </a:solidFill>
              </a:rPr>
              <a:t>системы обеспечения безопасности работ:</a:t>
            </a:r>
            <a:endParaRPr lang="ru-RU" sz="3200" dirty="0">
              <a:solidFill>
                <a:srgbClr val="FFC000"/>
              </a:solidFill>
            </a:endParaRPr>
          </a:p>
        </p:txBody>
      </p:sp>
      <p:sp>
        <p:nvSpPr>
          <p:cNvPr id="4" name="Прямоугольник 3"/>
          <p:cNvSpPr/>
          <p:nvPr/>
        </p:nvSpPr>
        <p:spPr>
          <a:xfrm>
            <a:off x="642910" y="571480"/>
            <a:ext cx="6526851" cy="523220"/>
          </a:xfrm>
          <a:prstGeom prst="rect">
            <a:avLst/>
          </a:prstGeom>
          <a:solidFill>
            <a:srgbClr val="FF0000"/>
          </a:solidFill>
        </p:spPr>
        <p:txBody>
          <a:bodyPr wrap="none">
            <a:spAutoFit/>
          </a:bodyPr>
          <a:lstStyle/>
          <a:p>
            <a:r>
              <a:rPr lang="ru-RU" sz="2800" dirty="0" smtClean="0"/>
              <a:t>     </a:t>
            </a:r>
            <a:r>
              <a:rPr lang="ru-RU" sz="2800" b="1" u="sng" dirty="0" err="1" smtClean="0">
                <a:solidFill>
                  <a:srgbClr val="FFFF00"/>
                </a:solidFill>
              </a:rPr>
              <a:t>d</a:t>
            </a:r>
            <a:r>
              <a:rPr lang="ru-RU" sz="2800" b="1" u="sng" dirty="0" smtClean="0">
                <a:solidFill>
                  <a:srgbClr val="FFFF00"/>
                </a:solidFill>
              </a:rPr>
              <a:t>) системы спасения и эвакуации</a:t>
            </a:r>
            <a:endParaRPr lang="ru-RU" sz="2800" b="1" u="sng" dirty="0">
              <a:solidFill>
                <a:srgbClr val="FFFF00"/>
              </a:solidFill>
            </a:endParaRPr>
          </a:p>
        </p:txBody>
      </p:sp>
      <p:sp>
        <p:nvSpPr>
          <p:cNvPr id="230401" name="Rectangle 1"/>
          <p:cNvSpPr>
            <a:spLocks noChangeArrowheads="1"/>
          </p:cNvSpPr>
          <p:nvPr/>
        </p:nvSpPr>
        <p:spPr bwMode="auto">
          <a:xfrm>
            <a:off x="3347864" y="1175852"/>
            <a:ext cx="5796136" cy="5632311"/>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ru-RU" sz="2000" dirty="0" smtClean="0"/>
              <a:t>107. </a:t>
            </a:r>
            <a:r>
              <a:rPr lang="ru-RU" sz="2000" b="1" dirty="0" smtClean="0"/>
              <a:t>Планом мероприятий</a:t>
            </a:r>
            <a:r>
              <a:rPr lang="ru-RU" sz="2000" dirty="0" smtClean="0"/>
              <a:t> при аварийной ситуации и при проведении спасательных работ должно быть предусмотрено проведение мероприятий и </a:t>
            </a:r>
            <a:r>
              <a:rPr lang="ru-RU" sz="2000" u="sng" dirty="0" smtClean="0"/>
              <a:t>применение эвакуационных и спасательных средств, позволяющих осуществлять эвакуацию людей</a:t>
            </a:r>
            <a:r>
              <a:rPr lang="ru-RU" sz="2000" dirty="0" smtClean="0"/>
              <a:t> в случае аварии или несчастного случая при производстве работ на высоте.</a:t>
            </a:r>
          </a:p>
          <a:p>
            <a:r>
              <a:rPr lang="ru-RU" sz="2000" dirty="0" smtClean="0"/>
              <a:t>108. Для уменьшения риска </a:t>
            </a:r>
            <a:r>
              <a:rPr lang="ru-RU" sz="2000" dirty="0" err="1" smtClean="0"/>
              <a:t>травмирования</a:t>
            </a:r>
            <a:r>
              <a:rPr lang="ru-RU" sz="2000" dirty="0" smtClean="0"/>
              <a:t> работника, оставшегося в страховочной системе после остановки падения в состоянии зависания, </a:t>
            </a:r>
            <a:r>
              <a:rPr lang="ru-RU" sz="2000" b="1" dirty="0" smtClean="0"/>
              <a:t>план эвакуации должен предусматривать</a:t>
            </a:r>
            <a:r>
              <a:rPr lang="ru-RU" sz="2000" dirty="0" smtClean="0"/>
              <a:t> мероприятия и средства (например, системы </a:t>
            </a:r>
            <a:r>
              <a:rPr lang="ru-RU" sz="2000" dirty="0" err="1" smtClean="0"/>
              <a:t>самоспасения</a:t>
            </a:r>
            <a:r>
              <a:rPr lang="ru-RU" sz="2000" dirty="0" smtClean="0"/>
              <a:t>), позволяющие в максимально </a:t>
            </a:r>
            <a:r>
              <a:rPr lang="ru-RU" sz="2000" u="sng" dirty="0" smtClean="0"/>
              <a:t>короткий срок (не </a:t>
            </a:r>
            <a:r>
              <a:rPr lang="ru-RU" sz="2000" b="1" u="sng" dirty="0" smtClean="0"/>
              <a:t>более 10 минут</a:t>
            </a:r>
            <a:r>
              <a:rPr lang="ru-RU" sz="2000" b="1" dirty="0" smtClean="0"/>
              <a:t>) </a:t>
            </a:r>
            <a:r>
              <a:rPr lang="ru-RU" sz="2000" dirty="0" smtClean="0"/>
              <a:t>освободить работника от зависания.</a:t>
            </a:r>
          </a:p>
          <a:p>
            <a:r>
              <a:rPr kumimoji="0" lang="ru-RU" sz="2000" b="1" i="0" u="none" strike="noStrike" cap="none" normalizeH="0" baseline="0" dirty="0" smtClean="0">
                <a:ln>
                  <a:noFill/>
                </a:ln>
                <a:solidFill>
                  <a:schemeClr val="tx1"/>
                </a:solidFill>
                <a:effectLst/>
                <a:latin typeface="Arial" pitchFamily="34" charset="0"/>
                <a:cs typeface="Arial" pitchFamily="34" charset="0"/>
              </a:rPr>
              <a:t> </a:t>
            </a:r>
          </a:p>
        </p:txBody>
      </p:sp>
      <p:sp>
        <p:nvSpPr>
          <p:cNvPr id="8" name="Скругленный прямоугольник 7"/>
          <p:cNvSpPr/>
          <p:nvPr/>
        </p:nvSpPr>
        <p:spPr>
          <a:xfrm>
            <a:off x="7643802" y="642918"/>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pic>
        <p:nvPicPr>
          <p:cNvPr id="9" name="Picture 2"/>
          <p:cNvPicPr>
            <a:picLocks noChangeAspect="1" noChangeArrowheads="1"/>
          </p:cNvPicPr>
          <p:nvPr/>
        </p:nvPicPr>
        <p:blipFill>
          <a:blip r:embed="rId2" cstate="print"/>
          <a:srcRect/>
          <a:stretch>
            <a:fillRect/>
          </a:stretch>
        </p:blipFill>
        <p:spPr bwMode="auto">
          <a:xfrm>
            <a:off x="0" y="1268760"/>
            <a:ext cx="3275856" cy="54006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2915816" cy="1569660"/>
          </a:xfrm>
          <a:prstGeom prst="rect">
            <a:avLst/>
          </a:prstGeom>
        </p:spPr>
        <p:txBody>
          <a:bodyPr wrap="square">
            <a:spAutoFit/>
          </a:bodyPr>
          <a:lstStyle/>
          <a:p>
            <a:pPr algn="ctr"/>
            <a:r>
              <a:rPr lang="ru-RU" sz="2400" b="1" dirty="0" smtClean="0">
                <a:solidFill>
                  <a:srgbClr val="FFFF00"/>
                </a:solidFill>
              </a:rPr>
              <a:t>системы обеспечения безопасности работ:</a:t>
            </a:r>
            <a:endParaRPr lang="ru-RU" sz="2400" b="1" dirty="0">
              <a:solidFill>
                <a:srgbClr val="FFFF00"/>
              </a:solidFill>
            </a:endParaRPr>
          </a:p>
        </p:txBody>
      </p:sp>
      <p:sp>
        <p:nvSpPr>
          <p:cNvPr id="4" name="Прямоугольник 3"/>
          <p:cNvSpPr/>
          <p:nvPr/>
        </p:nvSpPr>
        <p:spPr>
          <a:xfrm>
            <a:off x="0" y="1556792"/>
            <a:ext cx="2987824" cy="830997"/>
          </a:xfrm>
          <a:prstGeom prst="rect">
            <a:avLst/>
          </a:prstGeom>
          <a:solidFill>
            <a:srgbClr val="FF0000"/>
          </a:solidFill>
        </p:spPr>
        <p:txBody>
          <a:bodyPr wrap="square">
            <a:spAutoFit/>
          </a:bodyPr>
          <a:lstStyle/>
          <a:p>
            <a:r>
              <a:rPr lang="ru-RU" sz="2800" dirty="0" smtClean="0"/>
              <a:t>     </a:t>
            </a:r>
            <a:r>
              <a:rPr lang="ru-RU" sz="2000" b="1" u="sng" dirty="0" err="1" smtClean="0">
                <a:solidFill>
                  <a:srgbClr val="FFFF00"/>
                </a:solidFill>
              </a:rPr>
              <a:t>d</a:t>
            </a:r>
            <a:r>
              <a:rPr lang="ru-RU" sz="2000" b="1" u="sng" dirty="0" smtClean="0">
                <a:solidFill>
                  <a:srgbClr val="FFFF00"/>
                </a:solidFill>
              </a:rPr>
              <a:t>) системы спасения и эвакуации</a:t>
            </a:r>
            <a:endParaRPr lang="ru-RU" sz="2000" b="1" u="sng" dirty="0">
              <a:solidFill>
                <a:srgbClr val="FFFF00"/>
              </a:solidFill>
            </a:endParaRPr>
          </a:p>
        </p:txBody>
      </p:sp>
      <p:sp>
        <p:nvSpPr>
          <p:cNvPr id="160769" name="Rectangle 1"/>
          <p:cNvSpPr>
            <a:spLocks noChangeArrowheads="1"/>
          </p:cNvSpPr>
          <p:nvPr/>
        </p:nvSpPr>
        <p:spPr bwMode="auto">
          <a:xfrm>
            <a:off x="2987824" y="413952"/>
            <a:ext cx="5976664" cy="6370975"/>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109. </a:t>
            </a:r>
            <a:r>
              <a:rPr kumimoji="0" lang="ru-RU" sz="24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В состав систем спасения и эвакуации</a:t>
            </a:r>
            <a:r>
              <a:rPr kumimoji="0" lang="ru-RU" sz="24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a:t>
            </a:r>
            <a:r>
              <a:rPr kumimoji="0" lang="ru-RU" sz="24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должны входить</a:t>
            </a:r>
            <a:r>
              <a:rPr kumimoji="0" lang="ru-RU" sz="24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а) </a:t>
            </a:r>
            <a:r>
              <a:rPr kumimoji="0" lang="ru-RU" sz="2400" b="0" i="0" u="sng" strike="noStrike" cap="none" normalizeH="0" baseline="0" dirty="0" smtClean="0">
                <a:ln>
                  <a:noFill/>
                </a:ln>
                <a:solidFill>
                  <a:schemeClr val="tx1"/>
                </a:solidFill>
                <a:effectLst/>
                <a:latin typeface="Arial" pitchFamily="34" charset="0"/>
                <a:ea typeface="Calibri" pitchFamily="34" charset="0"/>
                <a:cs typeface="Calibri" pitchFamily="34" charset="0"/>
              </a:rPr>
              <a:t>дополнительные или уже используемые, но рассчитанные на дополнительную нагрузку, анкерные устройства и/или анкерные линии</a:t>
            </a:r>
            <a:r>
              <a:rPr kumimoji="0" lang="ru-RU" sz="24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б) </a:t>
            </a:r>
            <a:r>
              <a:rPr kumimoji="0" lang="ru-RU" sz="2400" b="0" i="0" u="sng" strike="noStrike" cap="none" normalizeH="0" baseline="0" dirty="0" smtClean="0">
                <a:ln>
                  <a:noFill/>
                </a:ln>
                <a:solidFill>
                  <a:schemeClr val="tx1"/>
                </a:solidFill>
                <a:effectLst/>
                <a:latin typeface="Arial" pitchFamily="34" charset="0"/>
                <a:ea typeface="Calibri" pitchFamily="34" charset="0"/>
                <a:cs typeface="Calibri" pitchFamily="34" charset="0"/>
              </a:rPr>
              <a:t>резервные</a:t>
            </a:r>
            <a:r>
              <a:rPr kumimoji="0" lang="ru-RU" sz="24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удерживающие системы, системы позиционирования, системы доступа и/или страховочные системы;</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в) </a:t>
            </a:r>
            <a:r>
              <a:rPr kumimoji="0" lang="ru-RU" sz="2400" b="0" i="0" u="sng" strike="noStrike" cap="none" normalizeH="0" baseline="0" dirty="0" smtClean="0">
                <a:ln>
                  <a:noFill/>
                </a:ln>
                <a:solidFill>
                  <a:schemeClr val="tx1"/>
                </a:solidFill>
                <a:effectLst/>
                <a:latin typeface="Arial" pitchFamily="34" charset="0"/>
                <a:ea typeface="Calibri" pitchFamily="34" charset="0"/>
                <a:cs typeface="Calibri" pitchFamily="34" charset="0"/>
              </a:rPr>
              <a:t>необходимые средства подъема и/или спуска</a:t>
            </a:r>
            <a:r>
              <a:rPr kumimoji="0" lang="ru-RU" sz="24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в зависимости от плана спасения и/или эвакуации (например, лебедки, блоки, </a:t>
            </a:r>
            <a:r>
              <a:rPr kumimoji="0" lang="ru-RU" sz="2400" b="0"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триподы</a:t>
            </a:r>
            <a:r>
              <a:rPr kumimoji="0" lang="ru-RU" sz="24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подъемники);</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г) </a:t>
            </a:r>
            <a:r>
              <a:rPr kumimoji="0" lang="ru-RU" sz="2400" b="0" i="0" u="sng" strike="noStrike" cap="none" normalizeH="0" baseline="0" dirty="0" smtClean="0">
                <a:ln>
                  <a:noFill/>
                </a:ln>
                <a:solidFill>
                  <a:schemeClr val="tx1"/>
                </a:solidFill>
                <a:effectLst/>
                <a:latin typeface="Arial" pitchFamily="34" charset="0"/>
                <a:ea typeface="Calibri" pitchFamily="34" charset="0"/>
                <a:cs typeface="Calibri" pitchFamily="34" charset="0"/>
              </a:rPr>
              <a:t>носилки, шины, средства иммобилизации</a:t>
            </a:r>
            <a:r>
              <a:rPr kumimoji="0" lang="ru-RU" sz="24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д</a:t>
            </a:r>
            <a:r>
              <a:rPr kumimoji="0" lang="ru-RU" sz="24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a:t>
            </a:r>
            <a:r>
              <a:rPr kumimoji="0" lang="ru-RU" sz="2400" b="0" i="0" u="sng" strike="noStrike" cap="none" normalizeH="0" baseline="0" dirty="0" smtClean="0">
                <a:ln>
                  <a:noFill/>
                </a:ln>
                <a:solidFill>
                  <a:schemeClr val="tx1"/>
                </a:solidFill>
                <a:effectLst/>
                <a:latin typeface="Arial" pitchFamily="34" charset="0"/>
                <a:ea typeface="Calibri" pitchFamily="34" charset="0"/>
                <a:cs typeface="Calibri" pitchFamily="34" charset="0"/>
              </a:rPr>
              <a:t>медицинская аптечка</a:t>
            </a:r>
            <a:r>
              <a:rPr kumimoji="0" lang="ru-RU" sz="24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Скругленный прямоугольник 6"/>
          <p:cNvSpPr/>
          <p:nvPr/>
        </p:nvSpPr>
        <p:spPr>
          <a:xfrm>
            <a:off x="8001024" y="857232"/>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pic>
        <p:nvPicPr>
          <p:cNvPr id="8" name="Picture 2"/>
          <p:cNvPicPr>
            <a:picLocks noChangeAspect="1" noChangeArrowheads="1"/>
          </p:cNvPicPr>
          <p:nvPr/>
        </p:nvPicPr>
        <p:blipFill>
          <a:blip r:embed="rId2" cstate="print"/>
          <a:srcRect/>
          <a:stretch>
            <a:fillRect/>
          </a:stretch>
        </p:blipFill>
        <p:spPr bwMode="auto">
          <a:xfrm>
            <a:off x="0" y="2420888"/>
            <a:ext cx="2987824" cy="44371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652120" y="1"/>
            <a:ext cx="3491880" cy="1569660"/>
          </a:xfrm>
          <a:prstGeom prst="rect">
            <a:avLst/>
          </a:prstGeom>
          <a:solidFill>
            <a:srgbClr val="FF0000"/>
          </a:solidFill>
        </p:spPr>
        <p:txBody>
          <a:bodyPr wrap="square">
            <a:spAutoFit/>
          </a:bodyPr>
          <a:lstStyle/>
          <a:p>
            <a:r>
              <a:rPr lang="ru-RU" sz="2400" b="1" dirty="0" smtClean="0">
                <a:solidFill>
                  <a:srgbClr val="FFC000"/>
                </a:solidFill>
              </a:rPr>
              <a:t>системы обеспечения безопасности работ:</a:t>
            </a:r>
            <a:r>
              <a:rPr lang="ru-RU" sz="2400" b="1" u="sng" dirty="0" smtClean="0">
                <a:solidFill>
                  <a:srgbClr val="FFFF00"/>
                </a:solidFill>
              </a:rPr>
              <a:t> </a:t>
            </a:r>
            <a:r>
              <a:rPr lang="ru-RU" sz="2400" b="1" u="sng" dirty="0" err="1" smtClean="0">
                <a:solidFill>
                  <a:srgbClr val="FFFF00"/>
                </a:solidFill>
              </a:rPr>
              <a:t>d</a:t>
            </a:r>
            <a:r>
              <a:rPr lang="ru-RU" sz="2400" b="1" u="sng" dirty="0" smtClean="0">
                <a:solidFill>
                  <a:srgbClr val="FFFF00"/>
                </a:solidFill>
              </a:rPr>
              <a:t>) системы спасения и эвакуации</a:t>
            </a:r>
            <a:endParaRPr lang="ru-RU" sz="2400" dirty="0">
              <a:solidFill>
                <a:srgbClr val="FFC000"/>
              </a:solidFill>
            </a:endParaRPr>
          </a:p>
        </p:txBody>
      </p:sp>
      <p:sp>
        <p:nvSpPr>
          <p:cNvPr id="4" name="Прямоугольник 3"/>
          <p:cNvSpPr/>
          <p:nvPr/>
        </p:nvSpPr>
        <p:spPr>
          <a:xfrm>
            <a:off x="1835696" y="404664"/>
            <a:ext cx="6526851" cy="523220"/>
          </a:xfrm>
          <a:prstGeom prst="rect">
            <a:avLst/>
          </a:prstGeom>
        </p:spPr>
        <p:txBody>
          <a:bodyPr wrap="square">
            <a:spAutoFit/>
          </a:bodyPr>
          <a:lstStyle/>
          <a:p>
            <a:r>
              <a:rPr lang="ru-RU" sz="2800" dirty="0" smtClean="0"/>
              <a:t>   </a:t>
            </a:r>
            <a:r>
              <a:rPr lang="ru-RU" sz="2400" dirty="0" smtClean="0"/>
              <a:t> </a:t>
            </a:r>
            <a:endParaRPr lang="ru-RU" sz="2400" b="1" u="sng" dirty="0">
              <a:solidFill>
                <a:srgbClr val="FFFF00"/>
              </a:solidFill>
            </a:endParaRPr>
          </a:p>
        </p:txBody>
      </p:sp>
      <p:pic>
        <p:nvPicPr>
          <p:cNvPr id="48132" name="Picture 4"/>
          <p:cNvPicPr>
            <a:picLocks noChangeAspect="1" noChangeArrowheads="1"/>
          </p:cNvPicPr>
          <p:nvPr/>
        </p:nvPicPr>
        <p:blipFill>
          <a:blip r:embed="rId2" cstate="print"/>
          <a:srcRect/>
          <a:stretch>
            <a:fillRect/>
          </a:stretch>
        </p:blipFill>
        <p:spPr bwMode="auto">
          <a:xfrm>
            <a:off x="5784153" y="2420888"/>
            <a:ext cx="3140747" cy="4437112"/>
          </a:xfrm>
          <a:prstGeom prst="rect">
            <a:avLst/>
          </a:prstGeom>
          <a:noFill/>
          <a:ln w="9525">
            <a:noFill/>
            <a:miter lim="800000"/>
            <a:headEnd/>
            <a:tailEnd/>
          </a:ln>
        </p:spPr>
      </p:pic>
      <p:sp>
        <p:nvSpPr>
          <p:cNvPr id="203777" name="Rectangle 1"/>
          <p:cNvSpPr>
            <a:spLocks noChangeArrowheads="1"/>
          </p:cNvSpPr>
          <p:nvPr/>
        </p:nvSpPr>
        <p:spPr bwMode="auto">
          <a:xfrm>
            <a:off x="0" y="357201"/>
            <a:ext cx="5652120" cy="6463308"/>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79388" algn="just"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Система спасения и эвакуации, использующая средства защиты </a:t>
            </a:r>
            <a:r>
              <a:rPr kumimoji="0" lang="ru-RU" b="1" i="0" u="sng" strike="noStrike" cap="none" normalizeH="0" baseline="0" dirty="0" smtClean="0">
                <a:ln>
                  <a:noFill/>
                </a:ln>
                <a:solidFill>
                  <a:schemeClr val="tx1"/>
                </a:solidFill>
                <a:effectLst/>
                <a:latin typeface="Arial" pitchFamily="34" charset="0"/>
                <a:ea typeface="Calibri" pitchFamily="34" charset="0"/>
                <a:cs typeface="Calibri" pitchFamily="34" charset="0"/>
              </a:rPr>
              <a:t>втягивающего типа со встроенной лебедкой.</a:t>
            </a:r>
            <a:endParaRPr kumimoji="0" lang="ru-RU" b="1" i="0" u="sng" strike="noStrike" cap="none" normalizeH="0" baseline="0" dirty="0" smtClean="0">
              <a:ln>
                <a:noFill/>
              </a:ln>
              <a:solidFill>
                <a:schemeClr val="tx1"/>
              </a:solidFill>
              <a:effectLst/>
              <a:latin typeface="Arial" pitchFamily="34" charset="0"/>
              <a:cs typeface="Arial" pitchFamily="34" charset="0"/>
            </a:endParaRPr>
          </a:p>
          <a:p>
            <a:pPr marL="0" marR="0" lvl="0" indent="179388"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Обозначения на схеме:</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1 - анкерная жесткая линия, допускающая одновременное закрепление систем спасения и эвакуации пострадавшего и страховочной системы работника, проводящего спасательные работы;</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2 - средства защиты втягивающего типа со встроенной лебедкой;</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3 - спасательная привязь, включающая лямки, фитинги, пряжки или другие элементы, подходящим образом расположенные и смонтированные, чтобы поддерживать тело человека в удобном положении для его спасения;</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4 - строп;</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5 - амортизатор;</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6 - страховочная привязь.</a:t>
            </a:r>
            <a:endParaRPr kumimoji="0" lang="ru-RU"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В системе спасения и эвакуации кроме спасательных привязей могут использоваться спасательные петли.</a:t>
            </a:r>
            <a:endParaRPr kumimoji="0" lang="ru-RU" b="1" i="0" u="none" strike="noStrike" cap="none" normalizeH="0" baseline="0" dirty="0" smtClean="0">
              <a:ln>
                <a:noFill/>
              </a:ln>
              <a:solidFill>
                <a:schemeClr val="tx1"/>
              </a:solidFill>
              <a:effectLst/>
              <a:latin typeface="Arial" pitchFamily="34" charset="0"/>
              <a:cs typeface="Arial" pitchFamily="34" charset="0"/>
            </a:endParaRPr>
          </a:p>
        </p:txBody>
      </p:sp>
      <p:sp>
        <p:nvSpPr>
          <p:cNvPr id="7" name="Скругленный прямоугольник 6"/>
          <p:cNvSpPr/>
          <p:nvPr/>
        </p:nvSpPr>
        <p:spPr>
          <a:xfrm>
            <a:off x="8393901" y="1714488"/>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1"/>
            <a:ext cx="9324528" cy="584775"/>
          </a:xfrm>
          <a:prstGeom prst="rect">
            <a:avLst/>
          </a:prstGeom>
        </p:spPr>
        <p:txBody>
          <a:bodyPr wrap="square">
            <a:spAutoFit/>
          </a:bodyPr>
          <a:lstStyle/>
          <a:p>
            <a:pPr algn="ctr"/>
            <a:r>
              <a:rPr lang="ru-RU" sz="3200" dirty="0" smtClean="0">
                <a:solidFill>
                  <a:srgbClr val="FFC000"/>
                </a:solidFill>
              </a:rPr>
              <a:t>системы обеспечения безопасности работ:</a:t>
            </a:r>
            <a:endParaRPr lang="ru-RU" sz="3200" dirty="0">
              <a:solidFill>
                <a:srgbClr val="FFC000"/>
              </a:solidFill>
            </a:endParaRPr>
          </a:p>
        </p:txBody>
      </p:sp>
      <p:sp>
        <p:nvSpPr>
          <p:cNvPr id="4" name="Прямоугольник 3"/>
          <p:cNvSpPr/>
          <p:nvPr/>
        </p:nvSpPr>
        <p:spPr>
          <a:xfrm>
            <a:off x="1835696" y="548680"/>
            <a:ext cx="6526851" cy="523220"/>
          </a:xfrm>
          <a:prstGeom prst="rect">
            <a:avLst/>
          </a:prstGeom>
          <a:solidFill>
            <a:srgbClr val="FF0000"/>
          </a:solidFill>
        </p:spPr>
        <p:txBody>
          <a:bodyPr wrap="none">
            <a:spAutoFit/>
          </a:bodyPr>
          <a:lstStyle/>
          <a:p>
            <a:r>
              <a:rPr lang="ru-RU" sz="2800" dirty="0" smtClean="0"/>
              <a:t>     </a:t>
            </a:r>
            <a:r>
              <a:rPr lang="ru-RU" sz="2800" b="1" u="sng" dirty="0" err="1" smtClean="0">
                <a:solidFill>
                  <a:srgbClr val="FFFF00"/>
                </a:solidFill>
              </a:rPr>
              <a:t>d</a:t>
            </a:r>
            <a:r>
              <a:rPr lang="ru-RU" sz="2800" b="1" u="sng" dirty="0" smtClean="0">
                <a:solidFill>
                  <a:srgbClr val="FFFF00"/>
                </a:solidFill>
              </a:rPr>
              <a:t>) системы спасения и эвакуации</a:t>
            </a:r>
            <a:endParaRPr lang="ru-RU" sz="2800" b="1" u="sng" dirty="0">
              <a:solidFill>
                <a:srgbClr val="FFFF00"/>
              </a:solidFill>
            </a:endParaRPr>
          </a:p>
        </p:txBody>
      </p:sp>
      <p:pic>
        <p:nvPicPr>
          <p:cNvPr id="48130" name="Picture 2"/>
          <p:cNvPicPr>
            <a:picLocks noChangeAspect="1" noChangeArrowheads="1"/>
          </p:cNvPicPr>
          <p:nvPr/>
        </p:nvPicPr>
        <p:blipFill>
          <a:blip r:embed="rId2" cstate="print"/>
          <a:srcRect/>
          <a:stretch>
            <a:fillRect/>
          </a:stretch>
        </p:blipFill>
        <p:spPr bwMode="auto">
          <a:xfrm>
            <a:off x="179512" y="1357156"/>
            <a:ext cx="3240360" cy="3872044"/>
          </a:xfrm>
          <a:prstGeom prst="rect">
            <a:avLst/>
          </a:prstGeom>
          <a:noFill/>
          <a:ln w="9525">
            <a:noFill/>
            <a:miter lim="800000"/>
            <a:headEnd/>
            <a:tailEnd/>
          </a:ln>
        </p:spPr>
      </p:pic>
      <p:sp>
        <p:nvSpPr>
          <p:cNvPr id="230401" name="Rectangle 1"/>
          <p:cNvSpPr>
            <a:spLocks noChangeArrowheads="1"/>
          </p:cNvSpPr>
          <p:nvPr/>
        </p:nvSpPr>
        <p:spPr bwMode="auto">
          <a:xfrm>
            <a:off x="3419872" y="1175850"/>
            <a:ext cx="5724128" cy="5632311"/>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79388" algn="l"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Система спасения и эвакуации, использующая </a:t>
            </a:r>
            <a:r>
              <a:rPr kumimoji="0" lang="ru-RU" sz="2000" b="1" i="0" u="sng" strike="noStrike" cap="none" normalizeH="0" baseline="0" dirty="0" smtClean="0">
                <a:ln>
                  <a:noFill/>
                </a:ln>
                <a:solidFill>
                  <a:schemeClr val="tx1"/>
                </a:solidFill>
                <a:effectLst/>
                <a:latin typeface="Arial" pitchFamily="34" charset="0"/>
                <a:ea typeface="Calibri" pitchFamily="34" charset="0"/>
                <a:cs typeface="Calibri" pitchFamily="34" charset="0"/>
              </a:rPr>
              <a:t>переносное временное анкерное устройство</a:t>
            </a: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a:t>
            </a:r>
            <a:endParaRPr kumimoji="0" lang="ru-RU" sz="2000"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Обозначения на схеме:</a:t>
            </a:r>
            <a:endParaRPr kumimoji="0" lang="ru-RU" sz="2000"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1 - </a:t>
            </a:r>
            <a:r>
              <a:rPr kumimoji="0" lang="ru-RU" sz="2000" b="1"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трипод</a:t>
            </a: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a:t>
            </a:r>
            <a:endParaRPr kumimoji="0" lang="ru-RU" sz="2000"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2 - лебедка;</a:t>
            </a:r>
            <a:endParaRPr kumimoji="0" lang="ru-RU" sz="2000"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3 - спасательная привязь;</a:t>
            </a:r>
            <a:endParaRPr kumimoji="0" lang="ru-RU" sz="2000"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4 - страховочное устройство с автоматической функцией самоблокирования вытягивания стропа и автоматической возможностью вытягивания и возврата уже вытянутого стропа;</a:t>
            </a:r>
            <a:endParaRPr kumimoji="0" lang="ru-RU" sz="2000"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5 - амортизатор, содержащийся во втягивающемся стропе (функция рассеивания энергии может выполняться самим страховочным устройством 4);</a:t>
            </a:r>
          </a:p>
          <a:p>
            <a:pPr marL="0" marR="0" lvl="0" indent="179388"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6 - страховочная привязь.</a:t>
            </a:r>
            <a:r>
              <a:rPr kumimoji="0" lang="ru-RU" sz="2000" b="1" i="0" u="none" strike="noStrike" cap="none" normalizeH="0" baseline="0" dirty="0" smtClean="0">
                <a:ln>
                  <a:noFill/>
                </a:ln>
                <a:solidFill>
                  <a:schemeClr val="tx1"/>
                </a:solidFill>
                <a:effectLst/>
                <a:latin typeface="Arial" pitchFamily="34" charset="0"/>
                <a:cs typeface="Arial" pitchFamily="34" charset="0"/>
              </a:rPr>
              <a:t> </a:t>
            </a:r>
          </a:p>
        </p:txBody>
      </p:sp>
      <p:sp>
        <p:nvSpPr>
          <p:cNvPr id="7" name="Скругленный прямоугольник 6"/>
          <p:cNvSpPr/>
          <p:nvPr/>
        </p:nvSpPr>
        <p:spPr>
          <a:xfrm>
            <a:off x="7215206" y="2500306"/>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1"/>
            <a:ext cx="9324528" cy="584775"/>
          </a:xfrm>
          <a:prstGeom prst="rect">
            <a:avLst/>
          </a:prstGeom>
        </p:spPr>
        <p:txBody>
          <a:bodyPr wrap="square">
            <a:spAutoFit/>
          </a:bodyPr>
          <a:lstStyle/>
          <a:p>
            <a:pPr algn="ctr"/>
            <a:r>
              <a:rPr lang="ru-RU" sz="3200" dirty="0" smtClean="0">
                <a:solidFill>
                  <a:srgbClr val="FFC000"/>
                </a:solidFill>
              </a:rPr>
              <a:t>системы обеспечения безопасности работ:</a:t>
            </a:r>
            <a:endParaRPr lang="ru-RU" sz="3200" dirty="0">
              <a:solidFill>
                <a:srgbClr val="FFC000"/>
              </a:solidFill>
            </a:endParaRPr>
          </a:p>
        </p:txBody>
      </p:sp>
      <p:sp>
        <p:nvSpPr>
          <p:cNvPr id="4" name="Прямоугольник 3"/>
          <p:cNvSpPr/>
          <p:nvPr/>
        </p:nvSpPr>
        <p:spPr>
          <a:xfrm>
            <a:off x="1835696" y="548680"/>
            <a:ext cx="6526851" cy="523220"/>
          </a:xfrm>
          <a:prstGeom prst="rect">
            <a:avLst/>
          </a:prstGeom>
          <a:solidFill>
            <a:srgbClr val="FF0000"/>
          </a:solidFill>
        </p:spPr>
        <p:txBody>
          <a:bodyPr wrap="none">
            <a:spAutoFit/>
          </a:bodyPr>
          <a:lstStyle/>
          <a:p>
            <a:r>
              <a:rPr lang="ru-RU" sz="2800" dirty="0" smtClean="0"/>
              <a:t>     </a:t>
            </a:r>
            <a:r>
              <a:rPr lang="ru-RU" sz="2800" b="1" u="sng" dirty="0" err="1" smtClean="0">
                <a:solidFill>
                  <a:srgbClr val="FFFF00"/>
                </a:solidFill>
              </a:rPr>
              <a:t>d</a:t>
            </a:r>
            <a:r>
              <a:rPr lang="ru-RU" sz="2800" b="1" u="sng" dirty="0" smtClean="0">
                <a:solidFill>
                  <a:srgbClr val="FFFF00"/>
                </a:solidFill>
              </a:rPr>
              <a:t>) системы спасения и эвакуации</a:t>
            </a:r>
            <a:endParaRPr lang="ru-RU" sz="2800" b="1" u="sng" dirty="0">
              <a:solidFill>
                <a:srgbClr val="FFFF00"/>
              </a:solidFill>
            </a:endParaRPr>
          </a:p>
        </p:txBody>
      </p:sp>
      <p:sp>
        <p:nvSpPr>
          <p:cNvPr id="230401" name="Rectangle 1"/>
          <p:cNvSpPr>
            <a:spLocks noChangeArrowheads="1"/>
          </p:cNvSpPr>
          <p:nvPr/>
        </p:nvSpPr>
        <p:spPr bwMode="auto">
          <a:xfrm>
            <a:off x="3347864" y="1175852"/>
            <a:ext cx="5796136" cy="5632311"/>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ru-RU" sz="2000" b="1" dirty="0" smtClean="0"/>
              <a:t>Система спасения и эвакуации, использующая </a:t>
            </a:r>
            <a:r>
              <a:rPr lang="ru-RU" sz="2000" b="1" u="sng" dirty="0" smtClean="0"/>
              <a:t>индивидуальное спасательное устройство </a:t>
            </a:r>
            <a:r>
              <a:rPr lang="ru-RU" sz="2000" b="1" dirty="0" smtClean="0"/>
              <a:t>(ИСУ), предназначенное для спасения работника с высоты самостоятельно.</a:t>
            </a:r>
          </a:p>
          <a:p>
            <a:r>
              <a:rPr lang="ru-RU" sz="2000" b="1" dirty="0" smtClean="0"/>
              <a:t>Обозначения на схеме:</a:t>
            </a:r>
          </a:p>
          <a:p>
            <a:r>
              <a:rPr lang="ru-RU" sz="2000" b="1" dirty="0" smtClean="0"/>
              <a:t>1 - ИСУ, исключающее вращение и возможность свободного падения работника при спуске, а также внезапную остановку спуска и обеспечивающее автоматически скорость спуска, не превышающую 2 м/с;</a:t>
            </a:r>
          </a:p>
          <a:p>
            <a:r>
              <a:rPr lang="ru-RU" sz="2000" b="1" dirty="0" smtClean="0"/>
              <a:t>2 - спасательная петля класса B (возможно использование спасательной петли класса A).</a:t>
            </a:r>
          </a:p>
          <a:p>
            <a:r>
              <a:rPr lang="ru-RU" sz="2000" b="1" dirty="0" smtClean="0"/>
              <a:t>Изготовитель в эксплуатационной документации для ИСУ дополнительно указывает максимальную высоту для спуска.</a:t>
            </a:r>
            <a:r>
              <a:rPr kumimoji="0" lang="ru-RU" sz="2000" b="1" i="0" u="none" strike="noStrike" cap="none" normalizeH="0" baseline="0" dirty="0" smtClean="0">
                <a:ln>
                  <a:noFill/>
                </a:ln>
                <a:solidFill>
                  <a:schemeClr val="tx1"/>
                </a:solidFill>
                <a:effectLst/>
                <a:latin typeface="Arial" pitchFamily="34" charset="0"/>
                <a:cs typeface="Arial" pitchFamily="34" charset="0"/>
              </a:rPr>
              <a:t> </a:t>
            </a:r>
          </a:p>
        </p:txBody>
      </p:sp>
      <p:pic>
        <p:nvPicPr>
          <p:cNvPr id="7" name="Рисунок 6"/>
          <p:cNvPicPr/>
          <p:nvPr/>
        </p:nvPicPr>
        <p:blipFill>
          <a:blip r:embed="rId2" cstate="print"/>
          <a:srcRect/>
          <a:stretch>
            <a:fillRect/>
          </a:stretch>
        </p:blipFill>
        <p:spPr bwMode="auto">
          <a:xfrm>
            <a:off x="395537" y="1052736"/>
            <a:ext cx="2808311" cy="5544616"/>
          </a:xfrm>
          <a:prstGeom prst="rect">
            <a:avLst/>
          </a:prstGeom>
          <a:noFill/>
          <a:ln w="9525">
            <a:noFill/>
            <a:miter lim="800000"/>
            <a:headEnd/>
            <a:tailEnd/>
          </a:ln>
        </p:spPr>
      </p:pic>
      <p:sp>
        <p:nvSpPr>
          <p:cNvPr id="8" name="Скругленный прямоугольник 7"/>
          <p:cNvSpPr/>
          <p:nvPr/>
        </p:nvSpPr>
        <p:spPr>
          <a:xfrm>
            <a:off x="8143900" y="1428736"/>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1" name="Rectangle 1"/>
          <p:cNvSpPr>
            <a:spLocks noChangeArrowheads="1"/>
          </p:cNvSpPr>
          <p:nvPr/>
        </p:nvSpPr>
        <p:spPr bwMode="auto">
          <a:xfrm>
            <a:off x="179512" y="335845"/>
            <a:ext cx="8784976" cy="6186309"/>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110. В зависимости от конкретных условий работ на высоте работники должны быть обеспечены следующими </a:t>
            </a:r>
            <a:r>
              <a:rPr kumimoji="0" lang="ru-RU" b="1" i="0" u="none" strike="noStrike" cap="none" normalizeH="0" baseline="0" dirty="0" smtClean="0">
                <a:ln>
                  <a:noFill/>
                </a:ln>
                <a:solidFill>
                  <a:schemeClr val="tx1"/>
                </a:solidFill>
                <a:effectLst/>
                <a:latin typeface="Arial" pitchFamily="34" charset="0"/>
                <a:ea typeface="Calibri" pitchFamily="34" charset="0"/>
                <a:cs typeface="Calibri" pitchFamily="34" charset="0"/>
              </a:rPr>
              <a:t>СИЗ - совместимыми с системами безопасности от падения с высоты:</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sng" strike="noStrike" cap="none" normalizeH="0" baseline="0" dirty="0" smtClean="0">
                <a:ln>
                  <a:noFill/>
                </a:ln>
                <a:solidFill>
                  <a:schemeClr val="tx1"/>
                </a:solidFill>
                <a:effectLst/>
                <a:latin typeface="Arial" pitchFamily="34" charset="0"/>
                <a:ea typeface="Calibri" pitchFamily="34" charset="0"/>
                <a:cs typeface="Calibri" pitchFamily="34" charset="0"/>
              </a:rPr>
              <a:t>а) специальной одеждой - в зависимости от воздействующих вредных</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производственных факторов;</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б) </a:t>
            </a:r>
            <a:r>
              <a:rPr kumimoji="0" lang="ru-RU" b="0" i="0" u="sng" strike="noStrike" cap="none" normalizeH="0" baseline="0" dirty="0" smtClean="0">
                <a:ln>
                  <a:noFill/>
                </a:ln>
                <a:solidFill>
                  <a:schemeClr val="tx1"/>
                </a:solidFill>
                <a:effectLst/>
                <a:latin typeface="Arial" pitchFamily="34" charset="0"/>
                <a:ea typeface="Calibri" pitchFamily="34" charset="0"/>
                <a:cs typeface="Calibri" pitchFamily="34" charset="0"/>
              </a:rPr>
              <a:t>касками</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 для защиты головы от травм, вызванных падающими предметами или ударами о предметы и конструкции, для защиты верхней части головы от поражения переменным электрическим током напряжением до 440 В;</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в) </a:t>
            </a:r>
            <a:r>
              <a:rPr kumimoji="0" lang="ru-RU" b="0" i="0" u="sng" strike="noStrike" cap="none" normalizeH="0" baseline="0" dirty="0" smtClean="0">
                <a:ln>
                  <a:noFill/>
                </a:ln>
                <a:solidFill>
                  <a:schemeClr val="tx1"/>
                </a:solidFill>
                <a:effectLst/>
                <a:latin typeface="Arial" pitchFamily="34" charset="0"/>
                <a:ea typeface="Calibri" pitchFamily="34" charset="0"/>
                <a:cs typeface="Calibri" pitchFamily="34" charset="0"/>
              </a:rPr>
              <a:t>очками защитными, щитками, защитными экранами</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 для защиты от пыли, летящих частиц, яркого света или излучения;</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г) </a:t>
            </a:r>
            <a:r>
              <a:rPr kumimoji="0" lang="ru-RU" b="0" i="0" u="sng" strike="noStrike" cap="none" normalizeH="0" baseline="0" dirty="0" smtClean="0">
                <a:ln>
                  <a:noFill/>
                </a:ln>
                <a:solidFill>
                  <a:schemeClr val="tx1"/>
                </a:solidFill>
                <a:effectLst/>
                <a:latin typeface="Arial" pitchFamily="34" charset="0"/>
                <a:ea typeface="Calibri" pitchFamily="34" charset="0"/>
                <a:cs typeface="Calibri" pitchFamily="34" charset="0"/>
              </a:rPr>
              <a:t>защитными перчатками или рукавицами, защитными кремами и другими средствами - для защиты рук</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д</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a:t>
            </a:r>
            <a:r>
              <a:rPr kumimoji="0" lang="ru-RU" b="0" i="0" u="sng" strike="noStrike" cap="none" normalizeH="0" baseline="0" dirty="0" smtClean="0">
                <a:ln>
                  <a:noFill/>
                </a:ln>
                <a:solidFill>
                  <a:schemeClr val="tx1"/>
                </a:solidFill>
                <a:effectLst/>
                <a:latin typeface="Arial" pitchFamily="34" charset="0"/>
                <a:ea typeface="Calibri" pitchFamily="34" charset="0"/>
                <a:cs typeface="Calibri" pitchFamily="34" charset="0"/>
              </a:rPr>
              <a:t>специальной обувью соответствующего </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типа - при работах с опасностью получения травм ног;</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е) </a:t>
            </a:r>
            <a:r>
              <a:rPr kumimoji="0" lang="ru-RU" b="0" i="0" u="sng" strike="noStrike" cap="none" normalizeH="0" baseline="0" dirty="0" smtClean="0">
                <a:ln>
                  <a:noFill/>
                </a:ln>
                <a:solidFill>
                  <a:schemeClr val="tx1"/>
                </a:solidFill>
                <a:effectLst/>
                <a:latin typeface="Arial" pitchFamily="34" charset="0"/>
                <a:ea typeface="Calibri" pitchFamily="34" charset="0"/>
                <a:cs typeface="Calibri" pitchFamily="34" charset="0"/>
              </a:rPr>
              <a:t>средствами защиты органов дыхания</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 от пыли, дыма, паров и газов;</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ж) </a:t>
            </a:r>
            <a:r>
              <a:rPr kumimoji="0" lang="ru-RU" b="0" i="0" u="sng" strike="noStrike" cap="none" normalizeH="0" baseline="0" dirty="0" smtClean="0">
                <a:ln>
                  <a:noFill/>
                </a:ln>
                <a:solidFill>
                  <a:schemeClr val="tx1"/>
                </a:solidFill>
                <a:effectLst/>
                <a:latin typeface="Arial" pitchFamily="34" charset="0"/>
                <a:ea typeface="Calibri" pitchFamily="34" charset="0"/>
                <a:cs typeface="Calibri" pitchFamily="34" charset="0"/>
              </a:rPr>
              <a:t>индивидуальными кислородными аппаратами</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и другими средствами - при работе в условиях вероятной кислородной недостаточности;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з</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a:t>
            </a:r>
            <a:r>
              <a:rPr kumimoji="0" lang="ru-RU" b="0" i="0" u="sng" strike="noStrike" cap="none" normalizeH="0" baseline="0" dirty="0" smtClean="0">
                <a:ln>
                  <a:noFill/>
                </a:ln>
                <a:solidFill>
                  <a:schemeClr val="tx1"/>
                </a:solidFill>
                <a:effectLst/>
                <a:latin typeface="Arial" pitchFamily="34" charset="0"/>
                <a:ea typeface="Calibri" pitchFamily="34" charset="0"/>
                <a:cs typeface="Calibri" pitchFamily="34" charset="0"/>
              </a:rPr>
              <a:t>средствами защиты слуха</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и) </a:t>
            </a:r>
            <a:r>
              <a:rPr kumimoji="0" lang="ru-RU" b="0" i="0" u="sng" strike="noStrike" cap="none" normalizeH="0" baseline="0" dirty="0" smtClean="0">
                <a:ln>
                  <a:noFill/>
                </a:ln>
                <a:solidFill>
                  <a:schemeClr val="tx1"/>
                </a:solidFill>
                <a:effectLst/>
                <a:latin typeface="Arial" pitchFamily="34" charset="0"/>
                <a:ea typeface="Calibri" pitchFamily="34" charset="0"/>
                <a:cs typeface="Calibri" pitchFamily="34" charset="0"/>
              </a:rPr>
              <a:t>средствами защиты, используемыми в электроустановках</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к) </a:t>
            </a:r>
            <a:r>
              <a:rPr kumimoji="0" lang="ru-RU" b="0" i="0" u="sng" strike="noStrike" cap="none" normalizeH="0" baseline="0" dirty="0" smtClean="0">
                <a:ln>
                  <a:noFill/>
                </a:ln>
                <a:solidFill>
                  <a:schemeClr val="tx1"/>
                </a:solidFill>
                <a:effectLst/>
                <a:latin typeface="Arial" pitchFamily="34" charset="0"/>
                <a:ea typeface="Calibri" pitchFamily="34" charset="0"/>
                <a:cs typeface="Calibri" pitchFamily="34" charset="0"/>
              </a:rPr>
              <a:t>спасательными жилетами и поясами</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 при опасности падения в воду;</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л) </a:t>
            </a:r>
            <a:r>
              <a:rPr kumimoji="0" lang="ru-RU" b="0" i="0" u="sng" strike="noStrike" cap="none" normalizeH="0" baseline="0" dirty="0" smtClean="0">
                <a:ln>
                  <a:noFill/>
                </a:ln>
                <a:solidFill>
                  <a:schemeClr val="tx1"/>
                </a:solidFill>
                <a:effectLst/>
                <a:latin typeface="Arial" pitchFamily="34" charset="0"/>
                <a:ea typeface="Calibri" pitchFamily="34" charset="0"/>
                <a:cs typeface="Calibri" pitchFamily="34" charset="0"/>
              </a:rPr>
              <a:t>сигнальными жилетами</a:t>
            </a: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 при выполнении работ в местах движения транспортных средств.</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1" name="Rectangle 1"/>
          <p:cNvSpPr>
            <a:spLocks noChangeArrowheads="1"/>
          </p:cNvSpPr>
          <p:nvPr/>
        </p:nvSpPr>
        <p:spPr bwMode="auto">
          <a:xfrm>
            <a:off x="179512" y="195360"/>
            <a:ext cx="8784976" cy="6278642"/>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111. </a:t>
            </a:r>
            <a:r>
              <a:rPr kumimoji="0" lang="ru-RU" sz="2400" b="0" i="0" u="sng" strike="noStrike" cap="none" normalizeH="0" baseline="0" dirty="0" smtClean="0">
                <a:ln>
                  <a:noFill/>
                </a:ln>
                <a:solidFill>
                  <a:schemeClr val="tx1"/>
                </a:solidFill>
                <a:effectLst/>
                <a:latin typeface="Arial" pitchFamily="34" charset="0"/>
                <a:ea typeface="Calibri" pitchFamily="34" charset="0"/>
                <a:cs typeface="Arial" pitchFamily="34" charset="0"/>
              </a:rPr>
              <a:t>Работники, выполняющие работы на высоте</a:t>
            </a:r>
            <a:r>
              <a:rPr kumimoji="0" lang="ru-RU"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обязаны пользоваться </a:t>
            </a:r>
            <a:r>
              <a:rPr kumimoji="0" lang="ru-RU" sz="2400" b="1" i="0" u="none" strike="noStrike" cap="none" normalizeH="0" baseline="0" dirty="0" smtClean="0">
                <a:ln>
                  <a:noFill/>
                </a:ln>
                <a:solidFill>
                  <a:schemeClr val="tx1"/>
                </a:solidFill>
                <a:effectLst/>
                <a:latin typeface="Arial" pitchFamily="34" charset="0"/>
                <a:ea typeface="Calibri" pitchFamily="34" charset="0"/>
                <a:cs typeface="Arial" pitchFamily="34" charset="0"/>
              </a:rPr>
              <a:t>защитными </a:t>
            </a:r>
            <a:r>
              <a:rPr kumimoji="0" lang="ru-RU" sz="2400" b="1" i="0" u="sng" strike="noStrike" cap="none" normalizeH="0" baseline="0" dirty="0" smtClean="0">
                <a:ln>
                  <a:noFill/>
                </a:ln>
                <a:solidFill>
                  <a:schemeClr val="tx1"/>
                </a:solidFill>
                <a:effectLst/>
                <a:latin typeface="Arial" pitchFamily="34" charset="0"/>
                <a:ea typeface="Calibri" pitchFamily="34" charset="0"/>
                <a:cs typeface="Arial" pitchFamily="34" charset="0"/>
              </a:rPr>
              <a:t>касками</a:t>
            </a:r>
            <a:r>
              <a:rPr kumimoji="0" lang="ru-RU" sz="2400" b="0" i="0" u="sng" strike="noStrike" cap="none" normalizeH="0" baseline="0" dirty="0" smtClean="0">
                <a:ln>
                  <a:noFill/>
                </a:ln>
                <a:solidFill>
                  <a:schemeClr val="tx1"/>
                </a:solidFill>
                <a:effectLst/>
                <a:latin typeface="Arial" pitchFamily="34" charset="0"/>
                <a:ea typeface="Calibri" pitchFamily="34" charset="0"/>
                <a:cs typeface="Arial" pitchFamily="34" charset="0"/>
              </a:rPr>
              <a:t> с застегнутым подбородочным ремнем</a:t>
            </a:r>
            <a:r>
              <a:rPr kumimoji="0" lang="ru-RU"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Внутренняя оснастка и подбородочный ремень должны быть съемными и иметь устройства для крепления к корпусу каски. Подбородочный ремень должен регулироваться по длине, способ крепления должен обеспечивать возможность его быстрого отсоединения и не допускать самопроизвольного падения или смещения каски с головы работающего.</a:t>
            </a:r>
          </a:p>
          <a:p>
            <a:r>
              <a:rPr lang="ru-RU" sz="2400" dirty="0" smtClean="0">
                <a:latin typeface="Arial" pitchFamily="34" charset="0"/>
                <a:cs typeface="Arial" pitchFamily="34" charset="0"/>
              </a:rPr>
              <a:t>113. </a:t>
            </a:r>
            <a:r>
              <a:rPr lang="ru-RU" sz="2400" u="sng" dirty="0" smtClean="0">
                <a:latin typeface="Arial" pitchFamily="34" charset="0"/>
                <a:cs typeface="Arial" pitchFamily="34" charset="0"/>
              </a:rPr>
              <a:t>Строп страховочной системы </a:t>
            </a:r>
            <a:r>
              <a:rPr lang="ru-RU" sz="2400" b="1" u="sng" dirty="0" smtClean="0">
                <a:latin typeface="Arial" pitchFamily="34" charset="0"/>
                <a:cs typeface="Arial" pitchFamily="34" charset="0"/>
              </a:rPr>
              <a:t>для </a:t>
            </a:r>
            <a:r>
              <a:rPr lang="ru-RU" sz="2400" b="1" u="sng" dirty="0" err="1" smtClean="0">
                <a:latin typeface="Arial" pitchFamily="34" charset="0"/>
                <a:cs typeface="Arial" pitchFamily="34" charset="0"/>
              </a:rPr>
              <a:t>электрогазосварщиков</a:t>
            </a:r>
            <a:r>
              <a:rPr lang="ru-RU" sz="2400" u="sng" dirty="0" smtClean="0">
                <a:latin typeface="Arial" pitchFamily="34" charset="0"/>
                <a:cs typeface="Arial" pitchFamily="34" charset="0"/>
              </a:rPr>
              <a:t> и других работников, выполняющих </a:t>
            </a:r>
            <a:r>
              <a:rPr lang="ru-RU" sz="2400" b="1" u="sng" dirty="0" smtClean="0">
                <a:latin typeface="Arial" pitchFamily="34" charset="0"/>
                <a:cs typeface="Arial" pitchFamily="34" charset="0"/>
              </a:rPr>
              <a:t>огневые работы</a:t>
            </a:r>
            <a:r>
              <a:rPr lang="ru-RU" sz="2400" u="sng" dirty="0" smtClean="0">
                <a:latin typeface="Arial" pitchFamily="34" charset="0"/>
                <a:cs typeface="Arial" pitchFamily="34" charset="0"/>
              </a:rPr>
              <a:t>, должен быть изготовлен из стального каната, цепи или специальных огнестойких материалов</a:t>
            </a:r>
            <a:r>
              <a:rPr lang="ru-RU" sz="2400" dirty="0" smtClean="0">
                <a:latin typeface="Arial" pitchFamily="34" charset="0"/>
                <a:cs typeface="Arial" pitchFamily="34" charset="0"/>
              </a:rPr>
              <a:t>.</a:t>
            </a:r>
          </a:p>
          <a:p>
            <a:r>
              <a:rPr lang="ru-RU" sz="2400" dirty="0" smtClean="0">
                <a:latin typeface="Arial" pitchFamily="34" charset="0"/>
                <a:cs typeface="Arial" pitchFamily="34" charset="0"/>
              </a:rPr>
              <a:t>114. </a:t>
            </a:r>
            <a:r>
              <a:rPr lang="ru-RU" sz="2400" u="sng" dirty="0" smtClean="0">
                <a:latin typeface="Arial" pitchFamily="34" charset="0"/>
                <a:cs typeface="Arial" pitchFamily="34" charset="0"/>
              </a:rPr>
              <a:t>Работники без положенных СИЗ или с неисправными СИЗ к работе на высоте </a:t>
            </a:r>
            <a:r>
              <a:rPr lang="ru-RU" sz="2400" b="1" u="sng" dirty="0" smtClean="0">
                <a:latin typeface="Arial" pitchFamily="34" charset="0"/>
                <a:cs typeface="Arial" pitchFamily="34" charset="0"/>
              </a:rPr>
              <a:t>не допускаются</a:t>
            </a:r>
            <a:r>
              <a:rPr lang="ru-RU" sz="2000" dirty="0" smtClean="0"/>
              <a:t>.</a:t>
            </a:r>
          </a:p>
          <a:p>
            <a:pPr marL="0" marR="0" lvl="0" indent="342900" algn="just" defTabSz="914400" rtl="0" eaLnBrk="1" fontAlgn="base" latinLnBrk="0" hangingPunct="1">
              <a:lnSpc>
                <a:spcPct val="100000"/>
              </a:lnSpc>
              <a:spcBef>
                <a:spcPct val="0"/>
              </a:spcBef>
              <a:spcAft>
                <a:spcPct val="0"/>
              </a:spcAft>
              <a:buClrTx/>
              <a:buSzTx/>
              <a:buFontTx/>
              <a:buNone/>
              <a:tabLst/>
            </a:pP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530352" y="1316736"/>
            <a:ext cx="7772400" cy="2256280"/>
          </a:xfrm>
        </p:spPr>
        <p:txBody>
          <a:bodyPr/>
          <a:lstStyle/>
          <a:p>
            <a:pPr algn="ctr"/>
            <a:r>
              <a:rPr lang="ru-RU" sz="4000" dirty="0" smtClean="0">
                <a:solidFill>
                  <a:srgbClr val="FF0000"/>
                </a:solidFill>
              </a:rPr>
              <a:t/>
            </a:r>
            <a:br>
              <a:rPr lang="ru-RU" sz="4000" dirty="0" smtClean="0">
                <a:solidFill>
                  <a:srgbClr val="FF0000"/>
                </a:solidFill>
              </a:rPr>
            </a:br>
            <a:endParaRPr lang="ru-RU" sz="4000" dirty="0"/>
          </a:p>
        </p:txBody>
      </p:sp>
      <p:sp>
        <p:nvSpPr>
          <p:cNvPr id="6" name="Скругленный прямоугольник 5"/>
          <p:cNvSpPr/>
          <p:nvPr/>
        </p:nvSpPr>
        <p:spPr>
          <a:xfrm>
            <a:off x="827584" y="1268760"/>
            <a:ext cx="7128792" cy="295232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u="sng" dirty="0" smtClean="0">
                <a:solidFill>
                  <a:srgbClr val="FF0000"/>
                </a:solidFill>
              </a:rPr>
              <a:t>Организация </a:t>
            </a:r>
          </a:p>
          <a:p>
            <a:pPr algn="ctr"/>
            <a:r>
              <a:rPr lang="ru-RU" sz="4400" b="1" u="sng" dirty="0" smtClean="0">
                <a:solidFill>
                  <a:srgbClr val="FF0000"/>
                </a:solidFill>
              </a:rPr>
              <a:t>работ на высоте </a:t>
            </a:r>
            <a:br>
              <a:rPr lang="ru-RU" sz="4400" b="1" u="sng" dirty="0" smtClean="0">
                <a:solidFill>
                  <a:srgbClr val="FF0000"/>
                </a:solidFill>
              </a:rPr>
            </a:br>
            <a:r>
              <a:rPr lang="ru-RU" sz="4400" b="1" u="sng" dirty="0" smtClean="0">
                <a:solidFill>
                  <a:srgbClr val="FF0000"/>
                </a:solidFill>
              </a:rPr>
              <a:t>с оформлением </a:t>
            </a:r>
          </a:p>
          <a:p>
            <a:pPr algn="ctr"/>
            <a:r>
              <a:rPr lang="ru-RU" sz="4400" b="1" u="sng" dirty="0" smtClean="0">
                <a:solidFill>
                  <a:srgbClr val="FF0000"/>
                </a:solidFill>
              </a:rPr>
              <a:t>наряда-допуска</a:t>
            </a:r>
            <a:endParaRPr lang="ru-RU" sz="4400" b="1" dirty="0"/>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79512" y="1052736"/>
            <a:ext cx="8784976" cy="5616624"/>
          </a:xfrm>
          <a:solidFill>
            <a:srgbClr val="FFCC66"/>
          </a:solidFill>
        </p:spPr>
        <p:txBody>
          <a:bodyPr/>
          <a:lstStyle/>
          <a:p>
            <a:r>
              <a:rPr lang="ru-RU" sz="3200" dirty="0" smtClean="0"/>
              <a:t>21. </a:t>
            </a:r>
            <a:r>
              <a:rPr lang="ru-RU" sz="3200" b="1" dirty="0" smtClean="0"/>
              <a:t>Работодатель</a:t>
            </a:r>
            <a:r>
              <a:rPr lang="ru-RU" sz="3200" dirty="0" smtClean="0"/>
              <a:t> </a:t>
            </a:r>
            <a:r>
              <a:rPr lang="ru-RU" sz="3200" u="sng" dirty="0" smtClean="0"/>
              <a:t>до начала выполнения работ</a:t>
            </a:r>
            <a:r>
              <a:rPr lang="ru-RU" sz="3200" dirty="0" smtClean="0"/>
              <a:t> на высоте должен </a:t>
            </a:r>
            <a:r>
              <a:rPr lang="ru-RU" sz="3200" u="sng" dirty="0" smtClean="0"/>
              <a:t>утвердить </a:t>
            </a:r>
            <a:r>
              <a:rPr lang="ru-RU" sz="3200" b="1" u="sng" dirty="0" smtClean="0"/>
              <a:t>перечень работ</a:t>
            </a:r>
            <a:r>
              <a:rPr lang="ru-RU" sz="3200" dirty="0" smtClean="0"/>
              <a:t> на высоте, выполняемых с </a:t>
            </a:r>
            <a:r>
              <a:rPr lang="ru-RU" sz="3200" b="1" dirty="0" smtClean="0"/>
              <a:t>оформлением наряда-допуска</a:t>
            </a:r>
            <a:r>
              <a:rPr lang="ru-RU" sz="3200" dirty="0" smtClean="0"/>
              <a:t> (далее - Перечень), с </a:t>
            </a:r>
            <a:r>
              <a:rPr lang="ru-RU" sz="3200" u="sng" dirty="0" smtClean="0"/>
              <a:t>обязательным включением </a:t>
            </a:r>
            <a:r>
              <a:rPr lang="ru-RU" sz="3200" dirty="0" smtClean="0"/>
              <a:t>в него помимо </a:t>
            </a:r>
            <a:r>
              <a:rPr lang="ru-RU" sz="3200" b="1" u="sng" dirty="0" smtClean="0"/>
              <a:t>работ, указанных </a:t>
            </a:r>
            <a:r>
              <a:rPr lang="ru-RU" sz="3200" b="1" dirty="0" smtClean="0"/>
              <a:t>в </a:t>
            </a:r>
            <a:r>
              <a:rPr lang="ru-RU" sz="3200" b="1" dirty="0" smtClean="0">
                <a:hlinkClick r:id="" action="ppaction://hlinkfile"/>
              </a:rPr>
              <a:t>пункте 11</a:t>
            </a:r>
            <a:r>
              <a:rPr lang="ru-RU" sz="3200" b="1" dirty="0" smtClean="0"/>
              <a:t> Правил </a:t>
            </a:r>
            <a:r>
              <a:rPr lang="ru-RU" sz="2000" b="1" i="1" dirty="0" smtClean="0"/>
              <a:t>(</a:t>
            </a:r>
            <a:r>
              <a:rPr lang="ru-RU" sz="2000" b="1" i="1" u="sng" dirty="0" smtClean="0"/>
              <a:t>без применения средств </a:t>
            </a:r>
            <a:r>
              <a:rPr lang="ru-RU" sz="2000" b="1" i="1" u="sng" dirty="0" err="1" smtClean="0"/>
              <a:t>подмащивания</a:t>
            </a:r>
            <a:r>
              <a:rPr lang="ru-RU" sz="2000" i="1" u="sng" dirty="0" smtClean="0"/>
              <a:t>, </a:t>
            </a:r>
            <a:r>
              <a:rPr lang="ru-RU" sz="2000" b="1" i="1" u="sng" dirty="0" smtClean="0"/>
              <a:t>выполняемые на высоте 5 м и более</a:t>
            </a:r>
            <a:r>
              <a:rPr lang="ru-RU" sz="2000" i="1" dirty="0" smtClean="0"/>
              <a:t>, а </a:t>
            </a:r>
            <a:r>
              <a:rPr lang="ru-RU" sz="2000" i="1" u="sng" dirty="0" smtClean="0"/>
              <a:t>также</a:t>
            </a:r>
            <a:r>
              <a:rPr lang="ru-RU" sz="2000" i="1" dirty="0" smtClean="0"/>
              <a:t> выполняемым на расстоянии </a:t>
            </a:r>
            <a:r>
              <a:rPr lang="ru-RU" sz="2000" i="1" u="sng" dirty="0" smtClean="0"/>
              <a:t>менее 2 м от </a:t>
            </a:r>
            <a:r>
              <a:rPr lang="ru-RU" sz="2000" i="1" u="sng" dirty="0" err="1" smtClean="0"/>
              <a:t>неогражденных</a:t>
            </a:r>
            <a:r>
              <a:rPr lang="ru-RU" sz="2000" i="1" u="sng" dirty="0" smtClean="0"/>
              <a:t> перепадов по высоте более 5 м на площадках </a:t>
            </a:r>
            <a:r>
              <a:rPr lang="ru-RU" sz="2000" b="1" i="1" u="sng" dirty="0" smtClean="0"/>
              <a:t>при отсутствии защитных ограждений</a:t>
            </a:r>
            <a:r>
              <a:rPr lang="ru-RU" sz="2000" i="1" dirty="0" smtClean="0"/>
              <a:t> либо </a:t>
            </a:r>
            <a:r>
              <a:rPr lang="ru-RU" sz="2000" b="1" i="1" u="sng" dirty="0" smtClean="0"/>
              <a:t>при высоте защитных ограждений, составляющей менее 1,1 м</a:t>
            </a:r>
            <a:r>
              <a:rPr lang="ru-RU" sz="2000" i="1" u="sng" dirty="0" smtClean="0"/>
              <a:t>), </a:t>
            </a:r>
            <a:r>
              <a:rPr lang="ru-RU" sz="3200" u="sng" dirty="0" smtClean="0"/>
              <a:t>работ </a:t>
            </a:r>
            <a:r>
              <a:rPr lang="ru-RU" sz="3200" b="1" u="sng" dirty="0" smtClean="0"/>
              <a:t>на нестационарных</a:t>
            </a:r>
            <a:r>
              <a:rPr lang="ru-RU" sz="3200" u="sng" dirty="0" smtClean="0"/>
              <a:t> рабочих местах</a:t>
            </a:r>
            <a:r>
              <a:rPr lang="ru-RU" sz="3200" dirty="0" smtClean="0"/>
              <a:t>.</a:t>
            </a:r>
          </a:p>
          <a:p>
            <a:r>
              <a:rPr lang="ru-RU" sz="1800" dirty="0" smtClean="0"/>
              <a:t>(п. 21 в ред. </a:t>
            </a:r>
            <a:r>
              <a:rPr lang="ru-RU" sz="1800" dirty="0" smtClean="0">
                <a:hlinkClick r:id="rId2"/>
              </a:rPr>
              <a:t>Приказа</a:t>
            </a:r>
            <a:r>
              <a:rPr lang="ru-RU" sz="1800" dirty="0" smtClean="0"/>
              <a:t> Минтруда России от 17.06.2015 N 383н)</a:t>
            </a:r>
          </a:p>
          <a:p>
            <a:endParaRPr lang="ru-RU" dirty="0"/>
          </a:p>
        </p:txBody>
      </p:sp>
      <p:sp>
        <p:nvSpPr>
          <p:cNvPr id="4" name="Скругленный прямоугольник 3"/>
          <p:cNvSpPr/>
          <p:nvPr/>
        </p:nvSpPr>
        <p:spPr>
          <a:xfrm>
            <a:off x="323528" y="0"/>
            <a:ext cx="8424936" cy="98072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u="sng" dirty="0" smtClean="0">
                <a:solidFill>
                  <a:srgbClr val="FF0000"/>
                </a:solidFill>
              </a:rPr>
              <a:t>Организация работ на высоте </a:t>
            </a:r>
            <a:br>
              <a:rPr lang="ru-RU" sz="2800" b="1" u="sng" dirty="0" smtClean="0">
                <a:solidFill>
                  <a:srgbClr val="FF0000"/>
                </a:solidFill>
              </a:rPr>
            </a:br>
            <a:r>
              <a:rPr lang="ru-RU" sz="2800" b="1" u="sng" dirty="0" smtClean="0">
                <a:solidFill>
                  <a:srgbClr val="FF0000"/>
                </a:solidFill>
              </a:rPr>
              <a:t>с оформлением наряда-допуска</a:t>
            </a:r>
            <a:endParaRPr lang="ru-RU" sz="2800" dirty="0">
              <a:solidFill>
                <a:srgbClr val="FF0000"/>
              </a:solidFill>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1052736"/>
            <a:ext cx="9144000" cy="5805264"/>
          </a:xfrm>
          <a:solidFill>
            <a:srgbClr val="FFCC66"/>
          </a:solidFill>
        </p:spPr>
        <p:txBody>
          <a:bodyPr/>
          <a:lstStyle/>
          <a:p>
            <a:r>
              <a:rPr lang="ru-RU" dirty="0" smtClean="0"/>
              <a:t>23. </a:t>
            </a:r>
            <a:r>
              <a:rPr lang="ru-RU" b="1" dirty="0" smtClean="0"/>
              <a:t>Наряд-допуск</a:t>
            </a:r>
            <a:r>
              <a:rPr lang="ru-RU" dirty="0" smtClean="0"/>
              <a:t> </a:t>
            </a:r>
            <a:r>
              <a:rPr lang="ru-RU" u="sng" dirty="0" smtClean="0"/>
              <a:t>определяет место производства работ на высоте, их содержание, условия проведения работ, время начала и окончания работ, состав бригады, выполняющей работы, ответственных лиц при выполнении этих работ</a:t>
            </a:r>
            <a:r>
              <a:rPr lang="ru-RU" dirty="0" smtClean="0"/>
              <a:t>. Если </a:t>
            </a:r>
            <a:r>
              <a:rPr lang="ru-RU" u="sng" dirty="0" smtClean="0"/>
              <a:t>работы на высоте проводятся одновременно с другими видами работ, требующими оформления наряда-допуска</a:t>
            </a:r>
            <a:r>
              <a:rPr lang="ru-RU" dirty="0" smtClean="0"/>
              <a:t>, то </a:t>
            </a:r>
            <a:r>
              <a:rPr lang="ru-RU" u="sng" dirty="0" smtClean="0"/>
              <a:t>может оформляться </a:t>
            </a:r>
            <a:r>
              <a:rPr lang="ru-RU" b="1" u="sng" dirty="0" smtClean="0"/>
              <a:t>один наряд-допуск</a:t>
            </a:r>
            <a:r>
              <a:rPr lang="ru-RU" u="sng" dirty="0" smtClean="0"/>
              <a:t> </a:t>
            </a:r>
            <a:r>
              <a:rPr lang="ru-RU" b="1" dirty="0" smtClean="0"/>
              <a:t>с обязательным </a:t>
            </a:r>
            <a:r>
              <a:rPr lang="ru-RU" b="1" u="sng" dirty="0" smtClean="0"/>
              <a:t>включением</a:t>
            </a:r>
            <a:r>
              <a:rPr lang="ru-RU" b="1" dirty="0" smtClean="0"/>
              <a:t> в него </a:t>
            </a:r>
            <a:r>
              <a:rPr lang="ru-RU" b="1" u="sng" dirty="0" smtClean="0"/>
              <a:t>сведений о производстве работ на высоте</a:t>
            </a:r>
            <a:r>
              <a:rPr lang="ru-RU" dirty="0" smtClean="0"/>
              <a:t> и </a:t>
            </a:r>
            <a:r>
              <a:rPr lang="ru-RU" u="sng" dirty="0" smtClean="0"/>
              <a:t>назначением лиц, ответственных</a:t>
            </a:r>
            <a:r>
              <a:rPr lang="ru-RU" dirty="0" smtClean="0"/>
              <a:t> за безопасное производство работ, и </a:t>
            </a:r>
            <a:r>
              <a:rPr lang="ru-RU" u="sng" dirty="0" smtClean="0"/>
              <a:t>обеспечением условий и порядка выполнения работ</a:t>
            </a:r>
            <a:r>
              <a:rPr lang="ru-RU" dirty="0" smtClean="0"/>
              <a:t> по наряду-допуску </a:t>
            </a:r>
            <a:r>
              <a:rPr lang="ru-RU" b="1" dirty="0" smtClean="0"/>
              <a:t>в соответствии с требованиями нормативного правового акта его утвердившего.</a:t>
            </a:r>
            <a:endParaRPr lang="ru-RU" dirty="0" smtClean="0"/>
          </a:p>
          <a:p>
            <a:endParaRPr lang="ru-RU" dirty="0"/>
          </a:p>
        </p:txBody>
      </p:sp>
      <p:sp>
        <p:nvSpPr>
          <p:cNvPr id="4" name="Скругленный прямоугольник 3"/>
          <p:cNvSpPr/>
          <p:nvPr/>
        </p:nvSpPr>
        <p:spPr>
          <a:xfrm>
            <a:off x="827584" y="188640"/>
            <a:ext cx="7632848" cy="9144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u="sng" dirty="0" smtClean="0">
                <a:solidFill>
                  <a:srgbClr val="C00000"/>
                </a:solidFill>
              </a:rPr>
              <a:t>Организация работ на высоте </a:t>
            </a:r>
            <a:br>
              <a:rPr lang="ru-RU" sz="2400" b="1" u="sng" dirty="0" smtClean="0">
                <a:solidFill>
                  <a:srgbClr val="C00000"/>
                </a:solidFill>
              </a:rPr>
            </a:br>
            <a:r>
              <a:rPr lang="ru-RU" sz="2400" b="1" u="sng" dirty="0" smtClean="0">
                <a:solidFill>
                  <a:srgbClr val="C00000"/>
                </a:solidFill>
              </a:rPr>
              <a:t>с оформлением наряда-допуска</a:t>
            </a:r>
            <a:endParaRPr lang="ru-RU" sz="2400" dirty="0">
              <a:solidFill>
                <a:srgbClr val="C00000"/>
              </a:solidFill>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0" y="-243408"/>
            <a:ext cx="9144000" cy="1368152"/>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u="sng" dirty="0" smtClean="0"/>
              <a:t>Организация работ на высоте </a:t>
            </a:r>
          </a:p>
          <a:p>
            <a:pPr algn="ctr"/>
            <a:r>
              <a:rPr lang="ru-RU" sz="2400" b="1" u="sng" dirty="0" smtClean="0"/>
              <a:t>с оформлением наряда-допуска</a:t>
            </a:r>
            <a:endParaRPr lang="ru-RU" sz="2400" b="1" dirty="0" smtClean="0"/>
          </a:p>
          <a:p>
            <a:pPr algn="ctr"/>
            <a:endParaRPr lang="ru-RU" dirty="0"/>
          </a:p>
        </p:txBody>
      </p:sp>
      <p:sp>
        <p:nvSpPr>
          <p:cNvPr id="48130" name="Rectangle 2"/>
          <p:cNvSpPr>
            <a:spLocks noChangeArrowheads="1"/>
          </p:cNvSpPr>
          <p:nvPr/>
        </p:nvSpPr>
        <p:spPr bwMode="auto">
          <a:xfrm rot="10800000" flipV="1">
            <a:off x="251499" y="1155555"/>
            <a:ext cx="8712967" cy="2826306"/>
          </a:xfrm>
          <a:prstGeom prst="roundRect">
            <a:avLst/>
          </a:prstGeom>
          <a:solidFill>
            <a:srgbClr val="00B0F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indent="450850" eaLnBrk="0" fontAlgn="base" hangingPunct="0">
              <a:spcBef>
                <a:spcPct val="0"/>
              </a:spcBef>
              <a:spcAft>
                <a:spcPct val="0"/>
              </a:spcAft>
            </a:pPr>
            <a:r>
              <a:rPr lang="ru-RU" sz="2800" dirty="0" smtClean="0"/>
              <a:t>24. Для производства </a:t>
            </a:r>
            <a:r>
              <a:rPr lang="ru-RU" sz="2800" u="sng" dirty="0" smtClean="0"/>
              <a:t>работ, указанных в Перечне</a:t>
            </a:r>
            <a:r>
              <a:rPr lang="ru-RU" sz="2800" b="1" dirty="0" smtClean="0"/>
              <a:t>, работодатель обязан</a:t>
            </a:r>
            <a:r>
              <a:rPr lang="ru-RU" sz="2800" dirty="0" smtClean="0"/>
              <a:t> обеспечить </a:t>
            </a:r>
            <a:r>
              <a:rPr lang="ru-RU" sz="2800" b="1" u="sng" dirty="0" smtClean="0"/>
              <a:t>разработку плана производства работ на высоте</a:t>
            </a:r>
            <a:r>
              <a:rPr lang="ru-RU" sz="2800" dirty="0" smtClean="0"/>
              <a:t>. </a:t>
            </a:r>
            <a:r>
              <a:rPr lang="ru-RU" sz="2800" u="sng" dirty="0" smtClean="0"/>
              <a:t>Содержание ППР на высоте предусмотрено </a:t>
            </a:r>
            <a:r>
              <a:rPr lang="ru-RU" sz="2800" u="sng" dirty="0" smtClean="0">
                <a:hlinkClick r:id="" action="ppaction://hlinkfile"/>
              </a:rPr>
              <a:t>приложением N 6</a:t>
            </a:r>
            <a:r>
              <a:rPr lang="ru-RU" sz="2800" u="sng" dirty="0" smtClean="0"/>
              <a:t> к Правилам</a:t>
            </a:r>
            <a:r>
              <a:rPr lang="ru-RU" sz="2800" dirty="0" smtClean="0"/>
              <a:t>.</a:t>
            </a:r>
          </a:p>
          <a:p>
            <a:pPr lvl="0" indent="450850" eaLnBrk="0" fontAlgn="base" hangingPunct="0">
              <a:spcBef>
                <a:spcPct val="0"/>
              </a:spcBef>
              <a:spcAft>
                <a:spcPct val="0"/>
              </a:spcAft>
            </a:pPr>
            <a:endParaRPr lang="ru-RU" sz="2000" dirty="0" smtClean="0">
              <a:latin typeface="Times New Roman" pitchFamily="18" charset="0"/>
              <a:cs typeface="Times New Roman" pitchFamily="18" charset="0"/>
            </a:endParaRPr>
          </a:p>
        </p:txBody>
      </p:sp>
      <p:sp>
        <p:nvSpPr>
          <p:cNvPr id="8" name="Скругленный прямоугольник 7"/>
          <p:cNvSpPr/>
          <p:nvPr/>
        </p:nvSpPr>
        <p:spPr>
          <a:xfrm>
            <a:off x="827584" y="4365104"/>
            <a:ext cx="7416824" cy="1872853"/>
          </a:xfrm>
          <a:prstGeom prst="roundRect">
            <a:avLst/>
          </a:prstGeom>
          <a:solidFill>
            <a:srgbClr val="66FF6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indent="450850" algn="ctr" eaLnBrk="0" fontAlgn="base" hangingPunct="0">
              <a:spcBef>
                <a:spcPct val="0"/>
              </a:spcBef>
              <a:spcAft>
                <a:spcPct val="0"/>
              </a:spcAft>
            </a:pPr>
            <a:r>
              <a:rPr lang="ru-RU" sz="2800" dirty="0" smtClean="0"/>
              <a:t>25. </a:t>
            </a:r>
            <a:r>
              <a:rPr lang="ru-RU" sz="2800" b="1" dirty="0" smtClean="0"/>
              <a:t>Работодатель назначает</a:t>
            </a:r>
            <a:r>
              <a:rPr lang="ru-RU" sz="2800" dirty="0" smtClean="0"/>
              <a:t> </a:t>
            </a:r>
            <a:r>
              <a:rPr lang="ru-RU" sz="2800" u="sng" dirty="0" smtClean="0"/>
              <a:t>должностное лицо, </a:t>
            </a:r>
            <a:r>
              <a:rPr lang="ru-RU" sz="2800" b="1" u="sng" dirty="0" smtClean="0"/>
              <a:t>ответственное за утверждение ППР </a:t>
            </a:r>
            <a:r>
              <a:rPr lang="ru-RU" sz="2800" dirty="0" smtClean="0"/>
              <a:t>на высоте.</a:t>
            </a:r>
          </a:p>
          <a:p>
            <a:pPr lvl="0" indent="450850" algn="ctr" eaLnBrk="0" fontAlgn="base" hangingPunct="0">
              <a:spcBef>
                <a:spcPct val="0"/>
              </a:spcBef>
              <a:spcAft>
                <a:spcPct val="0"/>
              </a:spcAft>
            </a:pPr>
            <a:endParaRPr lang="ru-RU" sz="2000" dirty="0" smtClean="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130"/>
                                        </p:tgtEl>
                                        <p:attrNameLst>
                                          <p:attrName>style.visibility</p:attrName>
                                        </p:attrNameLst>
                                      </p:cBhvr>
                                      <p:to>
                                        <p:strVal val="visible"/>
                                      </p:to>
                                    </p:set>
                                    <p:anim calcmode="lin" valueType="num">
                                      <p:cBhvr additive="base">
                                        <p:cTn id="7" dur="500" fill="hold"/>
                                        <p:tgtEl>
                                          <p:spTgt spid="48130"/>
                                        </p:tgtEl>
                                        <p:attrNameLst>
                                          <p:attrName>ppt_x</p:attrName>
                                        </p:attrNameLst>
                                      </p:cBhvr>
                                      <p:tavLst>
                                        <p:tav tm="0">
                                          <p:val>
                                            <p:strVal val="#ppt_x"/>
                                          </p:val>
                                        </p:tav>
                                        <p:tav tm="100000">
                                          <p:val>
                                            <p:strVal val="#ppt_x"/>
                                          </p:val>
                                        </p:tav>
                                      </p:tavLst>
                                    </p:anim>
                                    <p:anim calcmode="lin" valueType="num">
                                      <p:cBhvr additive="base">
                                        <p:cTn id="8" dur="500" fill="hold"/>
                                        <p:tgtEl>
                                          <p:spTgt spid="4813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animBg="1"/>
      <p:bldP spid="8"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0" y="44624"/>
            <a:ext cx="9144000" cy="1080120"/>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u="sng" dirty="0" smtClean="0">
                <a:solidFill>
                  <a:srgbClr val="FFFF00"/>
                </a:solidFill>
              </a:rPr>
              <a:t>Организация работ на высоте </a:t>
            </a:r>
            <a:br>
              <a:rPr lang="ru-RU" sz="2400" b="1" u="sng" dirty="0" smtClean="0">
                <a:solidFill>
                  <a:srgbClr val="FFFF00"/>
                </a:solidFill>
              </a:rPr>
            </a:br>
            <a:r>
              <a:rPr lang="ru-RU" sz="2400" b="1" u="sng" dirty="0" smtClean="0">
                <a:solidFill>
                  <a:srgbClr val="FFFF00"/>
                </a:solidFill>
              </a:rPr>
              <a:t>с оформлением наряда-допуска</a:t>
            </a:r>
            <a:endParaRPr lang="ru-RU" sz="2400" dirty="0">
              <a:solidFill>
                <a:srgbClr val="FFFF00"/>
              </a:solidFill>
            </a:endParaRPr>
          </a:p>
        </p:txBody>
      </p:sp>
      <p:sp>
        <p:nvSpPr>
          <p:cNvPr id="48129" name="Rectangle 1"/>
          <p:cNvSpPr>
            <a:spLocks noChangeArrowheads="1"/>
          </p:cNvSpPr>
          <p:nvPr/>
        </p:nvSpPr>
        <p:spPr bwMode="auto">
          <a:xfrm>
            <a:off x="395536" y="1217873"/>
            <a:ext cx="8280920" cy="919401"/>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softRound"/>
          </a:sp3d>
        </p:spPr>
        <p:txBody>
          <a:bodyPr vert="horz" wrap="square" lIns="91440" tIns="45720" rIns="91440" bIns="45720" numCol="1" anchor="ctr" anchorCtr="0" compatLnSpc="1">
            <a:prstTxWarp prst="textNoShape">
              <a:avLst/>
            </a:prstTxWarp>
            <a:spAutoFit/>
          </a:bodyPr>
          <a:lstStyle/>
          <a:p>
            <a:pPr lvl="0" indent="450850" algn="ctr" eaLnBrk="0" fontAlgn="base" hangingPunct="0">
              <a:spcBef>
                <a:spcPct val="0"/>
              </a:spcBef>
              <a:spcAft>
                <a:spcPct val="0"/>
              </a:spcAft>
            </a:pPr>
            <a:r>
              <a:rPr lang="ru-RU" sz="2400" dirty="0" smtClean="0">
                <a:latin typeface="Times New Roman" pitchFamily="18" charset="0"/>
                <a:ea typeface="Times New Roman" pitchFamily="18" charset="0"/>
                <a:cs typeface="Times New Roman" pitchFamily="18" charset="0"/>
              </a:rPr>
              <a:t>а) </a:t>
            </a:r>
            <a:r>
              <a:rPr lang="ru-RU" sz="2400" b="1" i="1" dirty="0" smtClean="0">
                <a:latin typeface="Times New Roman" pitchFamily="18" charset="0"/>
                <a:ea typeface="Times New Roman" pitchFamily="18" charset="0"/>
                <a:cs typeface="Times New Roman" pitchFamily="18" charset="0"/>
              </a:rPr>
              <a:t>должностные лица, имеющие право выдавать наряд-допуск, </a:t>
            </a:r>
            <a:r>
              <a:rPr lang="ru-RU" sz="2400" dirty="0" smtClean="0">
                <a:latin typeface="Times New Roman" pitchFamily="18" charset="0"/>
                <a:ea typeface="Times New Roman" pitchFamily="18" charset="0"/>
                <a:cs typeface="Times New Roman" pitchFamily="18" charset="0"/>
              </a:rPr>
              <a:t>из числа руководителей и специалистов;</a:t>
            </a:r>
            <a:endParaRPr lang="ru-RU" sz="2400" dirty="0" smtClean="0">
              <a:latin typeface="Times New Roman" pitchFamily="18" charset="0"/>
              <a:cs typeface="Times New Roman" pitchFamily="18" charset="0"/>
            </a:endParaRPr>
          </a:p>
        </p:txBody>
      </p:sp>
      <p:sp>
        <p:nvSpPr>
          <p:cNvPr id="48130" name="Rectangle 2"/>
          <p:cNvSpPr>
            <a:spLocks noChangeArrowheads="1"/>
          </p:cNvSpPr>
          <p:nvPr/>
        </p:nvSpPr>
        <p:spPr bwMode="auto">
          <a:xfrm>
            <a:off x="395536" y="2370733"/>
            <a:ext cx="8280920" cy="919401"/>
          </a:xfrm>
          <a:prstGeom prst="roundRect">
            <a:avLst/>
          </a:prstGeom>
          <a:solidFill>
            <a:srgbClr val="00B0F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lvl="0" indent="450850" algn="ctr" eaLnBrk="0" fontAlgn="base" hangingPunct="0">
              <a:spcBef>
                <a:spcPct val="0"/>
              </a:spcBef>
              <a:spcAft>
                <a:spcPct val="0"/>
              </a:spcAft>
            </a:pPr>
            <a:r>
              <a:rPr lang="ru-RU" sz="2400" dirty="0" smtClean="0">
                <a:latin typeface="Times New Roman" pitchFamily="18" charset="0"/>
                <a:ea typeface="Times New Roman" pitchFamily="18" charset="0"/>
                <a:cs typeface="Times New Roman" pitchFamily="18" charset="0"/>
              </a:rPr>
              <a:t>б) </a:t>
            </a:r>
            <a:r>
              <a:rPr lang="ru-RU" sz="2400" b="1" i="1" dirty="0" smtClean="0">
                <a:latin typeface="Times New Roman" pitchFamily="18" charset="0"/>
                <a:ea typeface="Times New Roman" pitchFamily="18" charset="0"/>
                <a:cs typeface="Times New Roman" pitchFamily="18" charset="0"/>
              </a:rPr>
              <a:t>ответственный руководите</a:t>
            </a:r>
            <a:r>
              <a:rPr lang="ru-RU" sz="2400" dirty="0" smtClean="0">
                <a:latin typeface="Times New Roman" pitchFamily="18" charset="0"/>
                <a:ea typeface="Times New Roman" pitchFamily="18" charset="0"/>
                <a:cs typeface="Times New Roman" pitchFamily="18" charset="0"/>
              </a:rPr>
              <a:t>ль работ из числа руководителей и специалистов;</a:t>
            </a:r>
            <a:endParaRPr lang="ru-RU" sz="2400" dirty="0" smtClean="0">
              <a:latin typeface="Times New Roman" pitchFamily="18" charset="0"/>
              <a:cs typeface="Times New Roman" pitchFamily="18" charset="0"/>
            </a:endParaRPr>
          </a:p>
        </p:txBody>
      </p:sp>
      <p:sp>
        <p:nvSpPr>
          <p:cNvPr id="8" name="Скругленный прямоугольник 7"/>
          <p:cNvSpPr/>
          <p:nvPr/>
        </p:nvSpPr>
        <p:spPr>
          <a:xfrm>
            <a:off x="395536" y="3501009"/>
            <a:ext cx="8280920" cy="1328023"/>
          </a:xfrm>
          <a:prstGeom prst="roundRect">
            <a:avLst/>
          </a:prstGeom>
          <a:solidFill>
            <a:srgbClr val="66FF6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lvl="0" indent="450850" algn="ctr" eaLnBrk="0" fontAlgn="base" hangingPunct="0">
              <a:spcBef>
                <a:spcPct val="0"/>
              </a:spcBef>
              <a:spcAft>
                <a:spcPct val="0"/>
              </a:spcAft>
            </a:pPr>
            <a:r>
              <a:rPr lang="ru-RU" sz="2400" dirty="0" smtClean="0">
                <a:latin typeface="Times New Roman" pitchFamily="18" charset="0"/>
                <a:ea typeface="Times New Roman" pitchFamily="18" charset="0"/>
                <a:cs typeface="Times New Roman" pitchFamily="18" charset="0"/>
              </a:rPr>
              <a:t>в) </a:t>
            </a:r>
            <a:r>
              <a:rPr lang="ru-RU" sz="2400" b="1" i="1" dirty="0" smtClean="0">
                <a:latin typeface="Times New Roman" pitchFamily="18" charset="0"/>
                <a:ea typeface="Times New Roman" pitchFamily="18" charset="0"/>
                <a:cs typeface="Times New Roman" pitchFamily="18" charset="0"/>
              </a:rPr>
              <a:t>ответственный исполнитель (производитель) </a:t>
            </a:r>
            <a:r>
              <a:rPr lang="ru-RU" sz="2400" dirty="0" smtClean="0">
                <a:latin typeface="Times New Roman" pitchFamily="18" charset="0"/>
                <a:ea typeface="Times New Roman" pitchFamily="18" charset="0"/>
                <a:cs typeface="Times New Roman" pitchFamily="18" charset="0"/>
              </a:rPr>
              <a:t>работ </a:t>
            </a:r>
            <a:r>
              <a:rPr lang="ru-RU" sz="2400" u="sng" dirty="0" smtClean="0">
                <a:latin typeface="Times New Roman" pitchFamily="18" charset="0"/>
                <a:ea typeface="Times New Roman" pitchFamily="18" charset="0"/>
                <a:cs typeface="Times New Roman" pitchFamily="18" charset="0"/>
              </a:rPr>
              <a:t>из числа рабочих </a:t>
            </a:r>
            <a:r>
              <a:rPr lang="ru-RU" sz="2400" dirty="0" smtClean="0">
                <a:latin typeface="Times New Roman" pitchFamily="18" charset="0"/>
                <a:ea typeface="Times New Roman" pitchFamily="18" charset="0"/>
                <a:cs typeface="Times New Roman" pitchFamily="18" charset="0"/>
              </a:rPr>
              <a:t>(бригадиров, звеньевых и высококвалифицированных рабочих).</a:t>
            </a:r>
            <a:endParaRPr lang="ru-RU" sz="2400" dirty="0" smtClean="0">
              <a:latin typeface="Times New Roman" pitchFamily="18" charset="0"/>
              <a:cs typeface="Times New Roman" pitchFamily="18" charset="0"/>
            </a:endParaRPr>
          </a:p>
        </p:txBody>
      </p:sp>
      <p:sp>
        <p:nvSpPr>
          <p:cNvPr id="9" name="Скругленный прямоугольник 8"/>
          <p:cNvSpPr/>
          <p:nvPr/>
        </p:nvSpPr>
        <p:spPr>
          <a:xfrm>
            <a:off x="395536" y="5013177"/>
            <a:ext cx="8208912" cy="1464231"/>
          </a:xfrm>
          <a:prstGeom prst="roundRect">
            <a:avLst/>
          </a:prstGeom>
          <a:solidFill>
            <a:srgbClr val="66FF6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indent="450850" algn="ctr" eaLnBrk="0" fontAlgn="base" hangingPunct="0">
              <a:spcBef>
                <a:spcPct val="0"/>
              </a:spcBef>
              <a:spcAft>
                <a:spcPct val="0"/>
              </a:spcAft>
            </a:pPr>
            <a:r>
              <a:rPr lang="ru-RU" sz="2400" dirty="0" smtClean="0">
                <a:solidFill>
                  <a:srgbClr val="002060"/>
                </a:solidFill>
              </a:rPr>
              <a:t>Вышеуказанные </a:t>
            </a:r>
            <a:r>
              <a:rPr lang="ru-RU" sz="2400" b="1" dirty="0" smtClean="0">
                <a:solidFill>
                  <a:srgbClr val="002060"/>
                </a:solidFill>
              </a:rPr>
              <a:t>должностные лица</a:t>
            </a:r>
            <a:r>
              <a:rPr lang="ru-RU" sz="2400" dirty="0" smtClean="0">
                <a:solidFill>
                  <a:srgbClr val="002060"/>
                </a:solidFill>
              </a:rPr>
              <a:t> должны пройти </a:t>
            </a:r>
            <a:r>
              <a:rPr lang="ru-RU" sz="2800" b="1" u="sng" dirty="0" smtClean="0">
                <a:solidFill>
                  <a:srgbClr val="002060"/>
                </a:solidFill>
              </a:rPr>
              <a:t>соответствующую специальную подготовку</a:t>
            </a:r>
            <a:r>
              <a:rPr lang="ru-RU" sz="2800" b="1" dirty="0" smtClean="0">
                <a:solidFill>
                  <a:srgbClr val="002060"/>
                </a:solidFill>
              </a:rPr>
              <a:t>.</a:t>
            </a:r>
            <a:endParaRPr lang="ru-RU" sz="2000" b="1" i="1" dirty="0" smtClean="0">
              <a:solidFill>
                <a:srgbClr val="002060"/>
              </a:solidFill>
              <a:latin typeface="Times New Roman" pitchFamily="18" charset="0"/>
              <a:cs typeface="Times New Roman" pitchFamily="18" charset="0"/>
            </a:endParaRPr>
          </a:p>
        </p:txBody>
      </p:sp>
      <p:sp>
        <p:nvSpPr>
          <p:cNvPr id="11" name="Скругленный прямоугольник 10"/>
          <p:cNvSpPr/>
          <p:nvPr/>
        </p:nvSpPr>
        <p:spPr>
          <a:xfrm>
            <a:off x="-1476672" y="0"/>
            <a:ext cx="2808312" cy="1124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450850" algn="ctr" eaLnBrk="0" fontAlgn="base" hangingPunct="0">
              <a:spcBef>
                <a:spcPct val="0"/>
              </a:spcBef>
              <a:spcAft>
                <a:spcPct val="0"/>
              </a:spcAft>
            </a:pPr>
            <a:r>
              <a:rPr lang="ru-RU" sz="2000" dirty="0" smtClean="0">
                <a:latin typeface="Times New Roman" pitchFamily="18" charset="0"/>
                <a:ea typeface="Times New Roman" pitchFamily="18" charset="0"/>
                <a:cs typeface="Times New Roman" pitchFamily="18" charset="0"/>
              </a:rPr>
              <a:t>П.27 Правил. </a:t>
            </a:r>
            <a:r>
              <a:rPr lang="ru-RU" sz="2800" b="1" dirty="0" smtClean="0">
                <a:latin typeface="Times New Roman" pitchFamily="18" charset="0"/>
                <a:ea typeface="Times New Roman" pitchFamily="18" charset="0"/>
                <a:cs typeface="Times New Roman" pitchFamily="18" charset="0"/>
              </a:rPr>
              <a:t>Назначаются:</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129"/>
                                        </p:tgtEl>
                                        <p:attrNameLst>
                                          <p:attrName>style.visibility</p:attrName>
                                        </p:attrNameLst>
                                      </p:cBhvr>
                                      <p:to>
                                        <p:strVal val="visible"/>
                                      </p:to>
                                    </p:set>
                                    <p:anim calcmode="lin" valueType="num">
                                      <p:cBhvr additive="base">
                                        <p:cTn id="7" dur="500" fill="hold"/>
                                        <p:tgtEl>
                                          <p:spTgt spid="48129"/>
                                        </p:tgtEl>
                                        <p:attrNameLst>
                                          <p:attrName>ppt_x</p:attrName>
                                        </p:attrNameLst>
                                      </p:cBhvr>
                                      <p:tavLst>
                                        <p:tav tm="0">
                                          <p:val>
                                            <p:strVal val="#ppt_x"/>
                                          </p:val>
                                        </p:tav>
                                        <p:tav tm="100000">
                                          <p:val>
                                            <p:strVal val="#ppt_x"/>
                                          </p:val>
                                        </p:tav>
                                      </p:tavLst>
                                    </p:anim>
                                    <p:anim calcmode="lin" valueType="num">
                                      <p:cBhvr additive="base">
                                        <p:cTn id="8" dur="500" fill="hold"/>
                                        <p:tgtEl>
                                          <p:spTgt spid="481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8130"/>
                                        </p:tgtEl>
                                        <p:attrNameLst>
                                          <p:attrName>style.visibility</p:attrName>
                                        </p:attrNameLst>
                                      </p:cBhvr>
                                      <p:to>
                                        <p:strVal val="visible"/>
                                      </p:to>
                                    </p:set>
                                    <p:anim calcmode="lin" valueType="num">
                                      <p:cBhvr additive="base">
                                        <p:cTn id="13" dur="500" fill="hold"/>
                                        <p:tgtEl>
                                          <p:spTgt spid="48130"/>
                                        </p:tgtEl>
                                        <p:attrNameLst>
                                          <p:attrName>ppt_x</p:attrName>
                                        </p:attrNameLst>
                                      </p:cBhvr>
                                      <p:tavLst>
                                        <p:tav tm="0">
                                          <p:val>
                                            <p:strVal val="#ppt_x"/>
                                          </p:val>
                                        </p:tav>
                                        <p:tav tm="100000">
                                          <p:val>
                                            <p:strVal val="#ppt_x"/>
                                          </p:val>
                                        </p:tav>
                                      </p:tavLst>
                                    </p:anim>
                                    <p:anim calcmode="lin" valueType="num">
                                      <p:cBhvr additive="base">
                                        <p:cTn id="14" dur="500" fill="hold"/>
                                        <p:tgtEl>
                                          <p:spTgt spid="481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29" grpId="0" animBg="1"/>
      <p:bldP spid="48130" grpId="0" animBg="1"/>
      <p:bldP spid="8" grpId="0" animBg="1"/>
      <p:bldP spid="9"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179512" y="188640"/>
            <a:ext cx="8784976" cy="1080120"/>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ОРГАНИЗАЦИЯ РАБОТ НА ВЫСОТЕ С ОФОРМЛЕНИЕМ НАРЯДА-ДОПУСКА</a:t>
            </a:r>
            <a:endParaRPr lang="ru-RU" dirty="0"/>
          </a:p>
        </p:txBody>
      </p:sp>
      <p:sp>
        <p:nvSpPr>
          <p:cNvPr id="53249" name="Rectangle 1"/>
          <p:cNvSpPr>
            <a:spLocks noChangeArrowheads="1"/>
          </p:cNvSpPr>
          <p:nvPr/>
        </p:nvSpPr>
        <p:spPr bwMode="auto">
          <a:xfrm>
            <a:off x="1475656" y="782105"/>
            <a:ext cx="7668344" cy="6640116"/>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r>
              <a:rPr lang="ru-RU" sz="1600" b="1" dirty="0" smtClean="0">
                <a:latin typeface="Arial" pitchFamily="34" charset="0"/>
                <a:cs typeface="Arial" pitchFamily="34" charset="0"/>
              </a:rPr>
              <a:t>а) определить в ППР на высоте </a:t>
            </a:r>
            <a:r>
              <a:rPr lang="ru-RU" sz="1600" b="1" u="sng" dirty="0" smtClean="0">
                <a:latin typeface="Arial" pitchFamily="34" charset="0"/>
                <a:cs typeface="Arial" pitchFamily="34" charset="0"/>
              </a:rPr>
              <a:t>технико-технологические мероприятия обеспечения безопасности работников, места производства работ;</a:t>
            </a:r>
            <a:endParaRPr lang="ru-RU" sz="1600" b="1" dirty="0" smtClean="0">
              <a:latin typeface="Arial" pitchFamily="34" charset="0"/>
              <a:cs typeface="Arial" pitchFamily="34" charset="0"/>
            </a:endParaRPr>
          </a:p>
          <a:p>
            <a:r>
              <a:rPr lang="ru-RU" sz="1600" b="1" dirty="0" smtClean="0">
                <a:latin typeface="Arial" pitchFamily="34" charset="0"/>
                <a:cs typeface="Arial" pitchFamily="34" charset="0"/>
              </a:rPr>
              <a:t>б) назначить </a:t>
            </a:r>
            <a:r>
              <a:rPr lang="ru-RU" sz="1600" b="1" u="sng" dirty="0" smtClean="0">
                <a:latin typeface="Arial" pitchFamily="34" charset="0"/>
                <a:cs typeface="Arial" pitchFamily="34" charset="0"/>
              </a:rPr>
              <a:t>ответственного руководителя</a:t>
            </a:r>
            <a:r>
              <a:rPr lang="ru-RU" sz="1600" b="1" dirty="0" smtClean="0">
                <a:latin typeface="Arial" pitchFamily="34" charset="0"/>
                <a:cs typeface="Arial" pitchFamily="34" charset="0"/>
              </a:rPr>
              <a:t> работ;</a:t>
            </a:r>
          </a:p>
          <a:p>
            <a:r>
              <a:rPr lang="ru-RU" sz="1600" b="1" dirty="0" smtClean="0">
                <a:latin typeface="Arial" pitchFamily="34" charset="0"/>
                <a:cs typeface="Arial" pitchFamily="34" charset="0"/>
              </a:rPr>
              <a:t>в) </a:t>
            </a:r>
            <a:r>
              <a:rPr lang="ru-RU" sz="1600" b="1" u="sng" dirty="0" smtClean="0">
                <a:latin typeface="Arial" pitchFamily="34" charset="0"/>
                <a:cs typeface="Arial" pitchFamily="34" charset="0"/>
              </a:rPr>
              <a:t>определить число нарядов-допусков</a:t>
            </a:r>
            <a:r>
              <a:rPr lang="ru-RU" sz="1600" b="1" dirty="0" smtClean="0">
                <a:latin typeface="Arial" pitchFamily="34" charset="0"/>
                <a:cs typeface="Arial" pitchFamily="34" charset="0"/>
              </a:rPr>
              <a:t>, выдаваемых на одного ответственного руководителя работ, для одновременного производства работ;</a:t>
            </a:r>
          </a:p>
          <a:p>
            <a:r>
              <a:rPr lang="ru-RU" sz="1600" b="1" dirty="0" smtClean="0">
                <a:latin typeface="Arial" pitchFamily="34" charset="0"/>
                <a:cs typeface="Arial" pitchFamily="34" charset="0"/>
              </a:rPr>
              <a:t>г) назначить </a:t>
            </a:r>
            <a:r>
              <a:rPr lang="ru-RU" sz="1600" b="1" u="sng" dirty="0" smtClean="0">
                <a:latin typeface="Arial" pitchFamily="34" charset="0"/>
                <a:cs typeface="Arial" pitchFamily="34" charset="0"/>
              </a:rPr>
              <a:t>ответственного исполнителя работ</a:t>
            </a:r>
            <a:r>
              <a:rPr lang="ru-RU" sz="1600" b="1" dirty="0" smtClean="0">
                <a:latin typeface="Arial" pitchFamily="34" charset="0"/>
                <a:cs typeface="Arial" pitchFamily="34" charset="0"/>
              </a:rPr>
              <a:t>;</a:t>
            </a:r>
          </a:p>
          <a:p>
            <a:r>
              <a:rPr lang="ru-RU" sz="1600" b="1" dirty="0" smtClean="0">
                <a:latin typeface="Arial" pitchFamily="34" charset="0"/>
                <a:cs typeface="Arial" pitchFamily="34" charset="0"/>
              </a:rPr>
              <a:t>д) </a:t>
            </a:r>
            <a:r>
              <a:rPr lang="ru-RU" sz="1600" b="1" u="sng" dirty="0" smtClean="0">
                <a:latin typeface="Arial" pitchFamily="34" charset="0"/>
                <a:cs typeface="Arial" pitchFamily="34" charset="0"/>
              </a:rPr>
              <a:t>определить место производства и объем работ,</a:t>
            </a:r>
            <a:r>
              <a:rPr lang="ru-RU" sz="1600" b="1" dirty="0" smtClean="0">
                <a:latin typeface="Arial" pitchFamily="34" charset="0"/>
                <a:cs typeface="Arial" pitchFamily="34" charset="0"/>
              </a:rPr>
              <a:t> указывать в наряде-допуске используемое </a:t>
            </a:r>
            <a:r>
              <a:rPr lang="ru-RU" sz="1600" b="1" u="sng" dirty="0" smtClean="0">
                <a:latin typeface="Arial" pitchFamily="34" charset="0"/>
                <a:cs typeface="Arial" pitchFamily="34" charset="0"/>
              </a:rPr>
              <a:t>оборудование и средства механизации</a:t>
            </a:r>
            <a:r>
              <a:rPr lang="ru-RU" sz="1600" b="1" dirty="0" smtClean="0">
                <a:latin typeface="Arial" pitchFamily="34" charset="0"/>
                <a:cs typeface="Arial" pitchFamily="34" charset="0"/>
              </a:rPr>
              <a:t>;</a:t>
            </a:r>
          </a:p>
          <a:p>
            <a:r>
              <a:rPr lang="ru-RU" sz="1600" b="1" dirty="0" smtClean="0">
                <a:latin typeface="Arial" pitchFamily="34" charset="0"/>
                <a:cs typeface="Arial" pitchFamily="34" charset="0"/>
              </a:rPr>
              <a:t>е) выдать ответственному руководителю работ </a:t>
            </a:r>
            <a:r>
              <a:rPr lang="ru-RU" sz="1600" b="1" u="sng" dirty="0" smtClean="0">
                <a:latin typeface="Arial" pitchFamily="34" charset="0"/>
                <a:cs typeface="Arial" pitchFamily="34" charset="0"/>
              </a:rPr>
              <a:t>два экземпляра</a:t>
            </a:r>
            <a:r>
              <a:rPr lang="ru-RU" sz="1600" b="1" dirty="0" smtClean="0">
                <a:latin typeface="Arial" pitchFamily="34" charset="0"/>
                <a:cs typeface="Arial" pitchFamily="34" charset="0"/>
              </a:rPr>
              <a:t> наряда-допуска, о чем произвести </a:t>
            </a:r>
            <a:r>
              <a:rPr lang="ru-RU" sz="1600" b="1" u="sng" dirty="0" smtClean="0">
                <a:latin typeface="Arial" pitchFamily="34" charset="0"/>
                <a:cs typeface="Arial" pitchFamily="34" charset="0"/>
              </a:rPr>
              <a:t>запись в журнале</a:t>
            </a:r>
            <a:r>
              <a:rPr lang="ru-RU" sz="1600" b="1" dirty="0" smtClean="0">
                <a:latin typeface="Arial" pitchFamily="34" charset="0"/>
                <a:cs typeface="Arial" pitchFamily="34" charset="0"/>
              </a:rPr>
              <a:t> учета работ по наряду-допуску (рекомендуемый образец в </a:t>
            </a:r>
            <a:r>
              <a:rPr lang="ru-RU" sz="1600" b="1" dirty="0" smtClean="0">
                <a:latin typeface="Arial" pitchFamily="34" charset="0"/>
                <a:cs typeface="Arial" pitchFamily="34" charset="0"/>
                <a:hlinkClick r:id="" action="ppaction://hlinkfile"/>
              </a:rPr>
              <a:t>приложении N 7</a:t>
            </a:r>
            <a:r>
              <a:rPr lang="ru-RU" sz="1600" b="1" dirty="0" smtClean="0">
                <a:latin typeface="Arial" pitchFamily="34" charset="0"/>
                <a:cs typeface="Arial" pitchFamily="34" charset="0"/>
              </a:rPr>
              <a:t> к Правилам);</a:t>
            </a:r>
          </a:p>
          <a:p>
            <a:r>
              <a:rPr lang="ru-RU" sz="1600" b="1" dirty="0" smtClean="0">
                <a:latin typeface="Arial" pitchFamily="34" charset="0"/>
                <a:cs typeface="Arial" pitchFamily="34" charset="0"/>
              </a:rPr>
              <a:t>ж) ознакомить</a:t>
            </a:r>
            <a:r>
              <a:rPr lang="ru-RU" sz="1600" b="1" u="sng" dirty="0" smtClean="0">
                <a:latin typeface="Arial" pitchFamily="34" charset="0"/>
                <a:cs typeface="Arial" pitchFamily="34" charset="0"/>
              </a:rPr>
              <a:t> ответственного руководителя</a:t>
            </a:r>
            <a:r>
              <a:rPr lang="ru-RU" sz="1600" b="1" dirty="0" smtClean="0">
                <a:latin typeface="Arial" pitchFamily="34" charset="0"/>
                <a:cs typeface="Arial" pitchFamily="34" charset="0"/>
              </a:rPr>
              <a:t> работ с прилагаемой к наряду-допуску проектной, технологической документацией, схемой ограждения;</a:t>
            </a:r>
          </a:p>
          <a:p>
            <a:r>
              <a:rPr lang="ru-RU" sz="1600" b="1" dirty="0" err="1" smtClean="0">
                <a:latin typeface="Arial" pitchFamily="34" charset="0"/>
                <a:cs typeface="Arial" pitchFamily="34" charset="0"/>
              </a:rPr>
              <a:t>з</a:t>
            </a:r>
            <a:r>
              <a:rPr lang="ru-RU" sz="1600" b="1" dirty="0" smtClean="0">
                <a:latin typeface="Arial" pitchFamily="34" charset="0"/>
                <a:cs typeface="Arial" pitchFamily="34" charset="0"/>
              </a:rPr>
              <a:t>) </a:t>
            </a:r>
            <a:r>
              <a:rPr lang="ru-RU" sz="1600" b="1" u="sng" dirty="0" smtClean="0">
                <a:latin typeface="Arial" pitchFamily="34" charset="0"/>
                <a:cs typeface="Arial" pitchFamily="34" charset="0"/>
              </a:rPr>
              <a:t>осуществлять контроль</a:t>
            </a:r>
            <a:r>
              <a:rPr lang="ru-RU" sz="1600" b="1" dirty="0" smtClean="0">
                <a:latin typeface="Arial" pitchFamily="34" charset="0"/>
                <a:cs typeface="Arial" pitchFamily="34" charset="0"/>
              </a:rPr>
              <a:t> за выполнением мероприятий по обеспечению безопасности при производстве работ, предусмотренных нарядом-допуском;</a:t>
            </a:r>
          </a:p>
          <a:p>
            <a:r>
              <a:rPr lang="ru-RU" sz="1600" b="1" dirty="0" smtClean="0">
                <a:latin typeface="Arial" pitchFamily="34" charset="0"/>
                <a:cs typeface="Arial" pitchFamily="34" charset="0"/>
              </a:rPr>
              <a:t>и) </a:t>
            </a:r>
            <a:r>
              <a:rPr lang="ru-RU" sz="1600" b="1" u="sng" dirty="0" smtClean="0">
                <a:latin typeface="Arial" pitchFamily="34" charset="0"/>
                <a:cs typeface="Arial" pitchFamily="34" charset="0"/>
              </a:rPr>
              <a:t>принимать</a:t>
            </a:r>
            <a:r>
              <a:rPr lang="ru-RU" sz="1600" b="1" dirty="0" smtClean="0">
                <a:latin typeface="Arial" pitchFamily="34" charset="0"/>
                <a:cs typeface="Arial" pitchFamily="34" charset="0"/>
              </a:rPr>
              <a:t> у ответственного руководителя работ по завершении работы </a:t>
            </a:r>
            <a:r>
              <a:rPr lang="ru-RU" sz="1600" b="1" u="sng" dirty="0" smtClean="0">
                <a:latin typeface="Arial" pitchFamily="34" charset="0"/>
                <a:cs typeface="Arial" pitchFamily="34" charset="0"/>
              </a:rPr>
              <a:t>закрытый наряд-допуск с записью в журнале</a:t>
            </a:r>
            <a:r>
              <a:rPr lang="ru-RU" sz="1600" b="1" dirty="0" smtClean="0">
                <a:latin typeface="Arial" pitchFamily="34" charset="0"/>
                <a:cs typeface="Arial" pitchFamily="34" charset="0"/>
              </a:rPr>
              <a:t> учета работ по наряду-допуску.</a:t>
            </a:r>
            <a:endParaRPr kumimoji="0" lang="ru-RU" sz="1600" b="1" i="0" u="none" strike="noStrike" cap="none" normalizeH="0" baseline="0" dirty="0" smtClean="0">
              <a:ln>
                <a:noFill/>
              </a:ln>
              <a:solidFill>
                <a:schemeClr val="tx1"/>
              </a:solidFill>
              <a:effectLst/>
              <a:latin typeface="Arial" pitchFamily="34" charset="0"/>
              <a:cs typeface="Arial" pitchFamily="34" charset="0"/>
            </a:endParaRPr>
          </a:p>
        </p:txBody>
      </p:sp>
      <p:sp>
        <p:nvSpPr>
          <p:cNvPr id="6" name="Скругленный прямоугольник 5"/>
          <p:cNvSpPr/>
          <p:nvPr/>
        </p:nvSpPr>
        <p:spPr>
          <a:xfrm>
            <a:off x="-612576" y="1988840"/>
            <a:ext cx="2304256" cy="30026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b="1" i="1" u="sng" dirty="0" smtClean="0"/>
              <a:t>28. Обязанности должностных лиц, </a:t>
            </a:r>
            <a:r>
              <a:rPr lang="ru-RU" sz="2400" b="1" i="1" u="sng" dirty="0" smtClean="0"/>
              <a:t>выдающих  НД</a:t>
            </a:r>
            <a:endParaRPr lang="ru-RU"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3249"/>
                                        </p:tgtEl>
                                        <p:attrNameLst>
                                          <p:attrName>style.visibility</p:attrName>
                                        </p:attrNameLst>
                                      </p:cBhvr>
                                      <p:to>
                                        <p:strVal val="visible"/>
                                      </p:to>
                                    </p:set>
                                    <p:anim calcmode="lin" valueType="num">
                                      <p:cBhvr additive="base">
                                        <p:cTn id="7" dur="500" fill="hold"/>
                                        <p:tgtEl>
                                          <p:spTgt spid="53249"/>
                                        </p:tgtEl>
                                        <p:attrNameLst>
                                          <p:attrName>ppt_x</p:attrName>
                                        </p:attrNameLst>
                                      </p:cBhvr>
                                      <p:tavLst>
                                        <p:tav tm="0">
                                          <p:val>
                                            <p:strVal val="#ppt_x"/>
                                          </p:val>
                                        </p:tav>
                                        <p:tav tm="100000">
                                          <p:val>
                                            <p:strVal val="#ppt_x"/>
                                          </p:val>
                                        </p:tav>
                                      </p:tavLst>
                                    </p:anim>
                                    <p:anim calcmode="lin" valueType="num">
                                      <p:cBhvr additive="base">
                                        <p:cTn id="8" dur="500" fill="hold"/>
                                        <p:tgtEl>
                                          <p:spTgt spid="532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49"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1835696" y="188640"/>
            <a:ext cx="5760640" cy="1080120"/>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ОРГАНИЗАЦИЯ РАБОТ НА ВЫСОТЕ С ОФОРМЛЕНИЕМ НАРЯДА-ДОПУСКА</a:t>
            </a:r>
            <a:endParaRPr lang="ru-RU" dirty="0"/>
          </a:p>
        </p:txBody>
      </p:sp>
      <p:sp>
        <p:nvSpPr>
          <p:cNvPr id="53249" name="Rectangle 1"/>
          <p:cNvSpPr>
            <a:spLocks noChangeArrowheads="1"/>
          </p:cNvSpPr>
          <p:nvPr/>
        </p:nvSpPr>
        <p:spPr bwMode="auto">
          <a:xfrm>
            <a:off x="2051720" y="1071546"/>
            <a:ext cx="6912768" cy="5652611"/>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r>
              <a:rPr lang="ru-RU" sz="2400" b="1" dirty="0" smtClean="0">
                <a:latin typeface="Arial" pitchFamily="34" charset="0"/>
                <a:cs typeface="Arial" pitchFamily="34" charset="0"/>
              </a:rPr>
              <a:t>а) </a:t>
            </a:r>
            <a:r>
              <a:rPr lang="ru-RU" sz="2400" b="1" u="sng" dirty="0" smtClean="0">
                <a:latin typeface="Arial" pitchFamily="34" charset="0"/>
                <a:cs typeface="Arial" pitchFamily="34" charset="0"/>
              </a:rPr>
              <a:t>своевременное, правильное оформление и выдачу </a:t>
            </a:r>
            <a:r>
              <a:rPr lang="ru-RU" sz="2400" b="1" dirty="0" smtClean="0">
                <a:latin typeface="Arial" pitchFamily="34" charset="0"/>
                <a:cs typeface="Arial" pitchFamily="34" charset="0"/>
              </a:rPr>
              <a:t>наряда-допуска;</a:t>
            </a:r>
          </a:p>
          <a:p>
            <a:r>
              <a:rPr lang="ru-RU" sz="2400" b="1" dirty="0" smtClean="0">
                <a:latin typeface="Arial" pitchFamily="34" charset="0"/>
                <a:cs typeface="Arial" pitchFamily="34" charset="0"/>
              </a:rPr>
              <a:t>б) указанные в наряде-допуске </a:t>
            </a:r>
            <a:r>
              <a:rPr lang="ru-RU" sz="2400" b="1" u="sng" dirty="0" smtClean="0">
                <a:latin typeface="Arial" pitchFamily="34" charset="0"/>
                <a:cs typeface="Arial" pitchFamily="34" charset="0"/>
              </a:rPr>
              <a:t>мероприятия, обеспечивающие безопасность работников </a:t>
            </a:r>
            <a:r>
              <a:rPr lang="ru-RU" sz="2400" b="1" dirty="0" smtClean="0">
                <a:latin typeface="Arial" pitchFamily="34" charset="0"/>
                <a:cs typeface="Arial" pitchFamily="34" charset="0"/>
              </a:rPr>
              <a:t>при производстве работ на высоте;</a:t>
            </a:r>
          </a:p>
          <a:p>
            <a:r>
              <a:rPr lang="ru-RU" sz="2400" b="1" dirty="0" smtClean="0">
                <a:latin typeface="Arial" pitchFamily="34" charset="0"/>
                <a:cs typeface="Arial" pitchFamily="34" charset="0"/>
              </a:rPr>
              <a:t>в) состав бригады и н</a:t>
            </a:r>
            <a:r>
              <a:rPr lang="ru-RU" sz="2400" b="1" u="sng" dirty="0" smtClean="0">
                <a:latin typeface="Arial" pitchFamily="34" charset="0"/>
                <a:cs typeface="Arial" pitchFamily="34" charset="0"/>
              </a:rPr>
              <a:t>азначение работников, ответственных за безопасность;</a:t>
            </a:r>
          </a:p>
          <a:p>
            <a:r>
              <a:rPr lang="ru-RU" sz="2400" b="1" dirty="0" smtClean="0">
                <a:latin typeface="Arial" pitchFamily="34" charset="0"/>
                <a:cs typeface="Arial" pitchFamily="34" charset="0"/>
              </a:rPr>
              <a:t>г) </a:t>
            </a:r>
            <a:r>
              <a:rPr lang="ru-RU" sz="2400" b="1" u="sng" dirty="0" smtClean="0">
                <a:latin typeface="Arial" pitchFamily="34" charset="0"/>
                <a:cs typeface="Arial" pitchFamily="34" charset="0"/>
              </a:rPr>
              <a:t>контроль выполнения </a:t>
            </a:r>
            <a:r>
              <a:rPr lang="ru-RU" sz="2400" b="1" dirty="0" smtClean="0">
                <a:latin typeface="Arial" pitchFamily="34" charset="0"/>
                <a:cs typeface="Arial" pitchFamily="34" charset="0"/>
              </a:rPr>
              <a:t>указанных в наряде-допуске мероприятий безопасности;</a:t>
            </a:r>
          </a:p>
          <a:p>
            <a:r>
              <a:rPr lang="ru-RU" sz="2400" b="1" dirty="0" smtClean="0">
                <a:latin typeface="Arial" pitchFamily="34" charset="0"/>
                <a:cs typeface="Arial" pitchFamily="34" charset="0"/>
              </a:rPr>
              <a:t>д) </a:t>
            </a:r>
            <a:r>
              <a:rPr lang="ru-RU" sz="2400" b="1" u="sng" dirty="0" smtClean="0">
                <a:latin typeface="Arial" pitchFamily="34" charset="0"/>
                <a:cs typeface="Arial" pitchFamily="34" charset="0"/>
              </a:rPr>
              <a:t>хранение и учет </a:t>
            </a:r>
            <a:r>
              <a:rPr lang="ru-RU" sz="2400" b="1" dirty="0" smtClean="0">
                <a:latin typeface="Arial" pitchFamily="34" charset="0"/>
                <a:cs typeface="Arial" pitchFamily="34" charset="0"/>
              </a:rPr>
              <a:t>нарядов-допусков.</a:t>
            </a:r>
          </a:p>
          <a:p>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p:txBody>
      </p:sp>
      <p:sp>
        <p:nvSpPr>
          <p:cNvPr id="6" name="Скругленный прямоугольник 5"/>
          <p:cNvSpPr/>
          <p:nvPr/>
        </p:nvSpPr>
        <p:spPr>
          <a:xfrm>
            <a:off x="0" y="1916832"/>
            <a:ext cx="2016224" cy="30026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b="1" i="1" u="sng" dirty="0" smtClean="0"/>
              <a:t>29. Должностные лица, выдающие  НД, несут ответственность за:</a:t>
            </a:r>
            <a:endParaRPr lang="ru-RU"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3249"/>
                                        </p:tgtEl>
                                        <p:attrNameLst>
                                          <p:attrName>style.visibility</p:attrName>
                                        </p:attrNameLst>
                                      </p:cBhvr>
                                      <p:to>
                                        <p:strVal val="visible"/>
                                      </p:to>
                                    </p:set>
                                    <p:anim calcmode="lin" valueType="num">
                                      <p:cBhvr additive="base">
                                        <p:cTn id="7" dur="500" fill="hold"/>
                                        <p:tgtEl>
                                          <p:spTgt spid="53249"/>
                                        </p:tgtEl>
                                        <p:attrNameLst>
                                          <p:attrName>ppt_x</p:attrName>
                                        </p:attrNameLst>
                                      </p:cBhvr>
                                      <p:tavLst>
                                        <p:tav tm="0">
                                          <p:val>
                                            <p:strVal val="#ppt_x"/>
                                          </p:val>
                                        </p:tav>
                                        <p:tav tm="100000">
                                          <p:val>
                                            <p:strVal val="#ppt_x"/>
                                          </p:val>
                                        </p:tav>
                                      </p:tavLst>
                                    </p:anim>
                                    <p:anim calcmode="lin" valueType="num">
                                      <p:cBhvr additive="base">
                                        <p:cTn id="8" dur="500" fill="hold"/>
                                        <p:tgtEl>
                                          <p:spTgt spid="532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49"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1835696" y="188640"/>
            <a:ext cx="5760640" cy="1080120"/>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ОРГАНИЗАЦИЯ РАБОТ НА ВЫСОТЕ С ОФОРМЛЕНИЕМ НАРЯДА-ДОПУСКА</a:t>
            </a:r>
            <a:endParaRPr lang="ru-RU" dirty="0"/>
          </a:p>
        </p:txBody>
      </p:sp>
      <p:sp>
        <p:nvSpPr>
          <p:cNvPr id="53249" name="Rectangle 1"/>
          <p:cNvSpPr>
            <a:spLocks noChangeArrowheads="1"/>
          </p:cNvSpPr>
          <p:nvPr/>
        </p:nvSpPr>
        <p:spPr bwMode="auto">
          <a:xfrm>
            <a:off x="2714612" y="1273462"/>
            <a:ext cx="6249876" cy="5448300"/>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r>
              <a:rPr kumimoji="0" lang="ru-RU" sz="2000" b="1" i="0" u="sng" strike="noStrike" cap="none" normalizeH="0" baseline="0" dirty="0" smtClean="0">
                <a:ln>
                  <a:noFill/>
                </a:ln>
                <a:solidFill>
                  <a:schemeClr val="tx1"/>
                </a:solidFill>
                <a:effectLst/>
                <a:latin typeface="Arial" pitchFamily="34" charset="0"/>
                <a:cs typeface="Arial" pitchFamily="34" charset="0"/>
              </a:rPr>
              <a:t>Обязанности </a:t>
            </a:r>
            <a:r>
              <a:rPr kumimoji="0" lang="ru-RU" sz="2000" b="1" i="0" u="none" strike="noStrike" cap="none" normalizeH="0" baseline="0" dirty="0" smtClean="0">
                <a:ln>
                  <a:noFill/>
                </a:ln>
                <a:solidFill>
                  <a:schemeClr val="tx1"/>
                </a:solidFill>
                <a:effectLst/>
                <a:latin typeface="Arial" pitchFamily="34" charset="0"/>
                <a:cs typeface="Arial" pitchFamily="34" charset="0"/>
              </a:rPr>
              <a:t>ответственного руководителя</a:t>
            </a:r>
            <a:r>
              <a:rPr kumimoji="0" lang="ru-RU" sz="2000" b="1" i="0" u="none" strike="noStrike" cap="none" normalizeH="0" dirty="0" smtClean="0">
                <a:ln>
                  <a:noFill/>
                </a:ln>
                <a:solidFill>
                  <a:schemeClr val="tx1"/>
                </a:solidFill>
                <a:effectLst/>
                <a:latin typeface="Arial" pitchFamily="34" charset="0"/>
                <a:cs typeface="Arial" pitchFamily="34" charset="0"/>
              </a:rPr>
              <a:t> работ – </a:t>
            </a:r>
            <a:r>
              <a:rPr kumimoji="0" lang="ru-RU" sz="2000" b="1" i="0" u="sng" strike="noStrike" cap="none" normalizeH="0" dirty="0" smtClean="0">
                <a:ln>
                  <a:noFill/>
                </a:ln>
                <a:solidFill>
                  <a:schemeClr val="tx1"/>
                </a:solidFill>
                <a:effectLst/>
                <a:latin typeface="Arial" pitchFamily="34" charset="0"/>
                <a:cs typeface="Arial" pitchFamily="34" charset="0"/>
              </a:rPr>
              <a:t>пункт 30 Правил</a:t>
            </a:r>
            <a:r>
              <a:rPr kumimoji="0" lang="ru-RU" sz="2000" b="1" i="0" u="none" strike="noStrike" cap="none" normalizeH="0" dirty="0" smtClean="0">
                <a:ln>
                  <a:noFill/>
                </a:ln>
                <a:solidFill>
                  <a:schemeClr val="tx1"/>
                </a:solidFill>
                <a:effectLst/>
                <a:latin typeface="Arial" pitchFamily="34" charset="0"/>
                <a:cs typeface="Arial" pitchFamily="34" charset="0"/>
              </a:rPr>
              <a:t>.</a:t>
            </a:r>
          </a:p>
          <a:p>
            <a:endParaRPr lang="ru-RU" sz="2000" b="1" baseline="0" dirty="0" smtClean="0">
              <a:latin typeface="Arial" pitchFamily="34" charset="0"/>
              <a:cs typeface="Arial" pitchFamily="34" charset="0"/>
            </a:endParaRPr>
          </a:p>
          <a:p>
            <a:r>
              <a:rPr lang="ru-RU" sz="2000" dirty="0" smtClean="0">
                <a:latin typeface="Arial" pitchFamily="34" charset="0"/>
                <a:cs typeface="Arial" pitchFamily="34" charset="0"/>
              </a:rPr>
              <a:t>31</a:t>
            </a:r>
            <a:r>
              <a:rPr lang="ru-RU" sz="2000" u="sng" dirty="0" smtClean="0">
                <a:latin typeface="Arial" pitchFamily="34" charset="0"/>
                <a:cs typeface="Arial" pitchFamily="34" charset="0"/>
              </a:rPr>
              <a:t>. </a:t>
            </a:r>
            <a:r>
              <a:rPr lang="ru-RU" sz="2000" b="1" u="sng" dirty="0" smtClean="0">
                <a:latin typeface="Arial" pitchFamily="34" charset="0"/>
                <a:cs typeface="Arial" pitchFamily="34" charset="0"/>
              </a:rPr>
              <a:t>Ответственный руководитель</a:t>
            </a:r>
            <a:r>
              <a:rPr lang="ru-RU" sz="2000" u="sng" dirty="0" smtClean="0">
                <a:latin typeface="Arial" pitchFamily="34" charset="0"/>
                <a:cs typeface="Arial" pitchFamily="34" charset="0"/>
              </a:rPr>
              <a:t> работ </a:t>
            </a:r>
            <a:r>
              <a:rPr lang="ru-RU" sz="2000" b="1" u="sng" dirty="0" smtClean="0">
                <a:latin typeface="Arial" pitchFamily="34" charset="0"/>
                <a:cs typeface="Arial" pitchFamily="34" charset="0"/>
              </a:rPr>
              <a:t>несет ответственность</a:t>
            </a:r>
            <a:r>
              <a:rPr lang="ru-RU" sz="2000" dirty="0" smtClean="0">
                <a:latin typeface="Arial" pitchFamily="34" charset="0"/>
                <a:cs typeface="Arial" pitchFamily="34" charset="0"/>
              </a:rPr>
              <a:t> за:</a:t>
            </a:r>
          </a:p>
          <a:p>
            <a:r>
              <a:rPr lang="ru-RU" sz="2000" u="sng" dirty="0" smtClean="0">
                <a:latin typeface="Arial" pitchFamily="34" charset="0"/>
                <a:cs typeface="Arial" pitchFamily="34" charset="0"/>
              </a:rPr>
              <a:t>а) выполнение всех указанных в наряде-допуске мероприятий по безопасности и их достаточность;</a:t>
            </a:r>
            <a:endParaRPr lang="ru-RU" sz="2000" dirty="0" smtClean="0">
              <a:latin typeface="Arial" pitchFamily="34" charset="0"/>
              <a:cs typeface="Arial" pitchFamily="34" charset="0"/>
            </a:endParaRPr>
          </a:p>
          <a:p>
            <a:r>
              <a:rPr lang="ru-RU" sz="2000" u="sng" dirty="0" smtClean="0">
                <a:latin typeface="Arial" pitchFamily="34" charset="0"/>
                <a:cs typeface="Arial" pitchFamily="34" charset="0"/>
              </a:rPr>
              <a:t>б) принимаемые им дополнительные меры безопасности, необходимые по условиям выполнения работ;</a:t>
            </a:r>
            <a:endParaRPr lang="ru-RU" sz="2000" dirty="0" smtClean="0">
              <a:latin typeface="Arial" pitchFamily="34" charset="0"/>
              <a:cs typeface="Arial" pitchFamily="34" charset="0"/>
            </a:endParaRPr>
          </a:p>
          <a:p>
            <a:r>
              <a:rPr lang="ru-RU" sz="2000" u="sng" dirty="0" smtClean="0">
                <a:latin typeface="Arial" pitchFamily="34" charset="0"/>
                <a:cs typeface="Arial" pitchFamily="34" charset="0"/>
              </a:rPr>
              <a:t>в) полноту и качество целевого инструктажа членов бригады;</a:t>
            </a:r>
            <a:endParaRPr lang="ru-RU" sz="2000" dirty="0" smtClean="0">
              <a:latin typeface="Arial" pitchFamily="34" charset="0"/>
              <a:cs typeface="Arial" pitchFamily="34" charset="0"/>
            </a:endParaRPr>
          </a:p>
          <a:p>
            <a:r>
              <a:rPr lang="ru-RU" sz="2000" u="sng" dirty="0" smtClean="0">
                <a:latin typeface="Arial" pitchFamily="34" charset="0"/>
                <a:cs typeface="Arial" pitchFamily="34" charset="0"/>
              </a:rPr>
              <a:t>г) организацию безопасного ведения работ на высоте.</a:t>
            </a:r>
            <a:endParaRPr lang="ru-RU" sz="2000" dirty="0" smtClean="0">
              <a:latin typeface="Arial" pitchFamily="34" charset="0"/>
              <a:cs typeface="Arial" pitchFamily="34" charset="0"/>
            </a:endParaRPr>
          </a:p>
          <a:p>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p:txBody>
      </p:sp>
      <p:sp>
        <p:nvSpPr>
          <p:cNvPr id="6" name="Скругленный прямоугольник 5"/>
          <p:cNvSpPr/>
          <p:nvPr/>
        </p:nvSpPr>
        <p:spPr>
          <a:xfrm>
            <a:off x="0" y="1700808"/>
            <a:ext cx="2843808" cy="30026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b="1" i="1" u="sng" dirty="0" smtClean="0"/>
              <a:t>Ответственный руководитель работ</a:t>
            </a:r>
            <a:endParaRPr lang="ru-RU"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3249"/>
                                        </p:tgtEl>
                                        <p:attrNameLst>
                                          <p:attrName>style.visibility</p:attrName>
                                        </p:attrNameLst>
                                      </p:cBhvr>
                                      <p:to>
                                        <p:strVal val="visible"/>
                                      </p:to>
                                    </p:set>
                                    <p:anim calcmode="lin" valueType="num">
                                      <p:cBhvr additive="base">
                                        <p:cTn id="7" dur="500" fill="hold"/>
                                        <p:tgtEl>
                                          <p:spTgt spid="53249"/>
                                        </p:tgtEl>
                                        <p:attrNameLst>
                                          <p:attrName>ppt_x</p:attrName>
                                        </p:attrNameLst>
                                      </p:cBhvr>
                                      <p:tavLst>
                                        <p:tav tm="0">
                                          <p:val>
                                            <p:strVal val="#ppt_x"/>
                                          </p:val>
                                        </p:tav>
                                        <p:tav tm="100000">
                                          <p:val>
                                            <p:strVal val="#ppt_x"/>
                                          </p:val>
                                        </p:tav>
                                      </p:tavLst>
                                    </p:anim>
                                    <p:anim calcmode="lin" valueType="num">
                                      <p:cBhvr additive="base">
                                        <p:cTn id="8" dur="500" fill="hold"/>
                                        <p:tgtEl>
                                          <p:spTgt spid="532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49"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0" y="188640"/>
            <a:ext cx="7596336" cy="1080120"/>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ОРГАНИЗАЦИЯ РАБОТ НА ВЫСОТЕ С ОФОРМЛЕНИЕМ НАРЯДА-ДОПУСКА</a:t>
            </a:r>
            <a:endParaRPr lang="ru-RU" dirty="0"/>
          </a:p>
        </p:txBody>
      </p:sp>
      <p:sp>
        <p:nvSpPr>
          <p:cNvPr id="53249" name="Rectangle 1"/>
          <p:cNvSpPr>
            <a:spLocks noChangeArrowheads="1"/>
          </p:cNvSpPr>
          <p:nvPr/>
        </p:nvSpPr>
        <p:spPr bwMode="auto">
          <a:xfrm>
            <a:off x="2714612" y="-8558"/>
            <a:ext cx="6249876" cy="6784598"/>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r>
              <a:rPr lang="ru-RU" dirty="0" smtClean="0">
                <a:latin typeface="Arial" pitchFamily="34" charset="0"/>
                <a:cs typeface="Arial" pitchFamily="34" charset="0"/>
              </a:rPr>
              <a:t>32. </a:t>
            </a:r>
            <a:r>
              <a:rPr lang="ru-RU" b="1" u="sng" dirty="0" smtClean="0">
                <a:latin typeface="Arial" pitchFamily="34" charset="0"/>
                <a:cs typeface="Arial" pitchFamily="34" charset="0"/>
              </a:rPr>
              <a:t>Ответственный исполнитель</a:t>
            </a:r>
            <a:r>
              <a:rPr lang="ru-RU" u="sng" dirty="0" smtClean="0">
                <a:latin typeface="Arial" pitchFamily="34" charset="0"/>
                <a:cs typeface="Arial" pitchFamily="34" charset="0"/>
              </a:rPr>
              <a:t> работ является членом бригады</a:t>
            </a:r>
            <a:r>
              <a:rPr lang="ru-RU" dirty="0" smtClean="0">
                <a:latin typeface="Arial" pitchFamily="34" charset="0"/>
                <a:cs typeface="Arial" pitchFamily="34" charset="0"/>
              </a:rPr>
              <a:t>. Он </a:t>
            </a:r>
            <a:r>
              <a:rPr lang="ru-RU" b="1" u="sng" dirty="0" smtClean="0">
                <a:latin typeface="Arial" pitchFamily="34" charset="0"/>
                <a:cs typeface="Arial" pitchFamily="34" charset="0"/>
              </a:rPr>
              <a:t>выполняет распоряжения</a:t>
            </a:r>
            <a:r>
              <a:rPr lang="ru-RU" u="sng" dirty="0" smtClean="0">
                <a:latin typeface="Arial" pitchFamily="34" charset="0"/>
                <a:cs typeface="Arial" pitchFamily="34" charset="0"/>
              </a:rPr>
              <a:t> ответственного руководителя работ</a:t>
            </a:r>
            <a:r>
              <a:rPr lang="ru-RU" dirty="0" smtClean="0">
                <a:latin typeface="Arial" pitchFamily="34" charset="0"/>
                <a:cs typeface="Arial" pitchFamily="34" charset="0"/>
              </a:rPr>
              <a:t>. С момента допуска бригады к работе </a:t>
            </a:r>
            <a:r>
              <a:rPr lang="ru-RU" u="sng" dirty="0" smtClean="0">
                <a:latin typeface="Arial" pitchFamily="34" charset="0"/>
                <a:cs typeface="Arial" pitchFamily="34" charset="0"/>
              </a:rPr>
              <a:t>ответственный исполнитель работ </a:t>
            </a:r>
            <a:r>
              <a:rPr lang="ru-RU" b="1" u="sng" dirty="0" smtClean="0">
                <a:latin typeface="Arial" pitchFamily="34" charset="0"/>
                <a:cs typeface="Arial" pitchFamily="34" charset="0"/>
              </a:rPr>
              <a:t>должен </a:t>
            </a:r>
            <a:r>
              <a:rPr lang="ru-RU" u="sng" dirty="0" smtClean="0">
                <a:latin typeface="Arial" pitchFamily="34" charset="0"/>
                <a:cs typeface="Arial" pitchFamily="34" charset="0"/>
              </a:rPr>
              <a:t>постоянно находиться на рабочем месте и осуществлять непрерывный </a:t>
            </a:r>
            <a:r>
              <a:rPr lang="ru-RU" b="1" u="sng" dirty="0" smtClean="0">
                <a:latin typeface="Arial" pitchFamily="34" charset="0"/>
                <a:cs typeface="Arial" pitchFamily="34" charset="0"/>
              </a:rPr>
              <a:t>контроль за работой членов бригады</a:t>
            </a:r>
            <a:r>
              <a:rPr lang="ru-RU" u="sng" dirty="0" smtClean="0">
                <a:latin typeface="Arial" pitchFamily="34" charset="0"/>
                <a:cs typeface="Arial" pitchFamily="34" charset="0"/>
              </a:rPr>
              <a:t>, выполнением ими мер безопасности и соблюдением технологии производства работ. </a:t>
            </a:r>
            <a:r>
              <a:rPr lang="ru-RU" b="1" dirty="0" smtClean="0">
                <a:latin typeface="Arial" pitchFamily="34" charset="0"/>
                <a:cs typeface="Arial" pitchFamily="34" charset="0"/>
              </a:rPr>
              <a:t>Ответственный исполнитель</a:t>
            </a:r>
            <a:r>
              <a:rPr lang="ru-RU" dirty="0" smtClean="0">
                <a:latin typeface="Arial" pitchFamily="34" charset="0"/>
                <a:cs typeface="Arial" pitchFamily="34" charset="0"/>
              </a:rPr>
              <a:t> работ в случае </a:t>
            </a:r>
            <a:r>
              <a:rPr lang="ru-RU" b="1" dirty="0" smtClean="0">
                <a:latin typeface="Arial" pitchFamily="34" charset="0"/>
                <a:cs typeface="Arial" pitchFamily="34" charset="0"/>
              </a:rPr>
              <a:t>временного ухода с места производства работ</a:t>
            </a:r>
            <a:r>
              <a:rPr lang="ru-RU" dirty="0" smtClean="0">
                <a:latin typeface="Arial" pitchFamily="34" charset="0"/>
                <a:cs typeface="Arial" pitchFamily="34" charset="0"/>
              </a:rPr>
              <a:t> и </a:t>
            </a:r>
            <a:r>
              <a:rPr lang="ru-RU" u="sng" dirty="0" smtClean="0">
                <a:latin typeface="Arial" pitchFamily="34" charset="0"/>
                <a:cs typeface="Arial" pitchFamily="34" charset="0"/>
              </a:rPr>
              <a:t>отсутствия возможности переложить исполнение своих обязанностей на ответственного </a:t>
            </a:r>
            <a:r>
              <a:rPr lang="ru-RU" b="1" u="sng" dirty="0" smtClean="0">
                <a:latin typeface="Arial" pitchFamily="34" charset="0"/>
                <a:cs typeface="Arial" pitchFamily="34" charset="0"/>
              </a:rPr>
              <a:t>руководителя</a:t>
            </a:r>
            <a:r>
              <a:rPr lang="ru-RU" u="sng" dirty="0" smtClean="0">
                <a:latin typeface="Arial" pitchFamily="34" charset="0"/>
                <a:cs typeface="Arial" pitchFamily="34" charset="0"/>
              </a:rPr>
              <a:t> работ или работника, имеющего </a:t>
            </a:r>
            <a:r>
              <a:rPr lang="ru-RU" b="1" u="sng" dirty="0" smtClean="0">
                <a:latin typeface="Arial" pitchFamily="34" charset="0"/>
                <a:cs typeface="Arial" pitchFamily="34" charset="0"/>
              </a:rPr>
              <a:t>право выдачи</a:t>
            </a:r>
            <a:r>
              <a:rPr lang="ru-RU" u="sng" dirty="0" smtClean="0">
                <a:latin typeface="Arial" pitchFamily="34" charset="0"/>
                <a:cs typeface="Arial" pitchFamily="34" charset="0"/>
              </a:rPr>
              <a:t> наряда-допуска,</a:t>
            </a:r>
            <a:r>
              <a:rPr lang="ru-RU" dirty="0" smtClean="0">
                <a:latin typeface="Arial" pitchFamily="34" charset="0"/>
                <a:cs typeface="Arial" pitchFamily="34" charset="0"/>
              </a:rPr>
              <a:t> </a:t>
            </a:r>
            <a:r>
              <a:rPr lang="ru-RU" b="1" dirty="0" smtClean="0">
                <a:latin typeface="Arial" pitchFamily="34" charset="0"/>
                <a:cs typeface="Arial" pitchFamily="34" charset="0"/>
              </a:rPr>
              <a:t>обязан удалить бригаду с места работы</a:t>
            </a:r>
            <a:r>
              <a:rPr lang="ru-RU" dirty="0" smtClean="0">
                <a:latin typeface="Arial" pitchFamily="34" charset="0"/>
                <a:cs typeface="Arial" pitchFamily="34" charset="0"/>
              </a:rPr>
              <a:t>.</a:t>
            </a:r>
          </a:p>
          <a:p>
            <a:r>
              <a:rPr lang="ru-RU" dirty="0" smtClean="0">
                <a:latin typeface="Arial" pitchFamily="34" charset="0"/>
                <a:cs typeface="Arial" pitchFamily="34" charset="0"/>
              </a:rPr>
              <a:t>На время своего </a:t>
            </a:r>
            <a:r>
              <a:rPr lang="ru-RU" b="1" dirty="0" smtClean="0">
                <a:latin typeface="Arial" pitchFamily="34" charset="0"/>
                <a:cs typeface="Arial" pitchFamily="34" charset="0"/>
              </a:rPr>
              <a:t>временного отсутствия</a:t>
            </a:r>
            <a:r>
              <a:rPr lang="ru-RU" dirty="0" smtClean="0">
                <a:latin typeface="Arial" pitchFamily="34" charset="0"/>
                <a:cs typeface="Arial" pitchFamily="34" charset="0"/>
              </a:rPr>
              <a:t> на рабочем месте </a:t>
            </a:r>
            <a:r>
              <a:rPr lang="ru-RU" b="1" dirty="0" smtClean="0">
                <a:latin typeface="Arial" pitchFamily="34" charset="0"/>
                <a:cs typeface="Arial" pitchFamily="34" charset="0"/>
              </a:rPr>
              <a:t>ответственный исполнитель</a:t>
            </a:r>
            <a:r>
              <a:rPr lang="ru-RU" dirty="0" smtClean="0">
                <a:latin typeface="Arial" pitchFamily="34" charset="0"/>
                <a:cs typeface="Arial" pitchFamily="34" charset="0"/>
              </a:rPr>
              <a:t> работ </a:t>
            </a:r>
            <a:r>
              <a:rPr lang="ru-RU" u="sng" dirty="0" smtClean="0">
                <a:latin typeface="Arial" pitchFamily="34" charset="0"/>
                <a:cs typeface="Arial" pitchFamily="34" charset="0"/>
              </a:rPr>
              <a:t>должен передать наряд-допуск</a:t>
            </a:r>
            <a:r>
              <a:rPr lang="ru-RU" dirty="0" smtClean="0">
                <a:latin typeface="Arial" pitchFamily="34" charset="0"/>
                <a:cs typeface="Arial" pitchFamily="34" charset="0"/>
              </a:rPr>
              <a:t> </a:t>
            </a:r>
            <a:r>
              <a:rPr lang="ru-RU" b="1" dirty="0" smtClean="0">
                <a:latin typeface="Arial" pitchFamily="34" charset="0"/>
                <a:cs typeface="Arial" pitchFamily="34" charset="0"/>
              </a:rPr>
              <a:t>заменившему его работнику</a:t>
            </a:r>
            <a:r>
              <a:rPr lang="ru-RU" dirty="0" smtClean="0">
                <a:latin typeface="Arial" pitchFamily="34" charset="0"/>
                <a:cs typeface="Arial" pitchFamily="34" charset="0"/>
              </a:rPr>
              <a:t> с </a:t>
            </a:r>
            <a:r>
              <a:rPr lang="ru-RU" u="sng" dirty="0" smtClean="0">
                <a:latin typeface="Arial" pitchFamily="34" charset="0"/>
                <a:cs typeface="Arial" pitchFamily="34" charset="0"/>
              </a:rPr>
              <a:t>соответствующей записью в нем с указанием времени передачи наряда-допуска.</a:t>
            </a:r>
            <a:endParaRPr lang="ru-RU" dirty="0" smtClean="0">
              <a:latin typeface="Arial" pitchFamily="34" charset="0"/>
              <a:cs typeface="Arial" pitchFamily="34" charset="0"/>
            </a:endParaRPr>
          </a:p>
        </p:txBody>
      </p:sp>
      <p:sp>
        <p:nvSpPr>
          <p:cNvPr id="7" name="Скругленный прямоугольник 6"/>
          <p:cNvSpPr/>
          <p:nvPr/>
        </p:nvSpPr>
        <p:spPr>
          <a:xfrm>
            <a:off x="0" y="1700808"/>
            <a:ext cx="2915816" cy="30026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b="1" i="1" u="sng" dirty="0" smtClean="0"/>
              <a:t>Ответственный исполнитель работ</a:t>
            </a:r>
            <a:endParaRPr lang="ru-RU"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3249"/>
                                        </p:tgtEl>
                                        <p:attrNameLst>
                                          <p:attrName>style.visibility</p:attrName>
                                        </p:attrNameLst>
                                      </p:cBhvr>
                                      <p:to>
                                        <p:strVal val="visible"/>
                                      </p:to>
                                    </p:set>
                                    <p:anim calcmode="lin" valueType="num">
                                      <p:cBhvr additive="base">
                                        <p:cTn id="7" dur="500" fill="hold"/>
                                        <p:tgtEl>
                                          <p:spTgt spid="53249"/>
                                        </p:tgtEl>
                                        <p:attrNameLst>
                                          <p:attrName>ppt_x</p:attrName>
                                        </p:attrNameLst>
                                      </p:cBhvr>
                                      <p:tavLst>
                                        <p:tav tm="0">
                                          <p:val>
                                            <p:strVal val="#ppt_x"/>
                                          </p:val>
                                        </p:tav>
                                        <p:tav tm="100000">
                                          <p:val>
                                            <p:strVal val="#ppt_x"/>
                                          </p:val>
                                        </p:tav>
                                      </p:tavLst>
                                    </p:anim>
                                    <p:anim calcmode="lin" valueType="num">
                                      <p:cBhvr additive="base">
                                        <p:cTn id="8" dur="500" fill="hold"/>
                                        <p:tgtEl>
                                          <p:spTgt spid="532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49"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1835696" y="188640"/>
            <a:ext cx="5760640" cy="1080120"/>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ОРГАНИЗАЦИЯ РАБОТ НА ВЫСОТЕ С ОФОРМЛЕНИЕМ НАРЯДА-ДОПУСКА</a:t>
            </a:r>
            <a:endParaRPr lang="ru-RU" dirty="0"/>
          </a:p>
        </p:txBody>
      </p:sp>
      <p:sp>
        <p:nvSpPr>
          <p:cNvPr id="53249" name="Rectangle 1"/>
          <p:cNvSpPr>
            <a:spLocks noChangeArrowheads="1"/>
          </p:cNvSpPr>
          <p:nvPr/>
        </p:nvSpPr>
        <p:spPr bwMode="auto">
          <a:xfrm>
            <a:off x="2214546" y="1037494"/>
            <a:ext cx="6749942" cy="6129338"/>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r>
              <a:rPr lang="ru-RU" sz="1600" b="1" dirty="0" smtClean="0">
                <a:latin typeface="Arial" pitchFamily="34" charset="0"/>
                <a:cs typeface="Arial" pitchFamily="34" charset="0"/>
              </a:rPr>
              <a:t>33. </a:t>
            </a:r>
            <a:r>
              <a:rPr lang="ru-RU" sz="1600" b="1" u="sng" dirty="0" smtClean="0">
                <a:latin typeface="Arial" pitchFamily="34" charset="0"/>
                <a:cs typeface="Arial" pitchFamily="34" charset="0"/>
              </a:rPr>
              <a:t>Ответственный исполнитель работ </a:t>
            </a:r>
            <a:r>
              <a:rPr lang="ru-RU" sz="2000" b="1" u="sng" dirty="0" smtClean="0">
                <a:latin typeface="Arial" pitchFamily="34" charset="0"/>
                <a:cs typeface="Arial" pitchFamily="34" charset="0"/>
              </a:rPr>
              <a:t>обязан</a:t>
            </a:r>
            <a:r>
              <a:rPr lang="ru-RU" sz="1600" b="1" dirty="0" smtClean="0">
                <a:latin typeface="Arial" pitchFamily="34" charset="0"/>
                <a:cs typeface="Arial" pitchFamily="34" charset="0"/>
              </a:rPr>
              <a:t>:</a:t>
            </a:r>
          </a:p>
          <a:p>
            <a:r>
              <a:rPr lang="ru-RU" sz="1600" b="1" dirty="0" smtClean="0">
                <a:latin typeface="Arial" pitchFamily="34" charset="0"/>
                <a:cs typeface="Arial" pitchFamily="34" charset="0"/>
              </a:rPr>
              <a:t>а) </a:t>
            </a:r>
            <a:r>
              <a:rPr lang="ru-RU" sz="1600" b="1" u="sng" dirty="0" smtClean="0">
                <a:latin typeface="Arial" pitchFamily="34" charset="0"/>
                <a:cs typeface="Arial" pitchFamily="34" charset="0"/>
              </a:rPr>
              <a:t>проверить в присутствии ответственного руководителя</a:t>
            </a:r>
            <a:r>
              <a:rPr lang="ru-RU" sz="1600" b="1" dirty="0" smtClean="0">
                <a:latin typeface="Arial" pitchFamily="34" charset="0"/>
                <a:cs typeface="Arial" pitchFamily="34" charset="0"/>
              </a:rPr>
              <a:t> работ подготовку рабочих мест, выполнение мер безопасности, предусмотренных нарядом-допуском, наличие у членов бригады необходимых в процессе работы и указанных в наряде-допуске СИЗ, оснастки и инструмента, расходных материалов;</a:t>
            </a:r>
          </a:p>
          <a:p>
            <a:r>
              <a:rPr lang="ru-RU" sz="1600" b="1" dirty="0" smtClean="0">
                <a:latin typeface="Arial" pitchFamily="34" charset="0"/>
                <a:cs typeface="Arial" pitchFamily="34" charset="0"/>
              </a:rPr>
              <a:t>б) </a:t>
            </a:r>
            <a:r>
              <a:rPr lang="ru-RU" sz="1600" b="1" u="sng" dirty="0" smtClean="0">
                <a:latin typeface="Arial" pitchFamily="34" charset="0"/>
                <a:cs typeface="Arial" pitchFamily="34" charset="0"/>
              </a:rPr>
              <a:t>указать</a:t>
            </a:r>
            <a:r>
              <a:rPr lang="ru-RU" sz="1600" b="1" dirty="0" smtClean="0">
                <a:latin typeface="Arial" pitchFamily="34" charset="0"/>
                <a:cs typeface="Arial" pitchFamily="34" charset="0"/>
              </a:rPr>
              <a:t> каждому члену бригады его рабочее место;</a:t>
            </a:r>
          </a:p>
          <a:p>
            <a:r>
              <a:rPr lang="ru-RU" sz="1600" b="1" dirty="0" smtClean="0">
                <a:latin typeface="Arial" pitchFamily="34" charset="0"/>
                <a:cs typeface="Arial" pitchFamily="34" charset="0"/>
              </a:rPr>
              <a:t>в) </a:t>
            </a:r>
            <a:r>
              <a:rPr lang="ru-RU" sz="1600" b="1" u="sng" dirty="0" smtClean="0">
                <a:latin typeface="Arial" pitchFamily="34" charset="0"/>
                <a:cs typeface="Arial" pitchFamily="34" charset="0"/>
              </a:rPr>
              <a:t>запрещать</a:t>
            </a:r>
            <a:r>
              <a:rPr lang="ru-RU" sz="1600" b="1" dirty="0" smtClean="0">
                <a:latin typeface="Arial" pitchFamily="34" charset="0"/>
                <a:cs typeface="Arial" pitchFamily="34" charset="0"/>
              </a:rPr>
              <a:t> членам бригады покидать место производства работ без разрешения ответственного исполнителя работ, выполнение работ, не предусмотренных нарядом-допуском;</a:t>
            </a:r>
          </a:p>
          <a:p>
            <a:r>
              <a:rPr lang="ru-RU" sz="1600" b="1" dirty="0" smtClean="0">
                <a:latin typeface="Arial" pitchFamily="34" charset="0"/>
                <a:cs typeface="Arial" pitchFamily="34" charset="0"/>
              </a:rPr>
              <a:t>г) </a:t>
            </a:r>
            <a:r>
              <a:rPr lang="ru-RU" sz="1600" b="1" u="sng" dirty="0" smtClean="0">
                <a:latin typeface="Arial" pitchFamily="34" charset="0"/>
                <a:cs typeface="Arial" pitchFamily="34" charset="0"/>
              </a:rPr>
              <a:t>выводить</a:t>
            </a:r>
            <a:r>
              <a:rPr lang="ru-RU" sz="1600" b="1" dirty="0" smtClean="0">
                <a:latin typeface="Arial" pitchFamily="34" charset="0"/>
                <a:cs typeface="Arial" pitchFamily="34" charset="0"/>
              </a:rPr>
              <a:t> членов бригады с места производства работ </a:t>
            </a:r>
            <a:r>
              <a:rPr lang="ru-RU" sz="1600" b="1" u="sng" dirty="0" smtClean="0">
                <a:latin typeface="Arial" pitchFamily="34" charset="0"/>
                <a:cs typeface="Arial" pitchFamily="34" charset="0"/>
              </a:rPr>
              <a:t>на время перерывов </a:t>
            </a:r>
            <a:r>
              <a:rPr lang="ru-RU" sz="1600" b="1" dirty="0" smtClean="0">
                <a:latin typeface="Arial" pitchFamily="34" charset="0"/>
                <a:cs typeface="Arial" pitchFamily="34" charset="0"/>
              </a:rPr>
              <a:t>в ходе рабочей смены;</a:t>
            </a:r>
          </a:p>
          <a:p>
            <a:r>
              <a:rPr lang="ru-RU" sz="1600" b="1" dirty="0" smtClean="0">
                <a:latin typeface="Arial" pitchFamily="34" charset="0"/>
                <a:cs typeface="Arial" pitchFamily="34" charset="0"/>
              </a:rPr>
              <a:t>д) </a:t>
            </a:r>
            <a:r>
              <a:rPr lang="ru-RU" sz="1600" b="1" u="sng" dirty="0" smtClean="0">
                <a:latin typeface="Arial" pitchFamily="34" charset="0"/>
                <a:cs typeface="Arial" pitchFamily="34" charset="0"/>
              </a:rPr>
              <a:t>возобновлять</a:t>
            </a:r>
            <a:r>
              <a:rPr lang="ru-RU" sz="1600" b="1" dirty="0" smtClean="0">
                <a:latin typeface="Arial" pitchFamily="34" charset="0"/>
                <a:cs typeface="Arial" pitchFamily="34" charset="0"/>
              </a:rPr>
              <a:t> работу бригады после перерыва </a:t>
            </a:r>
            <a:r>
              <a:rPr lang="ru-RU" sz="1600" b="1" u="sng" dirty="0" smtClean="0">
                <a:latin typeface="Arial" pitchFamily="34" charset="0"/>
                <a:cs typeface="Arial" pitchFamily="34" charset="0"/>
              </a:rPr>
              <a:t>только после личного осмотра </a:t>
            </a:r>
            <a:r>
              <a:rPr lang="ru-RU" sz="1600" b="1" dirty="0" smtClean="0">
                <a:latin typeface="Arial" pitchFamily="34" charset="0"/>
                <a:cs typeface="Arial" pitchFamily="34" charset="0"/>
              </a:rPr>
              <a:t>рабочего места;</a:t>
            </a:r>
          </a:p>
          <a:p>
            <a:r>
              <a:rPr lang="ru-RU" sz="1600" b="1" dirty="0" smtClean="0">
                <a:latin typeface="Arial" pitchFamily="34" charset="0"/>
                <a:cs typeface="Arial" pitchFamily="34" charset="0"/>
              </a:rPr>
              <a:t>е) </a:t>
            </a:r>
            <a:r>
              <a:rPr lang="ru-RU" sz="1600" b="1" u="sng" dirty="0" smtClean="0">
                <a:latin typeface="Arial" pitchFamily="34" charset="0"/>
                <a:cs typeface="Arial" pitchFamily="34" charset="0"/>
              </a:rPr>
              <a:t>по окончании работ обеспечить уборку</a:t>
            </a:r>
            <a:r>
              <a:rPr lang="ru-RU" sz="1600" b="1" dirty="0" smtClean="0">
                <a:latin typeface="Arial" pitchFamily="34" charset="0"/>
                <a:cs typeface="Arial" pitchFamily="34" charset="0"/>
              </a:rPr>
              <a:t> материалов, инструмента, приспособлений, ограждений, мусора и других предметов;</a:t>
            </a:r>
          </a:p>
          <a:p>
            <a:r>
              <a:rPr lang="ru-RU" sz="1600" b="1" dirty="0" smtClean="0">
                <a:latin typeface="Arial" pitchFamily="34" charset="0"/>
                <a:cs typeface="Arial" pitchFamily="34" charset="0"/>
              </a:rPr>
              <a:t>ж) </a:t>
            </a:r>
            <a:r>
              <a:rPr lang="ru-RU" sz="1600" b="1" u="sng" dirty="0" smtClean="0">
                <a:latin typeface="Arial" pitchFamily="34" charset="0"/>
                <a:cs typeface="Arial" pitchFamily="34" charset="0"/>
              </a:rPr>
              <a:t>вывести</a:t>
            </a:r>
            <a:r>
              <a:rPr lang="ru-RU" sz="1600" b="1" dirty="0" smtClean="0">
                <a:latin typeface="Arial" pitchFamily="34" charset="0"/>
                <a:cs typeface="Arial" pitchFamily="34" charset="0"/>
              </a:rPr>
              <a:t> членов бригады с места производства работ </a:t>
            </a:r>
            <a:r>
              <a:rPr lang="ru-RU" sz="1600" b="1" u="sng" dirty="0" smtClean="0">
                <a:latin typeface="Arial" pitchFamily="34" charset="0"/>
                <a:cs typeface="Arial" pitchFamily="34" charset="0"/>
              </a:rPr>
              <a:t>по окончании</a:t>
            </a:r>
            <a:r>
              <a:rPr lang="ru-RU" sz="1600" b="1" dirty="0" smtClean="0">
                <a:latin typeface="Arial" pitchFamily="34" charset="0"/>
                <a:cs typeface="Arial" pitchFamily="34" charset="0"/>
              </a:rPr>
              <a:t> рабочей смены.</a:t>
            </a:r>
          </a:p>
          <a:p>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p:txBody>
      </p:sp>
      <p:sp>
        <p:nvSpPr>
          <p:cNvPr id="6" name="Скругленный прямоугольник 5"/>
          <p:cNvSpPr/>
          <p:nvPr/>
        </p:nvSpPr>
        <p:spPr>
          <a:xfrm>
            <a:off x="-396552" y="1988840"/>
            <a:ext cx="2915816" cy="30026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b="1" i="1" u="sng" dirty="0" smtClean="0"/>
              <a:t>Ответственный исполнитель работ</a:t>
            </a:r>
            <a:endParaRPr lang="ru-RU"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3249"/>
                                        </p:tgtEl>
                                        <p:attrNameLst>
                                          <p:attrName>style.visibility</p:attrName>
                                        </p:attrNameLst>
                                      </p:cBhvr>
                                      <p:to>
                                        <p:strVal val="visible"/>
                                      </p:to>
                                    </p:set>
                                    <p:anim calcmode="lin" valueType="num">
                                      <p:cBhvr additive="base">
                                        <p:cTn id="7" dur="500" fill="hold"/>
                                        <p:tgtEl>
                                          <p:spTgt spid="53249"/>
                                        </p:tgtEl>
                                        <p:attrNameLst>
                                          <p:attrName>ppt_x</p:attrName>
                                        </p:attrNameLst>
                                      </p:cBhvr>
                                      <p:tavLst>
                                        <p:tav tm="0">
                                          <p:val>
                                            <p:strVal val="#ppt_x"/>
                                          </p:val>
                                        </p:tav>
                                        <p:tav tm="100000">
                                          <p:val>
                                            <p:strVal val="#ppt_x"/>
                                          </p:val>
                                        </p:tav>
                                      </p:tavLst>
                                    </p:anim>
                                    <p:anim calcmode="lin" valueType="num">
                                      <p:cBhvr additive="base">
                                        <p:cTn id="8" dur="500" fill="hold"/>
                                        <p:tgtEl>
                                          <p:spTgt spid="532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49"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1835696" y="188640"/>
            <a:ext cx="5760640" cy="1080120"/>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ОРГАНИЗАЦИЯ РАБОТ НА ВЫСОТЕ С ОФОРМЛЕНИЕМ НАРЯДА-ДОПУСКА</a:t>
            </a:r>
            <a:endParaRPr lang="ru-RU" dirty="0"/>
          </a:p>
        </p:txBody>
      </p:sp>
      <p:sp>
        <p:nvSpPr>
          <p:cNvPr id="53249" name="Rectangle 1"/>
          <p:cNvSpPr>
            <a:spLocks noChangeArrowheads="1"/>
          </p:cNvSpPr>
          <p:nvPr/>
        </p:nvSpPr>
        <p:spPr bwMode="auto">
          <a:xfrm>
            <a:off x="2394058" y="1268760"/>
            <a:ext cx="6749942" cy="4869418"/>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r>
              <a:rPr lang="ru-RU" sz="2000" b="1" dirty="0" smtClean="0">
                <a:latin typeface="Arial" pitchFamily="34" charset="0"/>
                <a:cs typeface="Arial" pitchFamily="34" charset="0"/>
              </a:rPr>
              <a:t>а) выполнять </a:t>
            </a:r>
            <a:r>
              <a:rPr lang="ru-RU" sz="2000" b="1" u="sng" dirty="0" smtClean="0">
                <a:latin typeface="Arial" pitchFamily="34" charset="0"/>
                <a:cs typeface="Arial" pitchFamily="34" charset="0"/>
              </a:rPr>
              <a:t>только порученную ему работу</a:t>
            </a:r>
            <a:r>
              <a:rPr lang="ru-RU" sz="2000" b="1" dirty="0" smtClean="0">
                <a:latin typeface="Arial" pitchFamily="34" charset="0"/>
                <a:cs typeface="Arial" pitchFamily="34" charset="0"/>
              </a:rPr>
              <a:t>;</a:t>
            </a:r>
          </a:p>
          <a:p>
            <a:r>
              <a:rPr lang="ru-RU" sz="2000" b="1" dirty="0" smtClean="0">
                <a:latin typeface="Arial" pitchFamily="34" charset="0"/>
                <a:cs typeface="Arial" pitchFamily="34" charset="0"/>
              </a:rPr>
              <a:t>б) </a:t>
            </a:r>
            <a:r>
              <a:rPr lang="ru-RU" sz="2000" b="1" u="sng" dirty="0" smtClean="0">
                <a:latin typeface="Arial" pitchFamily="34" charset="0"/>
                <a:cs typeface="Arial" pitchFamily="34" charset="0"/>
              </a:rPr>
              <a:t>осуществлять непрерывную визуальную связь, а также связь голосом или радиопереговорную связь</a:t>
            </a:r>
            <a:r>
              <a:rPr lang="ru-RU" sz="2000" b="1" dirty="0" smtClean="0">
                <a:latin typeface="Arial" pitchFamily="34" charset="0"/>
                <a:cs typeface="Arial" pitchFamily="34" charset="0"/>
              </a:rPr>
              <a:t> с другими членами бригады;</a:t>
            </a:r>
          </a:p>
          <a:p>
            <a:r>
              <a:rPr lang="ru-RU" sz="2000" b="1" dirty="0" smtClean="0">
                <a:latin typeface="Arial" pitchFamily="34" charset="0"/>
                <a:cs typeface="Arial" pitchFamily="34" charset="0"/>
              </a:rPr>
              <a:t>в) </a:t>
            </a:r>
            <a:r>
              <a:rPr lang="ru-RU" sz="2000" b="1" u="sng" dirty="0" smtClean="0">
                <a:latin typeface="Arial" pitchFamily="34" charset="0"/>
                <a:cs typeface="Arial" pitchFamily="34" charset="0"/>
              </a:rPr>
              <a:t>уметь пользоваться</a:t>
            </a:r>
            <a:r>
              <a:rPr lang="ru-RU" sz="2000" b="1" dirty="0" smtClean="0">
                <a:latin typeface="Arial" pitchFamily="34" charset="0"/>
                <a:cs typeface="Arial" pitchFamily="34" charset="0"/>
              </a:rPr>
              <a:t> СИЗ, инструментом и техническими средствами, обеспечивающими безопасность работников;</a:t>
            </a:r>
          </a:p>
          <a:p>
            <a:r>
              <a:rPr lang="ru-RU" sz="2000" b="1" dirty="0" smtClean="0">
                <a:latin typeface="Arial" pitchFamily="34" charset="0"/>
                <a:cs typeface="Arial" pitchFamily="34" charset="0"/>
              </a:rPr>
              <a:t>г) </a:t>
            </a:r>
            <a:r>
              <a:rPr lang="ru-RU" sz="2000" b="1" u="sng" dirty="0" smtClean="0">
                <a:latin typeface="Arial" pitchFamily="34" charset="0"/>
                <a:cs typeface="Arial" pitchFamily="34" charset="0"/>
              </a:rPr>
              <a:t>лично производить осмотр выданных СИЗ</a:t>
            </a:r>
            <a:r>
              <a:rPr lang="ru-RU" sz="2000" b="1" dirty="0" smtClean="0">
                <a:latin typeface="Arial" pitchFamily="34" charset="0"/>
                <a:cs typeface="Arial" pitchFamily="34" charset="0"/>
              </a:rPr>
              <a:t> перед каждым их использованием;</a:t>
            </a:r>
          </a:p>
          <a:p>
            <a:r>
              <a:rPr lang="ru-RU" sz="2000" b="1" dirty="0" err="1" smtClean="0">
                <a:latin typeface="Arial" pitchFamily="34" charset="0"/>
                <a:cs typeface="Arial" pitchFamily="34" charset="0"/>
              </a:rPr>
              <a:t>д</a:t>
            </a:r>
            <a:r>
              <a:rPr lang="ru-RU" sz="2000" b="1" dirty="0" smtClean="0">
                <a:latin typeface="Arial" pitchFamily="34" charset="0"/>
                <a:cs typeface="Arial" pitchFamily="34" charset="0"/>
              </a:rPr>
              <a:t>) </a:t>
            </a:r>
            <a:r>
              <a:rPr lang="ru-RU" sz="2000" b="1" u="sng" dirty="0" smtClean="0">
                <a:latin typeface="Arial" pitchFamily="34" charset="0"/>
                <a:cs typeface="Arial" pitchFamily="34" charset="0"/>
              </a:rPr>
              <a:t>содержать в исправном состоянии</a:t>
            </a:r>
            <a:r>
              <a:rPr lang="ru-RU" sz="2000" b="1" dirty="0" smtClean="0">
                <a:latin typeface="Arial" pitchFamily="34" charset="0"/>
                <a:cs typeface="Arial" pitchFamily="34" charset="0"/>
              </a:rPr>
              <a:t> СИЗ, инструмент и технические средства;</a:t>
            </a:r>
          </a:p>
          <a:p>
            <a:r>
              <a:rPr lang="ru-RU" sz="2000" b="1" dirty="0" smtClean="0">
                <a:latin typeface="Arial" pitchFamily="34" charset="0"/>
                <a:cs typeface="Arial" pitchFamily="34" charset="0"/>
              </a:rPr>
              <a:t>е) </a:t>
            </a:r>
            <a:r>
              <a:rPr lang="ru-RU" sz="2000" b="1" u="sng" dirty="0" smtClean="0">
                <a:latin typeface="Arial" pitchFamily="34" charset="0"/>
                <a:cs typeface="Arial" pitchFamily="34" charset="0"/>
              </a:rPr>
              <a:t>уметь оказывать первую помощь</a:t>
            </a:r>
            <a:r>
              <a:rPr lang="ru-RU" sz="2000" b="1" dirty="0" smtClean="0">
                <a:latin typeface="Arial" pitchFamily="34" charset="0"/>
                <a:cs typeface="Arial" pitchFamily="34" charset="0"/>
              </a:rPr>
              <a:t> пострадавшим на производстве.</a:t>
            </a:r>
          </a:p>
        </p:txBody>
      </p:sp>
      <p:sp>
        <p:nvSpPr>
          <p:cNvPr id="6" name="Скругленный прямоугольник 5"/>
          <p:cNvSpPr/>
          <p:nvPr/>
        </p:nvSpPr>
        <p:spPr>
          <a:xfrm>
            <a:off x="-324544" y="2060848"/>
            <a:ext cx="2736304" cy="30026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b="1" i="1" u="sng" dirty="0" smtClean="0"/>
              <a:t>34. Член бригады – рабочий обязан:</a:t>
            </a:r>
            <a:endParaRPr lang="ru-RU"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3249"/>
                                        </p:tgtEl>
                                        <p:attrNameLst>
                                          <p:attrName>style.visibility</p:attrName>
                                        </p:attrNameLst>
                                      </p:cBhvr>
                                      <p:to>
                                        <p:strVal val="visible"/>
                                      </p:to>
                                    </p:set>
                                    <p:anim calcmode="lin" valueType="num">
                                      <p:cBhvr additive="base">
                                        <p:cTn id="7" dur="500" fill="hold"/>
                                        <p:tgtEl>
                                          <p:spTgt spid="53249"/>
                                        </p:tgtEl>
                                        <p:attrNameLst>
                                          <p:attrName>ppt_x</p:attrName>
                                        </p:attrNameLst>
                                      </p:cBhvr>
                                      <p:tavLst>
                                        <p:tav tm="0">
                                          <p:val>
                                            <p:strVal val="#ppt_x"/>
                                          </p:val>
                                        </p:tav>
                                        <p:tav tm="100000">
                                          <p:val>
                                            <p:strVal val="#ppt_x"/>
                                          </p:val>
                                        </p:tav>
                                      </p:tavLst>
                                    </p:anim>
                                    <p:anim calcmode="lin" valueType="num">
                                      <p:cBhvr additive="base">
                                        <p:cTn id="8" dur="500" fill="hold"/>
                                        <p:tgtEl>
                                          <p:spTgt spid="532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49"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179512" y="0"/>
            <a:ext cx="8964488" cy="1268760"/>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dirty="0" smtClean="0"/>
              <a:t>ОРГАНИЗАЦИЯ РАБОТ НА ВЫСОТЕ С ОФОРМЛЕНИЕМ НАРЯДА-ДОПУСКА</a:t>
            </a:r>
            <a:endParaRPr lang="ru-RU" sz="1600" dirty="0"/>
          </a:p>
        </p:txBody>
      </p:sp>
      <p:sp>
        <p:nvSpPr>
          <p:cNvPr id="53249" name="Rectangle 1"/>
          <p:cNvSpPr>
            <a:spLocks noChangeArrowheads="1"/>
          </p:cNvSpPr>
          <p:nvPr/>
        </p:nvSpPr>
        <p:spPr bwMode="auto">
          <a:xfrm>
            <a:off x="1763688" y="646931"/>
            <a:ext cx="7380312" cy="6572012"/>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r>
              <a:rPr lang="ru-RU" sz="2000" dirty="0" smtClean="0">
                <a:latin typeface="Arial" pitchFamily="34" charset="0"/>
                <a:cs typeface="Arial" pitchFamily="34" charset="0"/>
              </a:rPr>
              <a:t>а) </a:t>
            </a:r>
            <a:r>
              <a:rPr lang="ru-RU" sz="2000" u="sng" dirty="0" smtClean="0">
                <a:latin typeface="Arial" pitchFamily="34" charset="0"/>
                <a:cs typeface="Arial" pitchFamily="34" charset="0"/>
              </a:rPr>
              <a:t>с должностной инструкцией </a:t>
            </a:r>
            <a:r>
              <a:rPr lang="ru-RU" sz="2000" dirty="0" smtClean="0">
                <a:latin typeface="Arial" pitchFamily="34" charset="0"/>
                <a:cs typeface="Arial" pitchFamily="34" charset="0"/>
              </a:rPr>
              <a:t>или </a:t>
            </a:r>
            <a:r>
              <a:rPr lang="ru-RU" sz="2000" u="sng" dirty="0" smtClean="0">
                <a:latin typeface="Arial" pitchFamily="34" charset="0"/>
                <a:cs typeface="Arial" pitchFamily="34" charset="0"/>
              </a:rPr>
              <a:t>инструкцией по охране труда </a:t>
            </a:r>
            <a:r>
              <a:rPr lang="ru-RU" sz="2000" dirty="0" smtClean="0">
                <a:latin typeface="Arial" pitchFamily="34" charset="0"/>
                <a:cs typeface="Arial" pitchFamily="34" charset="0"/>
              </a:rPr>
              <a:t>по профессии, виду выполняемых работ, </a:t>
            </a:r>
            <a:r>
              <a:rPr lang="ru-RU" sz="2000" u="sng" dirty="0" smtClean="0">
                <a:latin typeface="Arial" pitchFamily="34" charset="0"/>
                <a:cs typeface="Arial" pitchFamily="34" charset="0"/>
              </a:rPr>
              <a:t>с локальными нормативными актами по охране труда </a:t>
            </a:r>
            <a:r>
              <a:rPr lang="ru-RU" sz="2000" dirty="0" smtClean="0">
                <a:latin typeface="Arial" pitchFamily="34" charset="0"/>
                <a:cs typeface="Arial" pitchFamily="34" charset="0"/>
              </a:rPr>
              <a:t>в объеме, соответствующем выполняемой работе;</a:t>
            </a:r>
          </a:p>
          <a:p>
            <a:r>
              <a:rPr lang="ru-RU" sz="2000" dirty="0" smtClean="0">
                <a:latin typeface="Arial" pitchFamily="34" charset="0"/>
                <a:cs typeface="Arial" pitchFamily="34" charset="0"/>
              </a:rPr>
              <a:t>б) с </a:t>
            </a:r>
            <a:r>
              <a:rPr lang="ru-RU" sz="2000" u="sng" dirty="0" smtClean="0">
                <a:latin typeface="Arial" pitchFamily="34" charset="0"/>
                <a:cs typeface="Arial" pitchFamily="34" charset="0"/>
              </a:rPr>
              <a:t>условиями и состоянием охраны труда </a:t>
            </a:r>
            <a:r>
              <a:rPr lang="ru-RU" sz="2000" dirty="0" smtClean="0">
                <a:latin typeface="Arial" pitchFamily="34" charset="0"/>
                <a:cs typeface="Arial" pitchFamily="34" charset="0"/>
              </a:rPr>
              <a:t>на рабочем месте, с </a:t>
            </a:r>
            <a:r>
              <a:rPr lang="ru-RU" sz="2000" u="sng" dirty="0" smtClean="0">
                <a:latin typeface="Arial" pitchFamily="34" charset="0"/>
                <a:cs typeface="Arial" pitchFamily="34" charset="0"/>
              </a:rPr>
              <a:t>существующим риском </a:t>
            </a:r>
            <a:r>
              <a:rPr lang="ru-RU" sz="2000" dirty="0" smtClean="0">
                <a:latin typeface="Arial" pitchFamily="34" charset="0"/>
                <a:cs typeface="Arial" pitchFamily="34" charset="0"/>
              </a:rPr>
              <a:t>причинения ущерба здоровью, с </a:t>
            </a:r>
            <a:r>
              <a:rPr lang="ru-RU" sz="2000" u="sng" dirty="0" smtClean="0">
                <a:latin typeface="Arial" pitchFamily="34" charset="0"/>
                <a:cs typeface="Arial" pitchFamily="34" charset="0"/>
              </a:rPr>
              <a:t>правилами и приемами безопасного выполнения работы</a:t>
            </a:r>
            <a:r>
              <a:rPr lang="ru-RU" sz="2000" dirty="0" smtClean="0">
                <a:latin typeface="Arial" pitchFamily="34" charset="0"/>
                <a:cs typeface="Arial" pitchFamily="34" charset="0"/>
              </a:rPr>
              <a:t>;</a:t>
            </a:r>
          </a:p>
          <a:p>
            <a:r>
              <a:rPr lang="ru-RU" sz="2000" dirty="0" smtClean="0">
                <a:latin typeface="Arial" pitchFamily="34" charset="0"/>
                <a:cs typeface="Arial" pitchFamily="34" charset="0"/>
              </a:rPr>
              <a:t>в) с </a:t>
            </a:r>
            <a:r>
              <a:rPr lang="ru-RU" sz="2000" u="sng" dirty="0" smtClean="0">
                <a:latin typeface="Arial" pitchFamily="34" charset="0"/>
                <a:cs typeface="Arial" pitchFamily="34" charset="0"/>
              </a:rPr>
              <a:t>мерами по защите от воздействия вредных и опасных производственных факторов</a:t>
            </a:r>
            <a:r>
              <a:rPr lang="ru-RU" sz="2000" dirty="0" smtClean="0">
                <a:latin typeface="Arial" pitchFamily="34" charset="0"/>
                <a:cs typeface="Arial" pitchFamily="34" charset="0"/>
              </a:rPr>
              <a:t>;</a:t>
            </a:r>
          </a:p>
          <a:p>
            <a:r>
              <a:rPr lang="ru-RU" sz="2000" dirty="0" smtClean="0">
                <a:latin typeface="Arial" pitchFamily="34" charset="0"/>
                <a:cs typeface="Arial" pitchFamily="34" charset="0"/>
              </a:rPr>
              <a:t>г) с наличием и состоянием </a:t>
            </a:r>
            <a:r>
              <a:rPr lang="ru-RU" sz="2000" u="sng" dirty="0" smtClean="0">
                <a:latin typeface="Arial" pitchFamily="34" charset="0"/>
                <a:cs typeface="Arial" pitchFamily="34" charset="0"/>
              </a:rPr>
              <a:t>средств коллективной и индивидуальной защиты, с инструкциями </a:t>
            </a:r>
            <a:r>
              <a:rPr lang="ru-RU" sz="2000" dirty="0" smtClean="0">
                <a:latin typeface="Arial" pitchFamily="34" charset="0"/>
                <a:cs typeface="Arial" pitchFamily="34" charset="0"/>
              </a:rPr>
              <a:t>по их применению;</a:t>
            </a:r>
          </a:p>
          <a:p>
            <a:r>
              <a:rPr lang="ru-RU" sz="2000" dirty="0" err="1" smtClean="0">
                <a:latin typeface="Arial" pitchFamily="34" charset="0"/>
                <a:cs typeface="Arial" pitchFamily="34" charset="0"/>
              </a:rPr>
              <a:t>д</a:t>
            </a:r>
            <a:r>
              <a:rPr lang="ru-RU" sz="2000" dirty="0" smtClean="0">
                <a:latin typeface="Arial" pitchFamily="34" charset="0"/>
                <a:cs typeface="Arial" pitchFamily="34" charset="0"/>
              </a:rPr>
              <a:t>) с </a:t>
            </a:r>
            <a:r>
              <a:rPr lang="ru-RU" sz="2000" u="sng" dirty="0" smtClean="0">
                <a:latin typeface="Arial" pitchFamily="34" charset="0"/>
                <a:cs typeface="Arial" pitchFamily="34" charset="0"/>
              </a:rPr>
              <a:t>правилами внутреннего трудового распорядка и режимом выполнения предстоящей работы</a:t>
            </a:r>
            <a:r>
              <a:rPr lang="ru-RU" sz="2000" dirty="0" smtClean="0">
                <a:latin typeface="Arial" pitchFamily="34" charset="0"/>
                <a:cs typeface="Arial" pitchFamily="34" charset="0"/>
              </a:rPr>
              <a:t>.</a:t>
            </a:r>
          </a:p>
          <a:p>
            <a:r>
              <a:rPr lang="ru-RU" sz="2000" u="sng" dirty="0" smtClean="0">
                <a:latin typeface="Arial" pitchFamily="34" charset="0"/>
                <a:cs typeface="Arial" pitchFamily="34" charset="0"/>
              </a:rPr>
              <a:t>Каждый член бригады </a:t>
            </a:r>
            <a:r>
              <a:rPr lang="ru-RU" sz="2000" b="1" u="sng" dirty="0" smtClean="0">
                <a:latin typeface="Arial" pitchFamily="34" charset="0"/>
                <a:cs typeface="Arial" pitchFamily="34" charset="0"/>
              </a:rPr>
              <a:t>должен</a:t>
            </a:r>
            <a:r>
              <a:rPr lang="ru-RU" sz="2000" u="sng" dirty="0" smtClean="0">
                <a:latin typeface="Arial" pitchFamily="34" charset="0"/>
                <a:cs typeface="Arial" pitchFamily="34" charset="0"/>
              </a:rPr>
              <a:t> выполнять </a:t>
            </a:r>
            <a:r>
              <a:rPr lang="ru-RU" sz="2000" b="1" u="sng" dirty="0" smtClean="0">
                <a:latin typeface="Arial" pitchFamily="34" charset="0"/>
                <a:cs typeface="Arial" pitchFamily="34" charset="0"/>
              </a:rPr>
              <a:t>указания</a:t>
            </a:r>
            <a:r>
              <a:rPr lang="ru-RU" sz="2000" u="sng" dirty="0" smtClean="0">
                <a:latin typeface="Arial" pitchFamily="34" charset="0"/>
                <a:cs typeface="Arial" pitchFamily="34" charset="0"/>
              </a:rPr>
              <a:t> ответственного исполнителя работ, а также </a:t>
            </a:r>
            <a:r>
              <a:rPr lang="ru-RU" sz="2000" b="1" u="sng" dirty="0" smtClean="0">
                <a:latin typeface="Arial" pitchFamily="34" charset="0"/>
                <a:cs typeface="Arial" pitchFamily="34" charset="0"/>
              </a:rPr>
              <a:t>требования</a:t>
            </a:r>
            <a:r>
              <a:rPr lang="ru-RU" sz="2000" u="sng" dirty="0" smtClean="0">
                <a:latin typeface="Arial" pitchFamily="34" charset="0"/>
                <a:cs typeface="Arial" pitchFamily="34" charset="0"/>
              </a:rPr>
              <a:t> инструкций по охране труда по профессии и по видам работ, к которым он допущен</a:t>
            </a:r>
            <a:r>
              <a:rPr lang="ru-RU" sz="2000" dirty="0" smtClean="0"/>
              <a:t>.</a:t>
            </a:r>
          </a:p>
        </p:txBody>
      </p:sp>
      <p:sp>
        <p:nvSpPr>
          <p:cNvPr id="7" name="Скругленный прямоугольник 6"/>
          <p:cNvSpPr/>
          <p:nvPr/>
        </p:nvSpPr>
        <p:spPr>
          <a:xfrm>
            <a:off x="-540568" y="2420888"/>
            <a:ext cx="2592288" cy="30026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400" b="1" i="1" u="sng" dirty="0" smtClean="0"/>
              <a:t>35. </a:t>
            </a:r>
            <a:r>
              <a:rPr lang="ru-RU" sz="2400" b="1" i="1" u="sng" dirty="0" err="1" smtClean="0"/>
              <a:t>Работик</a:t>
            </a:r>
            <a:r>
              <a:rPr lang="ru-RU" sz="2400" b="1" i="1" u="sng" dirty="0" smtClean="0"/>
              <a:t> должен быть ознакомлен:</a:t>
            </a:r>
            <a:endParaRPr lang="ru-RU"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3249"/>
                                        </p:tgtEl>
                                        <p:attrNameLst>
                                          <p:attrName>style.visibility</p:attrName>
                                        </p:attrNameLst>
                                      </p:cBhvr>
                                      <p:to>
                                        <p:strVal val="visible"/>
                                      </p:to>
                                    </p:set>
                                    <p:anim calcmode="lin" valueType="num">
                                      <p:cBhvr additive="base">
                                        <p:cTn id="7" dur="500" fill="hold"/>
                                        <p:tgtEl>
                                          <p:spTgt spid="53249"/>
                                        </p:tgtEl>
                                        <p:attrNameLst>
                                          <p:attrName>ppt_x</p:attrName>
                                        </p:attrNameLst>
                                      </p:cBhvr>
                                      <p:tavLst>
                                        <p:tav tm="0">
                                          <p:val>
                                            <p:strVal val="#ppt_x"/>
                                          </p:val>
                                        </p:tav>
                                        <p:tav tm="100000">
                                          <p:val>
                                            <p:strVal val="#ppt_x"/>
                                          </p:val>
                                        </p:tav>
                                      </p:tavLst>
                                    </p:anim>
                                    <p:anim calcmode="lin" valueType="num">
                                      <p:cBhvr additive="base">
                                        <p:cTn id="8" dur="500" fill="hold"/>
                                        <p:tgtEl>
                                          <p:spTgt spid="532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49"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204864"/>
            <a:ext cx="8229600" cy="1347632"/>
          </a:xfrm>
          <a:solidFill>
            <a:srgbClr val="FFFF00"/>
          </a:solidFill>
        </p:spPr>
        <p:txBody>
          <a:bodyPr>
            <a:normAutofit fontScale="90000"/>
          </a:bodyPr>
          <a:lstStyle/>
          <a:p>
            <a:pPr algn="ctr"/>
            <a:r>
              <a:rPr lang="ru-RU" dirty="0" smtClean="0"/>
              <a:t>ОФОРМЛЕНИЕ </a:t>
            </a:r>
            <a:br>
              <a:rPr lang="ru-RU" dirty="0" smtClean="0"/>
            </a:br>
            <a:r>
              <a:rPr lang="ru-RU" dirty="0" smtClean="0"/>
              <a:t>НАРЯДА-ДОПУСКА</a:t>
            </a:r>
            <a:endParaRPr lang="ru-RU" dirty="0"/>
          </a:p>
        </p:txBody>
      </p:sp>
      <p:sp>
        <p:nvSpPr>
          <p:cNvPr id="307201" name="Rectangle 1"/>
          <p:cNvSpPr>
            <a:spLocks noChangeArrowheads="1"/>
          </p:cNvSpPr>
          <p:nvPr/>
        </p:nvSpPr>
        <p:spPr bwMode="auto">
          <a:xfrm>
            <a:off x="5786446" y="0"/>
            <a:ext cx="3357554" cy="2031325"/>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Приложение N 3</a:t>
            </a:r>
            <a:endParaRPr kumimoji="0" lang="ru-RU" b="0" i="0" u="none" strike="noStrike" cap="none" normalizeH="0" baseline="0" dirty="0" smtClean="0">
              <a:ln>
                <a:noFill/>
              </a:ln>
              <a:solidFill>
                <a:schemeClr val="tx1"/>
              </a:solidFill>
              <a:effectLst/>
              <a:latin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к Правилам по охране</a:t>
            </a:r>
            <a:endParaRPr kumimoji="0" lang="ru-RU" b="0" i="0" u="none" strike="noStrike" cap="none" normalizeH="0" baseline="0" dirty="0" smtClean="0">
              <a:ln>
                <a:noFill/>
              </a:ln>
              <a:solidFill>
                <a:schemeClr val="tx1"/>
              </a:solidFill>
              <a:effectLst/>
              <a:latin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труда при работе на высоте,</a:t>
            </a:r>
            <a:endParaRPr kumimoji="0" lang="ru-RU" b="0" i="0" u="none" strike="noStrike" cap="none" normalizeH="0" baseline="0" dirty="0" smtClean="0">
              <a:ln>
                <a:noFill/>
              </a:ln>
              <a:solidFill>
                <a:schemeClr val="tx1"/>
              </a:solidFill>
              <a:effectLst/>
              <a:latin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утвержденным приказом</a:t>
            </a:r>
            <a:endParaRPr kumimoji="0" lang="ru-RU" b="0" i="0" u="none" strike="noStrike" cap="none" normalizeH="0" baseline="0" dirty="0" smtClean="0">
              <a:ln>
                <a:noFill/>
              </a:ln>
              <a:solidFill>
                <a:schemeClr val="tx1"/>
              </a:solidFill>
              <a:effectLst/>
              <a:latin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Минтруда России</a:t>
            </a:r>
            <a:endParaRPr kumimoji="0" lang="ru-RU" b="0" i="0" u="none" strike="noStrike" cap="none" normalizeH="0" baseline="0" dirty="0" smtClean="0">
              <a:ln>
                <a:noFill/>
              </a:ln>
              <a:solidFill>
                <a:schemeClr val="tx1"/>
              </a:solidFill>
              <a:effectLst/>
              <a:latin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от 28 марта 2014 г. N 155н</a:t>
            </a:r>
            <a:endParaRPr kumimoji="0" lang="ru-RU" b="0" i="0" u="none" strike="noStrike" cap="none" normalizeH="0" baseline="0" dirty="0" smtClean="0">
              <a:ln>
                <a:noFill/>
              </a:ln>
              <a:solidFill>
                <a:schemeClr val="tx1"/>
              </a:solidFill>
              <a:effectLst/>
              <a:latin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Calibri" pitchFamily="34" charset="0"/>
                <a:cs typeface="Calibri" pitchFamily="34" charset="0"/>
              </a:rPr>
              <a:t>Рекомендуемый образец</a:t>
            </a:r>
            <a:endParaRPr kumimoji="0" lang="ru-RU"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214282" y="3286125"/>
          <a:ext cx="8715436" cy="1389172"/>
        </p:xfrm>
        <a:graphic>
          <a:graphicData uri="http://schemas.openxmlformats.org/drawingml/2006/table">
            <a:tbl>
              <a:tblPr/>
              <a:tblGrid>
                <a:gridCol w="2905146"/>
                <a:gridCol w="3098341"/>
                <a:gridCol w="2711949"/>
              </a:tblGrid>
              <a:tr h="467762">
                <a:tc>
                  <a:txBody>
                    <a:bodyPr/>
                    <a:lstStyle/>
                    <a:p>
                      <a:pPr algn="ctr">
                        <a:lnSpc>
                          <a:spcPct val="115000"/>
                        </a:lnSpc>
                        <a:spcAft>
                          <a:spcPts val="0"/>
                        </a:spcAft>
                      </a:pPr>
                      <a:r>
                        <a:rPr lang="ru-RU" sz="1000" dirty="0" smtClean="0">
                          <a:latin typeface="Calibri"/>
                          <a:ea typeface="Calibri"/>
                          <a:cs typeface="Calibri"/>
                        </a:rPr>
                        <a:t>Фамилия, имя, отчество (при наличии)</a:t>
                      </a:r>
                      <a:endParaRPr lang="ru-RU" sz="1100" dirty="0">
                        <a:latin typeface="Calibri"/>
                        <a:ea typeface="Calibri"/>
                        <a:cs typeface="Times New Roman"/>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000">
                          <a:latin typeface="Calibri"/>
                          <a:ea typeface="Calibri"/>
                          <a:cs typeface="Calibri"/>
                        </a:rPr>
                        <a:t>С условиями работ ознакомил, инструктаж провел (подпись)</a:t>
                      </a:r>
                      <a:endParaRPr lang="ru-RU" sz="1100">
                        <a:latin typeface="Calibri"/>
                        <a:ea typeface="Calibri"/>
                        <a:cs typeface="Times New Roman"/>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000">
                          <a:latin typeface="Calibri"/>
                          <a:ea typeface="Calibri"/>
                          <a:cs typeface="Calibri"/>
                        </a:rPr>
                        <a:t>С условиями работ ознакомлен (подпись)</a:t>
                      </a:r>
                      <a:endParaRPr lang="ru-RU" sz="1100">
                        <a:latin typeface="Calibri"/>
                        <a:ea typeface="Calibri"/>
                        <a:cs typeface="Times New Roman"/>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6520">
                <a:tc>
                  <a:txBody>
                    <a:bodyPr/>
                    <a:lstStyle/>
                    <a:p>
                      <a:pPr>
                        <a:lnSpc>
                          <a:spcPct val="115000"/>
                        </a:lnSpc>
                        <a:spcAft>
                          <a:spcPts val="0"/>
                        </a:spcAft>
                      </a:pPr>
                      <a:endParaRPr lang="ru-RU" sz="1000">
                        <a:latin typeface="Calibri"/>
                        <a:ea typeface="Calibri"/>
                        <a:cs typeface="Calibri"/>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dirty="0">
                        <a:latin typeface="Calibri"/>
                        <a:ea typeface="Calibri"/>
                        <a:cs typeface="Calibri"/>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Calibri"/>
                        <a:cs typeface="Calibri"/>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6520">
                <a:tc>
                  <a:txBody>
                    <a:bodyPr/>
                    <a:lstStyle/>
                    <a:p>
                      <a:pPr>
                        <a:lnSpc>
                          <a:spcPct val="115000"/>
                        </a:lnSpc>
                        <a:spcAft>
                          <a:spcPts val="0"/>
                        </a:spcAft>
                      </a:pPr>
                      <a:endParaRPr lang="ru-RU" sz="1000">
                        <a:latin typeface="Calibri"/>
                        <a:ea typeface="Calibri"/>
                        <a:cs typeface="Calibri"/>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dirty="0">
                        <a:latin typeface="Calibri"/>
                        <a:ea typeface="Calibri"/>
                        <a:cs typeface="Calibri"/>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Calibri"/>
                        <a:cs typeface="Calibri"/>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6520">
                <a:tc>
                  <a:txBody>
                    <a:bodyPr/>
                    <a:lstStyle/>
                    <a:p>
                      <a:pPr>
                        <a:lnSpc>
                          <a:spcPct val="115000"/>
                        </a:lnSpc>
                        <a:spcAft>
                          <a:spcPts val="0"/>
                        </a:spcAft>
                      </a:pPr>
                      <a:endParaRPr lang="ru-RU" sz="1000" dirty="0">
                        <a:latin typeface="Calibri"/>
                        <a:ea typeface="Calibri"/>
                        <a:cs typeface="Calibri"/>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dirty="0">
                        <a:latin typeface="Calibri"/>
                        <a:ea typeface="Calibri"/>
                        <a:cs typeface="Calibri"/>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dirty="0">
                        <a:latin typeface="Calibri"/>
                        <a:ea typeface="Calibri"/>
                        <a:cs typeface="Calibri"/>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37249" name="Rectangle 1"/>
          <p:cNvSpPr>
            <a:spLocks noChangeArrowheads="1"/>
          </p:cNvSpPr>
          <p:nvPr/>
        </p:nvSpPr>
        <p:spPr bwMode="auto">
          <a:xfrm>
            <a:off x="0" y="246223"/>
            <a:ext cx="9144000" cy="283154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a:t>
            </a:r>
            <a:r>
              <a:rPr kumimoji="0" lang="ru-RU" sz="1600" b="1" i="0" u="none" strike="noStrike" cap="none" normalizeH="0" baseline="0" dirty="0" smtClean="0">
                <a:ln>
                  <a:noFill/>
                </a:ln>
                <a:solidFill>
                  <a:schemeClr val="tx1"/>
                </a:solidFill>
                <a:effectLst/>
                <a:latin typeface="+mj-lt"/>
                <a:ea typeface="Times New Roman" pitchFamily="18" charset="0"/>
                <a:cs typeface="Courier New" pitchFamily="49" charset="0"/>
              </a:rPr>
              <a:t> НАРЯД-ДОПУСК N _________</a:t>
            </a:r>
            <a:endParaRPr kumimoji="0" lang="ru-RU" sz="1600" b="1" i="0" u="none" strike="noStrike" cap="none" normalizeH="0" baseline="0" dirty="0" smtClean="0">
              <a:ln>
                <a:noFill/>
              </a:ln>
              <a:solidFill>
                <a:schemeClr val="tx1"/>
              </a:solidFill>
              <a:effectLst/>
              <a:latin typeface="+mj-l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mj-lt"/>
                <a:ea typeface="Times New Roman" pitchFamily="18" charset="0"/>
                <a:cs typeface="Courier New" pitchFamily="49" charset="0"/>
              </a:rPr>
              <a:t>                      НА ПРОИЗВОДСТВО РАБОТ НА ВЫСОТЕ</a:t>
            </a:r>
            <a:endParaRPr kumimoji="0" lang="ru-RU" sz="1600" b="1" i="0" u="none" strike="noStrike" cap="none" normalizeH="0" baseline="0" dirty="0" smtClean="0">
              <a:ln>
                <a:noFill/>
              </a:ln>
              <a:solidFill>
                <a:schemeClr val="tx1"/>
              </a:solidFill>
              <a:effectLst/>
              <a:latin typeface="+mj-l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Организация: ______________________________________________________________</a:t>
            </a:r>
            <a:endParaRPr kumimoji="0" lang="ru-RU" sz="14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Подразделение: ____________________________________________________________</a:t>
            </a:r>
            <a:endParaRPr kumimoji="0" lang="ru-RU" sz="14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Выдан           "__" ___________ 20__ года</a:t>
            </a:r>
            <a:endParaRPr kumimoji="0" lang="ru-RU" sz="14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Действителен до "__" ___________ 20__ года</a:t>
            </a:r>
            <a:endParaRPr kumimoji="0" lang="ru-RU" sz="14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Ответственному</a:t>
            </a:r>
            <a:r>
              <a:rPr lang="ru-RU" sz="1600" b="1" dirty="0" smtClean="0">
                <a:latin typeface="Arial" pitchFamily="34" charset="0"/>
              </a:rPr>
              <a:t> </a:t>
            </a:r>
            <a:r>
              <a:rPr kumimoji="0" lang="ru-RU" sz="16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руководителю </a:t>
            </a:r>
            <a:r>
              <a:rPr kumimoji="0" lang="ru-RU" sz="1600" b="1" i="0" u="none" strike="noStrike" cap="none" normalizeH="0" baseline="0" dirty="0" err="1" smtClean="0">
                <a:ln>
                  <a:noFill/>
                </a:ln>
                <a:solidFill>
                  <a:schemeClr val="tx1"/>
                </a:solidFill>
                <a:effectLst/>
                <a:latin typeface="Courier New" pitchFamily="49" charset="0"/>
                <a:ea typeface="Times New Roman" pitchFamily="18" charset="0"/>
                <a:cs typeface="Courier New" pitchFamily="49" charset="0"/>
              </a:rPr>
              <a:t>работ</a:t>
            </a:r>
            <a:r>
              <a:rPr kumimoji="0" lang="ru-RU" sz="1400" b="0" i="0" u="none" strike="noStrike" cap="none" normalizeH="0" baseline="0" dirty="0" err="1" smtClean="0">
                <a:ln>
                  <a:noFill/>
                </a:ln>
                <a:solidFill>
                  <a:schemeClr val="tx1"/>
                </a:solidFill>
                <a:effectLst/>
                <a:latin typeface="Courier New" pitchFamily="49" charset="0"/>
                <a:ea typeface="Times New Roman" pitchFamily="18" charset="0"/>
                <a:cs typeface="Courier New" pitchFamily="49" charset="0"/>
              </a:rPr>
              <a:t>:________________________________________</a:t>
            </a:r>
            <a:endParaRPr kumimoji="0" lang="ru-RU" sz="14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(фамилия, инициалы)</a:t>
            </a:r>
            <a:endParaRPr kumimoji="0" lang="ru-RU" sz="14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Ответственному</a:t>
            </a:r>
            <a:r>
              <a:rPr lang="ru-RU" sz="1600" b="1" dirty="0" smtClean="0">
                <a:latin typeface="Arial" pitchFamily="34" charset="0"/>
              </a:rPr>
              <a:t> </a:t>
            </a:r>
            <a:r>
              <a:rPr kumimoji="0" lang="ru-RU" sz="16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исполнителю работ: </a:t>
            </a:r>
            <a:r>
              <a:rPr kumimoji="0" lang="ru-RU" sz="1400" b="0"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__________________________________________</a:t>
            </a:r>
            <a:endParaRPr kumimoji="0" lang="ru-RU" sz="14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(фамилия, инициалы)</a:t>
            </a:r>
            <a:endParaRPr lang="ru-RU" sz="1400" dirty="0" smtClean="0">
              <a:latin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  На </a:t>
            </a:r>
            <a:r>
              <a:rPr lang="ru-RU" sz="1600" b="1" dirty="0" smtClean="0">
                <a:latin typeface="Courier New" pitchFamily="49" charset="0"/>
                <a:ea typeface="Times New Roman" pitchFamily="18" charset="0"/>
                <a:cs typeface="Courier New" pitchFamily="49" charset="0"/>
              </a:rPr>
              <a:t>выполнение работ:   </a:t>
            </a:r>
            <a:r>
              <a:rPr kumimoji="0" lang="ru-RU" sz="1400" b="0"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_______________________________________</a:t>
            </a:r>
            <a:endParaRPr kumimoji="0" lang="ru-RU" sz="14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Courier New" pitchFamily="49" charset="0"/>
                <a:ea typeface="Times New Roman" pitchFamily="18" charset="0"/>
                <a:cs typeface="Courier New" pitchFamily="49" charset="0"/>
              </a:rPr>
              <a:t>Состав исполнителей работ (члены бригады):</a:t>
            </a:r>
            <a:endParaRPr kumimoji="0" lang="ru-RU" sz="1400" b="1" i="0" u="none" strike="noStrike" cap="none" normalizeH="0" baseline="0" dirty="0" smtClean="0">
              <a:ln>
                <a:noFill/>
              </a:ln>
              <a:solidFill>
                <a:schemeClr val="tx1"/>
              </a:solidFill>
              <a:effectLst/>
              <a:latin typeface="Arial" pitchFamily="34" charset="0"/>
            </a:endParaRPr>
          </a:p>
        </p:txBody>
      </p:sp>
      <p:sp>
        <p:nvSpPr>
          <p:cNvPr id="6" name="Прямоугольник 5"/>
          <p:cNvSpPr/>
          <p:nvPr/>
        </p:nvSpPr>
        <p:spPr>
          <a:xfrm>
            <a:off x="357158" y="4714884"/>
            <a:ext cx="8358246" cy="2369880"/>
          </a:xfrm>
          <a:prstGeom prst="rect">
            <a:avLst/>
          </a:prstGeom>
        </p:spPr>
        <p:txBody>
          <a:bodyPr wrap="square">
            <a:spAutoFit/>
          </a:bodyPr>
          <a:lstStyle/>
          <a:p>
            <a:pPr lvl="0" eaLnBrk="0" fontAlgn="base" hangingPunct="0">
              <a:spcBef>
                <a:spcPct val="0"/>
              </a:spcBef>
              <a:spcAft>
                <a:spcPct val="0"/>
              </a:spcAft>
            </a:pPr>
            <a:r>
              <a:rPr lang="ru-RU" sz="1400" dirty="0" smtClean="0">
                <a:ea typeface="Times New Roman" pitchFamily="18" charset="0"/>
                <a:cs typeface="Courier New" pitchFamily="49" charset="0"/>
              </a:rPr>
              <a:t>Место выполнения работ: ___________________________________________________</a:t>
            </a:r>
            <a:endParaRPr lang="ru-RU" sz="1400" dirty="0" smtClean="0"/>
          </a:p>
          <a:p>
            <a:pPr lvl="0" eaLnBrk="0" fontAlgn="base" hangingPunct="0">
              <a:spcBef>
                <a:spcPct val="0"/>
              </a:spcBef>
              <a:spcAft>
                <a:spcPct val="0"/>
              </a:spcAft>
            </a:pPr>
            <a:r>
              <a:rPr lang="ru-RU" sz="1400" dirty="0" smtClean="0">
                <a:ea typeface="Times New Roman" pitchFamily="18" charset="0"/>
                <a:cs typeface="Courier New" pitchFamily="49" charset="0"/>
              </a:rPr>
              <a:t>Содержание работ: _________________________________________________________</a:t>
            </a:r>
            <a:endParaRPr lang="ru-RU" sz="1400" dirty="0" smtClean="0"/>
          </a:p>
          <a:p>
            <a:pPr lvl="0" eaLnBrk="0" fontAlgn="base" hangingPunct="0">
              <a:spcBef>
                <a:spcPct val="0"/>
              </a:spcBef>
              <a:spcAft>
                <a:spcPct val="0"/>
              </a:spcAft>
            </a:pPr>
            <a:r>
              <a:rPr lang="ru-RU" sz="1400" dirty="0" smtClean="0">
                <a:ea typeface="Times New Roman" pitchFamily="18" charset="0"/>
                <a:cs typeface="Courier New" pitchFamily="49" charset="0"/>
              </a:rPr>
              <a:t>Условия проведения работ: _________________________________________________</a:t>
            </a:r>
            <a:endParaRPr lang="ru-RU" sz="1400" dirty="0" smtClean="0"/>
          </a:p>
          <a:p>
            <a:pPr lvl="0" eaLnBrk="0" fontAlgn="base" hangingPunct="0">
              <a:spcBef>
                <a:spcPct val="0"/>
              </a:spcBef>
              <a:spcAft>
                <a:spcPct val="0"/>
              </a:spcAft>
            </a:pPr>
            <a:r>
              <a:rPr lang="ru-RU" sz="1400" dirty="0" smtClean="0">
                <a:ea typeface="Times New Roman" pitchFamily="18" charset="0"/>
                <a:cs typeface="Courier New" pitchFamily="49" charset="0"/>
              </a:rPr>
              <a:t>Опасные и вредные производственные ________________________________________</a:t>
            </a:r>
            <a:endParaRPr lang="ru-RU" sz="1400" dirty="0" smtClean="0"/>
          </a:p>
          <a:p>
            <a:pPr lvl="0" eaLnBrk="0" fontAlgn="base" hangingPunct="0">
              <a:spcBef>
                <a:spcPct val="0"/>
              </a:spcBef>
              <a:spcAft>
                <a:spcPct val="0"/>
              </a:spcAft>
            </a:pPr>
            <a:r>
              <a:rPr lang="ru-RU" sz="1400" dirty="0" smtClean="0">
                <a:ea typeface="Times New Roman" pitchFamily="18" charset="0"/>
                <a:cs typeface="Courier New" pitchFamily="49" charset="0"/>
              </a:rPr>
              <a:t>факторы, которые действуют или могут ______________________________________</a:t>
            </a:r>
            <a:endParaRPr lang="ru-RU" sz="1400" dirty="0" smtClean="0"/>
          </a:p>
          <a:p>
            <a:pPr lvl="0" eaLnBrk="0" fontAlgn="base" hangingPunct="0">
              <a:spcBef>
                <a:spcPct val="0"/>
              </a:spcBef>
              <a:spcAft>
                <a:spcPct val="0"/>
              </a:spcAft>
            </a:pPr>
            <a:r>
              <a:rPr lang="ru-RU" sz="1400" dirty="0" smtClean="0">
                <a:ea typeface="Times New Roman" pitchFamily="18" charset="0"/>
                <a:cs typeface="Courier New" pitchFamily="49" charset="0"/>
              </a:rPr>
              <a:t>возникнуть в местах выполнения работ:</a:t>
            </a:r>
          </a:p>
          <a:p>
            <a:r>
              <a:rPr lang="ru-RU" sz="1400" dirty="0" smtClean="0"/>
              <a:t>Начало работ:    ________ час. ________ мин. "__" _____________ 20__ г.</a:t>
            </a:r>
          </a:p>
          <a:p>
            <a:r>
              <a:rPr lang="ru-RU" sz="1400" dirty="0" smtClean="0"/>
              <a:t>Окончание работ: ________ час. ________ мин. "__" ______________20__ г.</a:t>
            </a:r>
          </a:p>
          <a:p>
            <a:pPr lvl="0" eaLnBrk="0" fontAlgn="base" hangingPunct="0">
              <a:spcBef>
                <a:spcPct val="0"/>
              </a:spcBef>
              <a:spcAft>
                <a:spcPct val="0"/>
              </a:spcAft>
            </a:pPr>
            <a:endParaRPr lang="ru-RU" sz="1400" dirty="0" smtClean="0">
              <a:latin typeface="Courier New" pitchFamily="49" charset="0"/>
              <a:ea typeface="Times New Roman" pitchFamily="18" charset="0"/>
              <a:cs typeface="Courier New" pitchFamily="49" charset="0"/>
            </a:endParaRPr>
          </a:p>
          <a:p>
            <a:pPr lvl="0" eaLnBrk="0" fontAlgn="base" hangingPunct="0">
              <a:spcBef>
                <a:spcPct val="0"/>
              </a:spcBef>
              <a:spcAft>
                <a:spcPct val="0"/>
              </a:spcAft>
            </a:pPr>
            <a:endParaRPr lang="ru-RU" dirty="0" smtClean="0">
              <a:latin typeface="Arial" pitchFamily="34" charset="0"/>
            </a:endParaRP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0" y="1"/>
          <a:ext cx="9144000" cy="1867910"/>
        </p:xfrm>
        <a:graphic>
          <a:graphicData uri="http://schemas.openxmlformats.org/drawingml/2006/table">
            <a:tbl>
              <a:tblPr/>
              <a:tblGrid>
                <a:gridCol w="5507707"/>
                <a:gridCol w="3636293"/>
              </a:tblGrid>
              <a:tr h="354563">
                <a:tc>
                  <a:txBody>
                    <a:bodyPr/>
                    <a:lstStyle/>
                    <a:p>
                      <a:pPr algn="ctr">
                        <a:lnSpc>
                          <a:spcPct val="115000"/>
                        </a:lnSpc>
                        <a:spcAft>
                          <a:spcPts val="0"/>
                        </a:spcAft>
                      </a:pPr>
                      <a:r>
                        <a:rPr lang="ru-RU" sz="1400" dirty="0">
                          <a:latin typeface="Calibri"/>
                          <a:ea typeface="Calibri"/>
                          <a:cs typeface="Calibri"/>
                        </a:rPr>
                        <a:t>Системы обеспечения безопасности работ на высоте:</a:t>
                      </a:r>
                      <a:endParaRPr lang="ru-RU" sz="1400" dirty="0">
                        <a:latin typeface="Calibri"/>
                        <a:ea typeface="Calibri"/>
                        <a:cs typeface="Times New Roman"/>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a:latin typeface="Calibri"/>
                          <a:ea typeface="Calibri"/>
                          <a:cs typeface="Calibri"/>
                        </a:rPr>
                        <a:t>Состав системы:</a:t>
                      </a:r>
                      <a:endParaRPr lang="ru-RU" sz="1400">
                        <a:latin typeface="Calibri"/>
                        <a:ea typeface="Calibri"/>
                        <a:cs typeface="Times New Roman"/>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4563">
                <a:tc>
                  <a:txBody>
                    <a:bodyPr/>
                    <a:lstStyle/>
                    <a:p>
                      <a:pPr>
                        <a:lnSpc>
                          <a:spcPct val="115000"/>
                        </a:lnSpc>
                        <a:spcAft>
                          <a:spcPts val="0"/>
                        </a:spcAft>
                      </a:pPr>
                      <a:r>
                        <a:rPr lang="ru-RU" sz="1400" dirty="0">
                          <a:latin typeface="Calibri"/>
                          <a:ea typeface="Calibri"/>
                          <a:cs typeface="Calibri"/>
                        </a:rPr>
                        <a:t>Удерживающие системы</a:t>
                      </a:r>
                      <a:endParaRPr lang="ru-RU" sz="1400" dirty="0">
                        <a:latin typeface="Calibri"/>
                        <a:ea typeface="Calibri"/>
                        <a:cs typeface="Times New Roman"/>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a:latin typeface="Calibri"/>
                        <a:ea typeface="Calibri"/>
                        <a:cs typeface="Calibri"/>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4563">
                <a:tc>
                  <a:txBody>
                    <a:bodyPr/>
                    <a:lstStyle/>
                    <a:p>
                      <a:pPr>
                        <a:lnSpc>
                          <a:spcPct val="115000"/>
                        </a:lnSpc>
                        <a:spcAft>
                          <a:spcPts val="0"/>
                        </a:spcAft>
                      </a:pPr>
                      <a:r>
                        <a:rPr lang="ru-RU" sz="1400" dirty="0">
                          <a:latin typeface="Calibri"/>
                          <a:ea typeface="Calibri"/>
                          <a:cs typeface="Calibri"/>
                        </a:rPr>
                        <a:t>Системы позиционирования</a:t>
                      </a:r>
                      <a:endParaRPr lang="ru-RU" sz="1400" dirty="0">
                        <a:latin typeface="Calibri"/>
                        <a:ea typeface="Calibri"/>
                        <a:cs typeface="Times New Roman"/>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a:latin typeface="Calibri"/>
                        <a:ea typeface="Calibri"/>
                        <a:cs typeface="Calibri"/>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4563">
                <a:tc>
                  <a:txBody>
                    <a:bodyPr/>
                    <a:lstStyle/>
                    <a:p>
                      <a:pPr>
                        <a:lnSpc>
                          <a:spcPct val="115000"/>
                        </a:lnSpc>
                        <a:spcAft>
                          <a:spcPts val="0"/>
                        </a:spcAft>
                      </a:pPr>
                      <a:r>
                        <a:rPr lang="ru-RU" sz="1400" dirty="0">
                          <a:latin typeface="Calibri"/>
                          <a:ea typeface="Calibri"/>
                          <a:cs typeface="Calibri"/>
                        </a:rPr>
                        <a:t>Страховочные системы</a:t>
                      </a:r>
                      <a:endParaRPr lang="ru-RU" sz="1400" dirty="0">
                        <a:latin typeface="Calibri"/>
                        <a:ea typeface="Calibri"/>
                        <a:cs typeface="Times New Roman"/>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a:latin typeface="Calibri"/>
                        <a:ea typeface="Calibri"/>
                        <a:cs typeface="Calibri"/>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4563">
                <a:tc>
                  <a:txBody>
                    <a:bodyPr/>
                    <a:lstStyle/>
                    <a:p>
                      <a:pPr>
                        <a:lnSpc>
                          <a:spcPct val="115000"/>
                        </a:lnSpc>
                        <a:spcAft>
                          <a:spcPts val="0"/>
                        </a:spcAft>
                      </a:pPr>
                      <a:r>
                        <a:rPr lang="ru-RU" sz="1400" dirty="0">
                          <a:latin typeface="Calibri"/>
                          <a:ea typeface="Calibri"/>
                          <a:cs typeface="Calibri"/>
                        </a:rPr>
                        <a:t>Эвакуационные и спасательные системы</a:t>
                      </a:r>
                      <a:endParaRPr lang="ru-RU" sz="1400" dirty="0">
                        <a:latin typeface="Calibri"/>
                        <a:ea typeface="Calibri"/>
                        <a:cs typeface="Times New Roman"/>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dirty="0">
                        <a:latin typeface="Calibri"/>
                        <a:ea typeface="Calibri"/>
                        <a:cs typeface="Calibri"/>
                      </a:endParaRPr>
                    </a:p>
                  </a:txBody>
                  <a:tcPr marL="38968" marR="38968" marT="64109" marB="6410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10273"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310274" name="Rectangle 2"/>
          <p:cNvSpPr>
            <a:spLocks noChangeArrowheads="1"/>
          </p:cNvSpPr>
          <p:nvPr/>
        </p:nvSpPr>
        <p:spPr bwMode="auto">
          <a:xfrm>
            <a:off x="0" y="1988840"/>
            <a:ext cx="9144000" cy="11695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mj-lt"/>
                <a:ea typeface="Times New Roman" pitchFamily="18" charset="0"/>
                <a:cs typeface="Courier New" pitchFamily="49" charset="0"/>
              </a:rPr>
              <a:t>    1. Необходимые для производства работ:</a:t>
            </a:r>
            <a:endParaRPr kumimoji="0" lang="ru-RU" sz="1400" b="1" i="0" u="none" strike="noStrike" cap="none" normalizeH="0" baseline="0" dirty="0" smtClean="0">
              <a:ln>
                <a:noFill/>
              </a:ln>
              <a:solidFill>
                <a:schemeClr val="tx1"/>
              </a:solidFill>
              <a:effectLst/>
              <a:latin typeface="+mj-lt"/>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mj-lt"/>
                <a:ea typeface="Times New Roman" pitchFamily="18" charset="0"/>
                <a:cs typeface="Courier New" pitchFamily="49" charset="0"/>
              </a:rPr>
              <a:t>материалы: ________________________________________________________________</a:t>
            </a:r>
            <a:endParaRPr kumimoji="0" lang="ru-RU" sz="1400" b="0" i="0" u="none" strike="noStrike" cap="none" normalizeH="0" baseline="0" dirty="0" smtClean="0">
              <a:ln>
                <a:noFill/>
              </a:ln>
              <a:solidFill>
                <a:schemeClr val="tx1"/>
              </a:solidFill>
              <a:effectLst/>
              <a:latin typeface="+mj-lt"/>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mj-lt"/>
                <a:ea typeface="Times New Roman" pitchFamily="18" charset="0"/>
                <a:cs typeface="Courier New" pitchFamily="49" charset="0"/>
              </a:rPr>
              <a:t>инструменты: ______________________________________________________________</a:t>
            </a:r>
            <a:endParaRPr kumimoji="0" lang="ru-RU" sz="1400" b="0" i="0" u="none" strike="noStrike" cap="none" normalizeH="0" baseline="0" dirty="0" smtClean="0">
              <a:ln>
                <a:noFill/>
              </a:ln>
              <a:solidFill>
                <a:schemeClr val="tx1"/>
              </a:solidFill>
              <a:effectLst/>
              <a:latin typeface="+mj-lt"/>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mj-lt"/>
                <a:ea typeface="Times New Roman" pitchFamily="18" charset="0"/>
                <a:cs typeface="Courier New" pitchFamily="49" charset="0"/>
              </a:rPr>
              <a:t>приспособления ____________________________________________________________</a:t>
            </a:r>
            <a:endParaRPr kumimoji="0" lang="ru-RU" sz="1400" b="0" i="0" u="none" strike="noStrike" cap="none" normalizeH="0" baseline="0" dirty="0" smtClean="0">
              <a:ln>
                <a:noFill/>
              </a:ln>
              <a:solidFill>
                <a:schemeClr val="tx1"/>
              </a:solidFill>
              <a:effectLst/>
              <a:latin typeface="+mj-lt"/>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mj-lt"/>
                <a:ea typeface="Times New Roman" pitchFamily="18" charset="0"/>
                <a:cs typeface="Courier New" pitchFamily="49" charset="0"/>
              </a:rPr>
              <a:t>    </a:t>
            </a:r>
            <a:r>
              <a:rPr kumimoji="0" lang="ru-RU" sz="1400" b="1" i="0" u="none" strike="noStrike" cap="none" normalizeH="0" baseline="0" dirty="0" smtClean="0">
                <a:ln>
                  <a:noFill/>
                </a:ln>
                <a:solidFill>
                  <a:schemeClr val="tx1"/>
                </a:solidFill>
                <a:effectLst/>
                <a:latin typeface="+mj-lt"/>
                <a:ea typeface="Times New Roman" pitchFamily="18" charset="0"/>
                <a:cs typeface="Courier New" pitchFamily="49" charset="0"/>
              </a:rPr>
              <a:t>2. До начала работ следует выполнить следующие мероприятия:</a:t>
            </a:r>
            <a:endParaRPr kumimoji="0" lang="ru-RU" sz="1400" b="1" i="0" u="none" strike="noStrike" cap="none" normalizeH="0" baseline="0" dirty="0" smtClean="0">
              <a:ln>
                <a:noFill/>
              </a:ln>
              <a:solidFill>
                <a:schemeClr val="tx1"/>
              </a:solidFill>
              <a:effectLst/>
              <a:latin typeface="+mj-lt"/>
              <a:cs typeface="Arial" pitchFamily="34" charset="0"/>
            </a:endParaRPr>
          </a:p>
        </p:txBody>
      </p:sp>
      <p:graphicFrame>
        <p:nvGraphicFramePr>
          <p:cNvPr id="5" name="Таблица 4"/>
          <p:cNvGraphicFramePr>
            <a:graphicFrameLocks noGrp="1"/>
          </p:cNvGraphicFramePr>
          <p:nvPr/>
        </p:nvGraphicFramePr>
        <p:xfrm>
          <a:off x="0" y="3212976"/>
          <a:ext cx="9144001" cy="1366230"/>
        </p:xfrm>
        <a:graphic>
          <a:graphicData uri="http://schemas.openxmlformats.org/drawingml/2006/table">
            <a:tbl>
              <a:tblPr/>
              <a:tblGrid>
                <a:gridCol w="4988837"/>
                <a:gridCol w="2019111"/>
                <a:gridCol w="2136053"/>
              </a:tblGrid>
              <a:tr h="204146">
                <a:tc>
                  <a:txBody>
                    <a:bodyPr/>
                    <a:lstStyle/>
                    <a:p>
                      <a:pPr algn="ctr">
                        <a:lnSpc>
                          <a:spcPct val="115000"/>
                        </a:lnSpc>
                        <a:spcAft>
                          <a:spcPts val="0"/>
                        </a:spcAft>
                      </a:pPr>
                      <a:r>
                        <a:rPr lang="ru-RU" sz="1400" dirty="0">
                          <a:latin typeface="Calibri"/>
                          <a:ea typeface="Calibri"/>
                          <a:cs typeface="Calibri"/>
                        </a:rPr>
                        <a:t>Наименование мероприятия или ссылки на пункт ППР или технологических карт</a:t>
                      </a:r>
                      <a:endParaRPr lang="ru-RU" sz="1400" dirty="0">
                        <a:latin typeface="Calibri"/>
                        <a:ea typeface="Calibri"/>
                        <a:cs typeface="Times New Roman"/>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a:latin typeface="Calibri"/>
                          <a:ea typeface="Calibri"/>
                          <a:cs typeface="Calibri"/>
                        </a:rPr>
                        <a:t>Срок выполнения</a:t>
                      </a:r>
                      <a:endParaRPr lang="ru-RU" sz="1400">
                        <a:latin typeface="Calibri"/>
                        <a:ea typeface="Calibri"/>
                        <a:cs typeface="Times New Roman"/>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a:latin typeface="Calibri"/>
                          <a:ea typeface="Calibri"/>
                          <a:cs typeface="Calibri"/>
                        </a:rPr>
                        <a:t>Ответственный исполнитель</a:t>
                      </a:r>
                      <a:endParaRPr lang="ru-RU" sz="1400">
                        <a:latin typeface="Calibri"/>
                        <a:ea typeface="Calibri"/>
                        <a:cs typeface="Times New Roman"/>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3325">
                <a:tc>
                  <a:txBody>
                    <a:bodyPr/>
                    <a:lstStyle/>
                    <a:p>
                      <a:pPr>
                        <a:lnSpc>
                          <a:spcPct val="115000"/>
                        </a:lnSpc>
                        <a:spcAft>
                          <a:spcPts val="0"/>
                        </a:spcAft>
                      </a:pPr>
                      <a:endParaRPr lang="ru-RU" sz="1400" dirty="0">
                        <a:latin typeface="Calibri"/>
                        <a:ea typeface="Calibri"/>
                        <a:cs typeface="Calibri"/>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a:latin typeface="Calibri"/>
                        <a:ea typeface="Calibri"/>
                        <a:cs typeface="Calibri"/>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a:latin typeface="Calibri"/>
                        <a:ea typeface="Calibri"/>
                        <a:cs typeface="Calibri"/>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3325">
                <a:tc>
                  <a:txBody>
                    <a:bodyPr/>
                    <a:lstStyle/>
                    <a:p>
                      <a:pPr>
                        <a:lnSpc>
                          <a:spcPct val="115000"/>
                        </a:lnSpc>
                        <a:spcAft>
                          <a:spcPts val="0"/>
                        </a:spcAft>
                      </a:pPr>
                      <a:endParaRPr lang="ru-RU" sz="1400" dirty="0">
                        <a:latin typeface="Calibri"/>
                        <a:ea typeface="Calibri"/>
                        <a:cs typeface="Calibri"/>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dirty="0">
                        <a:latin typeface="Calibri"/>
                        <a:ea typeface="Calibri"/>
                        <a:cs typeface="Calibri"/>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dirty="0">
                        <a:latin typeface="Calibri"/>
                        <a:ea typeface="Calibri"/>
                        <a:cs typeface="Calibri"/>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10275" name="Rectangle 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Прямоугольник 6"/>
          <p:cNvSpPr/>
          <p:nvPr/>
        </p:nvSpPr>
        <p:spPr>
          <a:xfrm>
            <a:off x="0" y="4797152"/>
            <a:ext cx="9144000" cy="646331"/>
          </a:xfrm>
          <a:prstGeom prst="rect">
            <a:avLst/>
          </a:prstGeom>
        </p:spPr>
        <p:txBody>
          <a:bodyPr wrap="square">
            <a:spAutoFit/>
          </a:bodyPr>
          <a:lstStyle/>
          <a:p>
            <a:r>
              <a:rPr lang="ru-RU" dirty="0" smtClean="0"/>
              <a:t> </a:t>
            </a:r>
            <a:r>
              <a:rPr lang="ru-RU" b="1" dirty="0" smtClean="0">
                <a:latin typeface="+mj-lt"/>
              </a:rPr>
              <a:t>3. В   процессе  производства  работ   необходимо  выполнить  следующие</a:t>
            </a:r>
          </a:p>
          <a:p>
            <a:r>
              <a:rPr lang="ru-RU" b="1" dirty="0" smtClean="0">
                <a:latin typeface="+mj-lt"/>
              </a:rPr>
              <a:t>мероприятия:</a:t>
            </a:r>
            <a:endParaRPr lang="ru-RU" b="1" dirty="0">
              <a:latin typeface="+mj-lt"/>
            </a:endParaRPr>
          </a:p>
        </p:txBody>
      </p:sp>
      <p:graphicFrame>
        <p:nvGraphicFramePr>
          <p:cNvPr id="8" name="Таблица 7"/>
          <p:cNvGraphicFramePr>
            <a:graphicFrameLocks noGrp="1"/>
          </p:cNvGraphicFramePr>
          <p:nvPr/>
        </p:nvGraphicFramePr>
        <p:xfrm>
          <a:off x="0" y="5517231"/>
          <a:ext cx="9144001" cy="1366230"/>
        </p:xfrm>
        <a:graphic>
          <a:graphicData uri="http://schemas.openxmlformats.org/drawingml/2006/table">
            <a:tbl>
              <a:tblPr/>
              <a:tblGrid>
                <a:gridCol w="5029388"/>
                <a:gridCol w="1978560"/>
                <a:gridCol w="2136053"/>
              </a:tblGrid>
              <a:tr h="599631">
                <a:tc>
                  <a:txBody>
                    <a:bodyPr/>
                    <a:lstStyle/>
                    <a:p>
                      <a:pPr algn="ctr">
                        <a:lnSpc>
                          <a:spcPct val="115000"/>
                        </a:lnSpc>
                        <a:spcAft>
                          <a:spcPts val="0"/>
                        </a:spcAft>
                      </a:pPr>
                      <a:r>
                        <a:rPr lang="ru-RU" sz="1400" dirty="0">
                          <a:latin typeface="Calibri"/>
                          <a:ea typeface="Calibri"/>
                          <a:cs typeface="Calibri"/>
                        </a:rPr>
                        <a:t>Наименование мероприятия по безопасности работ на высоте</a:t>
                      </a:r>
                      <a:endParaRPr lang="ru-RU" sz="1400" dirty="0">
                        <a:latin typeface="Calibri"/>
                        <a:ea typeface="Calibri"/>
                        <a:cs typeface="Times New Roman"/>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a:latin typeface="Calibri"/>
                          <a:ea typeface="Calibri"/>
                          <a:cs typeface="Calibri"/>
                        </a:rPr>
                        <a:t>Срок выполнения</a:t>
                      </a:r>
                      <a:endParaRPr lang="ru-RU" sz="1400">
                        <a:latin typeface="Calibri"/>
                        <a:ea typeface="Calibri"/>
                        <a:cs typeface="Times New Roman"/>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a:latin typeface="Calibri"/>
                          <a:ea typeface="Calibri"/>
                          <a:cs typeface="Calibri"/>
                        </a:rPr>
                        <a:t>Ответственный исполнитель</a:t>
                      </a:r>
                      <a:endParaRPr lang="ru-RU" sz="1400">
                        <a:latin typeface="Calibri"/>
                        <a:ea typeface="Calibri"/>
                        <a:cs typeface="Times New Roman"/>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0568">
                <a:tc>
                  <a:txBody>
                    <a:bodyPr/>
                    <a:lstStyle/>
                    <a:p>
                      <a:pPr>
                        <a:lnSpc>
                          <a:spcPct val="115000"/>
                        </a:lnSpc>
                        <a:spcAft>
                          <a:spcPts val="0"/>
                        </a:spcAft>
                      </a:pPr>
                      <a:endParaRPr lang="ru-RU" sz="1400" dirty="0">
                        <a:latin typeface="Calibri"/>
                        <a:ea typeface="Calibri"/>
                        <a:cs typeface="Calibri"/>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dirty="0">
                        <a:latin typeface="Calibri"/>
                        <a:ea typeface="Calibri"/>
                        <a:cs typeface="Calibri"/>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dirty="0">
                        <a:latin typeface="Calibri"/>
                        <a:ea typeface="Calibri"/>
                        <a:cs typeface="Calibri"/>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0568">
                <a:tc>
                  <a:txBody>
                    <a:bodyPr/>
                    <a:lstStyle/>
                    <a:p>
                      <a:pPr>
                        <a:lnSpc>
                          <a:spcPct val="115000"/>
                        </a:lnSpc>
                        <a:spcAft>
                          <a:spcPts val="0"/>
                        </a:spcAft>
                      </a:pPr>
                      <a:endParaRPr lang="ru-RU" sz="1400" dirty="0">
                        <a:latin typeface="Calibri"/>
                        <a:ea typeface="Calibri"/>
                        <a:cs typeface="Calibri"/>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dirty="0">
                        <a:latin typeface="Calibri"/>
                        <a:ea typeface="Calibri"/>
                        <a:cs typeface="Calibri"/>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dirty="0">
                        <a:latin typeface="Calibri"/>
                        <a:ea typeface="Calibri"/>
                        <a:cs typeface="Calibri"/>
                      </a:endParaRPr>
                    </a:p>
                  </a:txBody>
                  <a:tcPr marL="38980" marR="38980" marT="64129" marB="6412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0" y="476670"/>
          <a:ext cx="9144000" cy="1366986"/>
        </p:xfrm>
        <a:graphic>
          <a:graphicData uri="http://schemas.openxmlformats.org/drawingml/2006/table">
            <a:tbl>
              <a:tblPr/>
              <a:tblGrid>
                <a:gridCol w="5039263"/>
                <a:gridCol w="1974886"/>
                <a:gridCol w="2129851"/>
              </a:tblGrid>
              <a:tr h="443826">
                <a:tc>
                  <a:txBody>
                    <a:bodyPr/>
                    <a:lstStyle/>
                    <a:p>
                      <a:pPr algn="ctr">
                        <a:lnSpc>
                          <a:spcPct val="115000"/>
                        </a:lnSpc>
                        <a:spcAft>
                          <a:spcPts val="0"/>
                        </a:spcAft>
                      </a:pPr>
                      <a:r>
                        <a:rPr lang="ru-RU" sz="1400" dirty="0">
                          <a:latin typeface="Calibri"/>
                          <a:ea typeface="Calibri"/>
                          <a:cs typeface="Calibri"/>
                        </a:rPr>
                        <a:t>Наименование условий</a:t>
                      </a:r>
                      <a:endParaRPr lang="ru-RU" sz="1400" dirty="0">
                        <a:latin typeface="Calibri"/>
                        <a:ea typeface="Calibri"/>
                        <a:cs typeface="Times New Roman"/>
                      </a:endParaRPr>
                    </a:p>
                  </a:txBody>
                  <a:tcPr marL="39057" marR="39057" marT="64255" marB="642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a:latin typeface="Calibri"/>
                          <a:ea typeface="Calibri"/>
                          <a:cs typeface="Calibri"/>
                        </a:rPr>
                        <a:t>Срок выполнения</a:t>
                      </a:r>
                      <a:endParaRPr lang="ru-RU" sz="1400">
                        <a:latin typeface="Calibri"/>
                        <a:ea typeface="Calibri"/>
                        <a:cs typeface="Times New Roman"/>
                      </a:endParaRPr>
                    </a:p>
                  </a:txBody>
                  <a:tcPr marL="39057" marR="39057" marT="64255" marB="642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a:latin typeface="Calibri"/>
                          <a:ea typeface="Calibri"/>
                          <a:cs typeface="Calibri"/>
                        </a:rPr>
                        <a:t>Ответственный исполнитель</a:t>
                      </a:r>
                      <a:endParaRPr lang="ru-RU" sz="1400">
                        <a:latin typeface="Calibri"/>
                        <a:ea typeface="Calibri"/>
                        <a:cs typeface="Times New Roman"/>
                      </a:endParaRPr>
                    </a:p>
                  </a:txBody>
                  <a:tcPr marL="39057" marR="39057" marT="64255" marB="642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52">
                <a:tc>
                  <a:txBody>
                    <a:bodyPr/>
                    <a:lstStyle/>
                    <a:p>
                      <a:pPr>
                        <a:lnSpc>
                          <a:spcPct val="115000"/>
                        </a:lnSpc>
                        <a:spcAft>
                          <a:spcPts val="0"/>
                        </a:spcAft>
                      </a:pPr>
                      <a:endParaRPr lang="ru-RU" sz="1400" dirty="0">
                        <a:latin typeface="Calibri"/>
                        <a:ea typeface="Calibri"/>
                        <a:cs typeface="Calibri"/>
                      </a:endParaRPr>
                    </a:p>
                  </a:txBody>
                  <a:tcPr marL="39057" marR="39057" marT="64255" marB="642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a:latin typeface="Calibri"/>
                        <a:ea typeface="Calibri"/>
                        <a:cs typeface="Calibri"/>
                      </a:endParaRPr>
                    </a:p>
                  </a:txBody>
                  <a:tcPr marL="39057" marR="39057" marT="64255" marB="642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a:latin typeface="Calibri"/>
                        <a:ea typeface="Calibri"/>
                        <a:cs typeface="Calibri"/>
                      </a:endParaRPr>
                    </a:p>
                  </a:txBody>
                  <a:tcPr marL="39057" marR="39057" marT="64255" marB="642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52">
                <a:tc>
                  <a:txBody>
                    <a:bodyPr/>
                    <a:lstStyle/>
                    <a:p>
                      <a:pPr>
                        <a:lnSpc>
                          <a:spcPct val="115000"/>
                        </a:lnSpc>
                        <a:spcAft>
                          <a:spcPts val="0"/>
                        </a:spcAft>
                      </a:pPr>
                      <a:endParaRPr lang="ru-RU" sz="1400" dirty="0">
                        <a:latin typeface="Calibri"/>
                        <a:ea typeface="Calibri"/>
                        <a:cs typeface="Calibri"/>
                      </a:endParaRPr>
                    </a:p>
                  </a:txBody>
                  <a:tcPr marL="39057" marR="39057" marT="64255" marB="642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dirty="0">
                        <a:latin typeface="Calibri"/>
                        <a:ea typeface="Calibri"/>
                        <a:cs typeface="Calibri"/>
                      </a:endParaRPr>
                    </a:p>
                  </a:txBody>
                  <a:tcPr marL="39057" marR="39057" marT="64255" marB="642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dirty="0">
                        <a:latin typeface="Calibri"/>
                        <a:ea typeface="Calibri"/>
                        <a:cs typeface="Calibri"/>
                      </a:endParaRPr>
                    </a:p>
                  </a:txBody>
                  <a:tcPr marL="39057" marR="39057" marT="64255" marB="642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45441" name="Rectangle 1"/>
          <p:cNvSpPr>
            <a:spLocks noChangeArrowheads="1"/>
          </p:cNvSpPr>
          <p:nvPr/>
        </p:nvSpPr>
        <p:spPr bwMode="auto">
          <a:xfrm>
            <a:off x="0" y="-79176"/>
            <a:ext cx="9144000" cy="61555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mj-lt"/>
                <a:ea typeface="Times New Roman" pitchFamily="18" charset="0"/>
                <a:cs typeface="Courier New" pitchFamily="49" charset="0"/>
              </a:rPr>
              <a:t>    </a:t>
            </a:r>
            <a:r>
              <a:rPr kumimoji="0" lang="ru-RU" sz="1600" b="1" i="0" u="none" strike="noStrike" cap="none" normalizeH="0" baseline="0" dirty="0" smtClean="0">
                <a:ln>
                  <a:noFill/>
                </a:ln>
                <a:solidFill>
                  <a:schemeClr val="tx1"/>
                </a:solidFill>
                <a:effectLst/>
                <a:latin typeface="+mj-lt"/>
                <a:ea typeface="Times New Roman" pitchFamily="18" charset="0"/>
                <a:cs typeface="Courier New" pitchFamily="49" charset="0"/>
              </a:rPr>
              <a:t>4. Особые условия проведения работ:</a:t>
            </a:r>
            <a:endParaRPr kumimoji="0" lang="ru-RU" sz="1600" b="1"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45442" name="Rectangle 2"/>
          <p:cNvSpPr>
            <a:spLocks noChangeArrowheads="1"/>
          </p:cNvSpPr>
          <p:nvPr/>
        </p:nvSpPr>
        <p:spPr bwMode="auto">
          <a:xfrm>
            <a:off x="0" y="1757213"/>
            <a:ext cx="9144000"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mj-lt"/>
                <a:ea typeface="Times New Roman" pitchFamily="18" charset="0"/>
                <a:cs typeface="Courier New" pitchFamily="49" charset="0"/>
              </a:rPr>
              <a:t>Наряд выдал:   ___________________________         ________________________</a:t>
            </a:r>
            <a:endParaRPr kumimoji="0" lang="ru-RU" sz="1400" b="0" i="0" u="none" strike="noStrike" cap="none" normalizeH="0" baseline="0" dirty="0" smtClean="0">
              <a:ln>
                <a:noFill/>
              </a:ln>
              <a:solidFill>
                <a:schemeClr val="tx1"/>
              </a:solidFill>
              <a:effectLst/>
              <a:latin typeface="+mj-l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mj-lt"/>
                <a:ea typeface="Times New Roman" pitchFamily="18" charset="0"/>
                <a:cs typeface="Courier New" pitchFamily="49" charset="0"/>
              </a:rPr>
              <a:t>                         (дата)                             (время)</a:t>
            </a:r>
            <a:endParaRPr kumimoji="0" lang="ru-RU" sz="1400" b="0" i="0" u="none" strike="noStrike" cap="none" normalizeH="0" baseline="0" dirty="0" smtClean="0">
              <a:ln>
                <a:noFill/>
              </a:ln>
              <a:solidFill>
                <a:schemeClr val="tx1"/>
              </a:solidFill>
              <a:effectLst/>
              <a:latin typeface="+mj-l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mj-lt"/>
                <a:ea typeface="Times New Roman" pitchFamily="18" charset="0"/>
                <a:cs typeface="Courier New" pitchFamily="49" charset="0"/>
              </a:rPr>
              <a:t>Подпись:       ___________________________         ________________________</a:t>
            </a:r>
            <a:endParaRPr kumimoji="0" lang="ru-RU" sz="1400" b="0" i="0" u="none" strike="noStrike" cap="none" normalizeH="0" baseline="0" dirty="0" smtClean="0">
              <a:ln>
                <a:noFill/>
              </a:ln>
              <a:solidFill>
                <a:schemeClr val="tx1"/>
              </a:solidFill>
              <a:effectLst/>
              <a:latin typeface="+mj-l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mj-lt"/>
                <a:ea typeface="Times New Roman" pitchFamily="18" charset="0"/>
                <a:cs typeface="Courier New" pitchFamily="49" charset="0"/>
              </a:rPr>
              <a:t>                       (подпись)                      (фамилия, инициалы)</a:t>
            </a:r>
            <a:endParaRPr kumimoji="0" lang="ru-RU" sz="1400" b="0" i="0" u="none" strike="noStrike" cap="none" normalizeH="0" baseline="0" dirty="0" smtClean="0">
              <a:ln>
                <a:noFill/>
              </a:ln>
              <a:solidFill>
                <a:schemeClr val="tx1"/>
              </a:solidFill>
              <a:effectLst/>
              <a:latin typeface="+mj-l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mj-lt"/>
                <a:ea typeface="Times New Roman" pitchFamily="18" charset="0"/>
                <a:cs typeface="Courier New" pitchFamily="49" charset="0"/>
              </a:rPr>
              <a:t>Наряд продлил: ___________________________         ________________________</a:t>
            </a:r>
            <a:endParaRPr kumimoji="0" lang="ru-RU" sz="1400" b="0" i="0" u="none" strike="noStrike" cap="none" normalizeH="0" baseline="0" dirty="0" smtClean="0">
              <a:ln>
                <a:noFill/>
              </a:ln>
              <a:solidFill>
                <a:schemeClr val="tx1"/>
              </a:solidFill>
              <a:effectLst/>
              <a:latin typeface="+mj-l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mj-lt"/>
                <a:ea typeface="Times New Roman" pitchFamily="18" charset="0"/>
                <a:cs typeface="Courier New" pitchFamily="49" charset="0"/>
              </a:rPr>
              <a:t>                         (дата)                             (время)</a:t>
            </a:r>
            <a:endParaRPr kumimoji="0" lang="ru-RU" sz="1400" b="0" i="0" u="none" strike="noStrike" cap="none" normalizeH="0" baseline="0" dirty="0" smtClean="0">
              <a:ln>
                <a:noFill/>
              </a:ln>
              <a:solidFill>
                <a:schemeClr val="tx1"/>
              </a:solidFill>
              <a:effectLst/>
              <a:latin typeface="+mj-l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mj-lt"/>
                <a:ea typeface="Times New Roman" pitchFamily="18" charset="0"/>
                <a:cs typeface="Courier New" pitchFamily="49" charset="0"/>
              </a:rPr>
              <a:t>Подпись:       ___________________________         ________________________</a:t>
            </a:r>
            <a:endParaRPr kumimoji="0" lang="ru-RU" sz="1400" b="0" i="0" u="none" strike="noStrike" cap="none" normalizeH="0" baseline="0" dirty="0" smtClean="0">
              <a:ln>
                <a:noFill/>
              </a:ln>
              <a:solidFill>
                <a:schemeClr val="tx1"/>
              </a:solidFill>
              <a:effectLst/>
              <a:latin typeface="+mj-l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mj-lt"/>
                <a:ea typeface="Times New Roman" pitchFamily="18" charset="0"/>
                <a:cs typeface="Courier New" pitchFamily="49" charset="0"/>
              </a:rPr>
              <a:t>                       (подпись)                      (фамилия, инициалы)</a:t>
            </a:r>
            <a:endParaRPr kumimoji="0" lang="ru-RU" sz="1400" b="0" i="0" u="none" strike="noStrike" cap="none" normalizeH="0" baseline="0" dirty="0" smtClean="0">
              <a:ln>
                <a:noFill/>
              </a:ln>
              <a:solidFill>
                <a:schemeClr val="tx1"/>
              </a:solidFill>
              <a:effectLst/>
              <a:latin typeface="+mj-l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mj-lt"/>
                <a:ea typeface="Times New Roman" pitchFamily="18" charset="0"/>
                <a:cs typeface="Courier New" pitchFamily="49" charset="0"/>
              </a:rPr>
              <a:t>    5. Разрешение  на  подготовку  рабочих  мест  и  на допуск к выполнению</a:t>
            </a:r>
            <a:r>
              <a:rPr lang="ru-RU" sz="1600" b="1" dirty="0" smtClean="0">
                <a:latin typeface="+mj-lt"/>
                <a:cs typeface="Arial" pitchFamily="34" charset="0"/>
              </a:rPr>
              <a:t> </a:t>
            </a:r>
            <a:r>
              <a:rPr kumimoji="0" lang="ru-RU" sz="1600" b="1" i="0" u="none" strike="noStrike" cap="none" normalizeH="0" baseline="0" dirty="0" smtClean="0">
                <a:ln>
                  <a:noFill/>
                </a:ln>
                <a:solidFill>
                  <a:schemeClr val="tx1"/>
                </a:solidFill>
                <a:effectLst/>
                <a:latin typeface="+mj-lt"/>
                <a:ea typeface="Times New Roman" pitchFamily="18" charset="0"/>
                <a:cs typeface="Courier New" pitchFamily="49" charset="0"/>
              </a:rPr>
              <a:t>работ:</a:t>
            </a:r>
            <a:endParaRPr kumimoji="0" lang="ru-RU" sz="1600" b="1" i="0" u="none" strike="noStrike" cap="none" normalizeH="0" baseline="0" dirty="0" smtClean="0">
              <a:ln>
                <a:noFill/>
              </a:ln>
              <a:solidFill>
                <a:schemeClr val="tx1"/>
              </a:solidFill>
              <a:effectLst/>
              <a:latin typeface="+mj-lt"/>
              <a:cs typeface="Arial" pitchFamily="34" charset="0"/>
            </a:endParaRPr>
          </a:p>
        </p:txBody>
      </p:sp>
      <p:graphicFrame>
        <p:nvGraphicFramePr>
          <p:cNvPr id="5" name="Таблица 4"/>
          <p:cNvGraphicFramePr>
            <a:graphicFrameLocks noGrp="1"/>
          </p:cNvGraphicFramePr>
          <p:nvPr/>
        </p:nvGraphicFramePr>
        <p:xfrm>
          <a:off x="0" y="3933055"/>
          <a:ext cx="9144000" cy="1985376"/>
        </p:xfrm>
        <a:graphic>
          <a:graphicData uri="http://schemas.openxmlformats.org/drawingml/2006/table">
            <a:tbl>
              <a:tblPr/>
              <a:tblGrid>
                <a:gridCol w="4546057"/>
                <a:gridCol w="1102789"/>
                <a:gridCol w="3495154"/>
              </a:tblGrid>
              <a:tr h="756129">
                <a:tc>
                  <a:txBody>
                    <a:bodyPr/>
                    <a:lstStyle/>
                    <a:p>
                      <a:pPr algn="ctr">
                        <a:lnSpc>
                          <a:spcPct val="115000"/>
                        </a:lnSpc>
                        <a:spcAft>
                          <a:spcPts val="0"/>
                        </a:spcAft>
                      </a:pPr>
                      <a:r>
                        <a:rPr lang="ru-RU" sz="1400" dirty="0">
                          <a:latin typeface="Calibri"/>
                          <a:ea typeface="Calibri"/>
                          <a:cs typeface="Calibri"/>
                        </a:rPr>
                        <a:t>Разрешение на подготовку рабочих мест и на допуск к выполнению работ выдал (должность, фамилия или подпись)</a:t>
                      </a:r>
                      <a:endParaRPr lang="ru-RU" sz="1400" dirty="0">
                        <a:latin typeface="Calibri"/>
                        <a:ea typeface="Calibri"/>
                        <a:cs typeface="Times New Roman"/>
                      </a:endParaRPr>
                    </a:p>
                  </a:txBody>
                  <a:tcPr marL="38992" marR="38992" marT="64149" marB="6414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a:latin typeface="Calibri"/>
                          <a:ea typeface="Calibri"/>
                          <a:cs typeface="Calibri"/>
                        </a:rPr>
                        <a:t>Дата, время</a:t>
                      </a:r>
                      <a:endParaRPr lang="ru-RU" sz="1400">
                        <a:latin typeface="Calibri"/>
                        <a:ea typeface="Calibri"/>
                        <a:cs typeface="Times New Roman"/>
                      </a:endParaRPr>
                    </a:p>
                  </a:txBody>
                  <a:tcPr marL="38992" marR="38992" marT="64149" marB="6414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a:latin typeface="Calibri"/>
                          <a:ea typeface="Calibri"/>
                          <a:cs typeface="Calibri"/>
                        </a:rPr>
                        <a:t>Подпись работника, получившего разрешение на подготовку рабочих мест и на допуск к выполнению работ</a:t>
                      </a:r>
                      <a:endParaRPr lang="ru-RU" sz="1400">
                        <a:latin typeface="Calibri"/>
                        <a:ea typeface="Calibri"/>
                        <a:cs typeface="Times New Roman"/>
                      </a:endParaRPr>
                    </a:p>
                  </a:txBody>
                  <a:tcPr marL="38992" marR="38992" marT="64149" marB="6414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9583">
                <a:tc>
                  <a:txBody>
                    <a:bodyPr/>
                    <a:lstStyle/>
                    <a:p>
                      <a:pPr algn="ctr">
                        <a:lnSpc>
                          <a:spcPct val="115000"/>
                        </a:lnSpc>
                        <a:spcAft>
                          <a:spcPts val="0"/>
                        </a:spcAft>
                      </a:pPr>
                      <a:r>
                        <a:rPr lang="ru-RU" sz="1400">
                          <a:latin typeface="Calibri"/>
                          <a:ea typeface="Calibri"/>
                          <a:cs typeface="Calibri"/>
                        </a:rPr>
                        <a:t>1</a:t>
                      </a:r>
                      <a:endParaRPr lang="ru-RU" sz="1400">
                        <a:latin typeface="Calibri"/>
                        <a:ea typeface="Calibri"/>
                        <a:cs typeface="Times New Roman"/>
                      </a:endParaRPr>
                    </a:p>
                  </a:txBody>
                  <a:tcPr marL="38992" marR="38992" marT="64149" marB="6414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a:latin typeface="Calibri"/>
                          <a:ea typeface="Calibri"/>
                          <a:cs typeface="Calibri"/>
                        </a:rPr>
                        <a:t>2</a:t>
                      </a:r>
                      <a:endParaRPr lang="ru-RU" sz="1400">
                        <a:latin typeface="Calibri"/>
                        <a:ea typeface="Calibri"/>
                        <a:cs typeface="Times New Roman"/>
                      </a:endParaRPr>
                    </a:p>
                  </a:txBody>
                  <a:tcPr marL="38992" marR="38992" marT="64149" marB="6414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a:latin typeface="Calibri"/>
                          <a:ea typeface="Calibri"/>
                          <a:cs typeface="Calibri"/>
                        </a:rPr>
                        <a:t>3</a:t>
                      </a:r>
                      <a:endParaRPr lang="ru-RU" sz="1400">
                        <a:latin typeface="Calibri"/>
                        <a:ea typeface="Calibri"/>
                        <a:cs typeface="Times New Roman"/>
                      </a:endParaRPr>
                    </a:p>
                  </a:txBody>
                  <a:tcPr marL="38992" marR="38992" marT="64149" marB="6414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2405">
                <a:tc>
                  <a:txBody>
                    <a:bodyPr/>
                    <a:lstStyle/>
                    <a:p>
                      <a:pPr>
                        <a:lnSpc>
                          <a:spcPct val="115000"/>
                        </a:lnSpc>
                        <a:spcAft>
                          <a:spcPts val="0"/>
                        </a:spcAft>
                      </a:pPr>
                      <a:endParaRPr lang="ru-RU" sz="1400">
                        <a:latin typeface="Calibri"/>
                        <a:ea typeface="Calibri"/>
                        <a:cs typeface="Calibri"/>
                      </a:endParaRPr>
                    </a:p>
                  </a:txBody>
                  <a:tcPr marL="38992" marR="38992" marT="64149" marB="6414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a:latin typeface="Calibri"/>
                        <a:ea typeface="Calibri"/>
                        <a:cs typeface="Calibri"/>
                      </a:endParaRPr>
                    </a:p>
                  </a:txBody>
                  <a:tcPr marL="38992" marR="38992" marT="64149" marB="6414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a:latin typeface="Calibri"/>
                        <a:ea typeface="Calibri"/>
                        <a:cs typeface="Calibri"/>
                      </a:endParaRPr>
                    </a:p>
                  </a:txBody>
                  <a:tcPr marL="38992" marR="38992" marT="64149" marB="6414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2405">
                <a:tc>
                  <a:txBody>
                    <a:bodyPr/>
                    <a:lstStyle/>
                    <a:p>
                      <a:pPr>
                        <a:lnSpc>
                          <a:spcPct val="115000"/>
                        </a:lnSpc>
                        <a:spcAft>
                          <a:spcPts val="0"/>
                        </a:spcAft>
                      </a:pPr>
                      <a:endParaRPr lang="ru-RU" sz="1400" dirty="0">
                        <a:latin typeface="Calibri"/>
                        <a:ea typeface="Calibri"/>
                        <a:cs typeface="Calibri"/>
                      </a:endParaRPr>
                    </a:p>
                  </a:txBody>
                  <a:tcPr marL="38992" marR="38992" marT="64149" marB="6414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a:latin typeface="Calibri"/>
                        <a:ea typeface="Calibri"/>
                        <a:cs typeface="Calibri"/>
                      </a:endParaRPr>
                    </a:p>
                  </a:txBody>
                  <a:tcPr marL="38992" marR="38992" marT="64149" marB="6414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400" dirty="0">
                        <a:latin typeface="Calibri"/>
                        <a:ea typeface="Calibri"/>
                        <a:cs typeface="Calibri"/>
                      </a:endParaRPr>
                    </a:p>
                  </a:txBody>
                  <a:tcPr marL="38992" marR="38992" marT="64149" marB="64149">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45443" name="Rectangle 3"/>
          <p:cNvSpPr>
            <a:spLocks noChangeArrowheads="1"/>
          </p:cNvSpPr>
          <p:nvPr/>
        </p:nvSpPr>
        <p:spPr bwMode="auto">
          <a:xfrm>
            <a:off x="0" y="5638605"/>
            <a:ext cx="9144000" cy="12311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mj-lt"/>
              <a:ea typeface="Times New Roman" pitchFamily="18" charset="0"/>
              <a:cs typeface="Courier New" pitchFamily="49"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mj-lt"/>
                <a:ea typeface="Times New Roman" pitchFamily="18" charset="0"/>
                <a:cs typeface="Courier New" pitchFamily="49" charset="0"/>
              </a:rPr>
              <a:t>Рабочие места подготовлены.</a:t>
            </a:r>
            <a:endParaRPr kumimoji="0" lang="ru-RU" sz="14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mj-lt"/>
                <a:ea typeface="Times New Roman" pitchFamily="18" charset="0"/>
                <a:cs typeface="Courier New" pitchFamily="49" charset="0"/>
              </a:rPr>
              <a:t>Ответственный руководитель работ       ____________________________________</a:t>
            </a:r>
            <a:endParaRPr kumimoji="0" lang="ru-RU" sz="14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mj-lt"/>
                <a:ea typeface="Times New Roman" pitchFamily="18" charset="0"/>
                <a:cs typeface="Courier New" pitchFamily="49" charset="0"/>
              </a:rPr>
              <a:t>(исполнитель работ)                        (подпись, фамилия, инициалы)</a:t>
            </a:r>
            <a:endParaRPr kumimoji="0" lang="ru-RU" sz="14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2" y="620687"/>
          <a:ext cx="9144003" cy="2794370"/>
        </p:xfrm>
        <a:graphic>
          <a:graphicData uri="http://schemas.openxmlformats.org/drawingml/2006/table">
            <a:tbl>
              <a:tblPr/>
              <a:tblGrid>
                <a:gridCol w="1890761"/>
                <a:gridCol w="805127"/>
                <a:gridCol w="1891648"/>
                <a:gridCol w="1891648"/>
                <a:gridCol w="805127"/>
                <a:gridCol w="1859692"/>
              </a:tblGrid>
              <a:tr h="592713">
                <a:tc gridSpan="4">
                  <a:txBody>
                    <a:bodyPr/>
                    <a:lstStyle/>
                    <a:p>
                      <a:pPr algn="ctr">
                        <a:lnSpc>
                          <a:spcPct val="115000"/>
                        </a:lnSpc>
                        <a:spcAft>
                          <a:spcPts val="0"/>
                        </a:spcAft>
                      </a:pPr>
                      <a:r>
                        <a:rPr lang="ru-RU" sz="1400" dirty="0">
                          <a:latin typeface="Calibri"/>
                          <a:ea typeface="Calibri"/>
                          <a:cs typeface="Calibri"/>
                        </a:rPr>
                        <a:t>Бригада получила целевой инструктаж и допущена на подготовленное рабочее место</a:t>
                      </a:r>
                      <a:endParaRPr lang="ru-RU" sz="1400" dirty="0">
                        <a:latin typeface="Calibri"/>
                        <a:ea typeface="Calibri"/>
                        <a:cs typeface="Times New Roman"/>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gridSpan="2">
                  <a:txBody>
                    <a:bodyPr/>
                    <a:lstStyle/>
                    <a:p>
                      <a:pPr algn="ctr">
                        <a:lnSpc>
                          <a:spcPct val="115000"/>
                        </a:lnSpc>
                        <a:spcAft>
                          <a:spcPts val="0"/>
                        </a:spcAft>
                      </a:pPr>
                      <a:r>
                        <a:rPr lang="ru-RU" sz="1400">
                          <a:latin typeface="Calibri"/>
                          <a:ea typeface="Calibri"/>
                          <a:cs typeface="Calibri"/>
                        </a:rPr>
                        <a:t>Работа закончена, бригада удалена</a:t>
                      </a:r>
                      <a:endParaRPr lang="ru-RU" sz="1400">
                        <a:latin typeface="Calibri"/>
                        <a:ea typeface="Calibri"/>
                        <a:cs typeface="Times New Roman"/>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r>
              <a:tr h="349126">
                <a:tc rowSpan="2">
                  <a:txBody>
                    <a:bodyPr/>
                    <a:lstStyle/>
                    <a:p>
                      <a:pPr algn="ctr">
                        <a:lnSpc>
                          <a:spcPct val="115000"/>
                        </a:lnSpc>
                        <a:spcAft>
                          <a:spcPts val="0"/>
                        </a:spcAft>
                      </a:pPr>
                      <a:r>
                        <a:rPr lang="ru-RU" sz="1400" dirty="0">
                          <a:latin typeface="Calibri"/>
                          <a:ea typeface="Calibri"/>
                          <a:cs typeface="Calibri"/>
                        </a:rPr>
                        <a:t>наименование рабочего места</a:t>
                      </a:r>
                      <a:endParaRPr lang="ru-RU" sz="1400" dirty="0">
                        <a:latin typeface="Calibri"/>
                        <a:ea typeface="Calibri"/>
                        <a:cs typeface="Times New Roman"/>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15000"/>
                        </a:lnSpc>
                        <a:spcAft>
                          <a:spcPts val="0"/>
                        </a:spcAft>
                      </a:pPr>
                      <a:r>
                        <a:rPr lang="ru-RU" sz="1400">
                          <a:latin typeface="Calibri"/>
                          <a:ea typeface="Calibri"/>
                          <a:cs typeface="Calibri"/>
                        </a:rPr>
                        <a:t>дата, время</a:t>
                      </a:r>
                      <a:endParaRPr lang="ru-RU" sz="1400">
                        <a:latin typeface="Calibri"/>
                        <a:ea typeface="Calibri"/>
                        <a:cs typeface="Times New Roman"/>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ru-RU" sz="1400" dirty="0">
                          <a:latin typeface="Calibri"/>
                          <a:ea typeface="Calibri"/>
                          <a:cs typeface="Calibri"/>
                        </a:rPr>
                        <a:t>подписи (подпись) (фамилия, инициалы)</a:t>
                      </a:r>
                      <a:endParaRPr lang="ru-RU" sz="1400" dirty="0">
                        <a:latin typeface="Calibri"/>
                        <a:ea typeface="Calibri"/>
                        <a:cs typeface="Times New Roman"/>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rowSpan="2">
                  <a:txBody>
                    <a:bodyPr/>
                    <a:lstStyle/>
                    <a:p>
                      <a:pPr algn="ctr">
                        <a:lnSpc>
                          <a:spcPct val="115000"/>
                        </a:lnSpc>
                        <a:spcAft>
                          <a:spcPts val="0"/>
                        </a:spcAft>
                      </a:pPr>
                      <a:r>
                        <a:rPr lang="ru-RU" sz="1400" dirty="0">
                          <a:latin typeface="Calibri"/>
                          <a:ea typeface="Calibri"/>
                          <a:cs typeface="Calibri"/>
                        </a:rPr>
                        <a:t>дата, время</a:t>
                      </a:r>
                      <a:endParaRPr lang="ru-RU" sz="1400" dirty="0">
                        <a:latin typeface="Calibri"/>
                        <a:ea typeface="Calibri"/>
                        <a:cs typeface="Times New Roman"/>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15000"/>
                        </a:lnSpc>
                        <a:spcAft>
                          <a:spcPts val="0"/>
                        </a:spcAft>
                      </a:pPr>
                      <a:r>
                        <a:rPr lang="ru-RU" sz="1400" dirty="0">
                          <a:latin typeface="Calibri"/>
                          <a:ea typeface="Calibri"/>
                          <a:cs typeface="Calibri"/>
                        </a:rPr>
                        <a:t>подпись ответственного исполнителя работ (подпись) (фамилия, инициалы)</a:t>
                      </a:r>
                      <a:endParaRPr lang="ru-RU" sz="1400" dirty="0">
                        <a:latin typeface="Calibri"/>
                        <a:ea typeface="Calibri"/>
                        <a:cs typeface="Times New Roman"/>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4346">
                <a:tc vMerge="1">
                  <a:txBody>
                    <a:bodyPr/>
                    <a:lstStyle/>
                    <a:p>
                      <a:endParaRPr lang="ru-RU"/>
                    </a:p>
                  </a:txBody>
                  <a:tcPr/>
                </a:tc>
                <a:tc vMerge="1">
                  <a:txBody>
                    <a:bodyPr/>
                    <a:lstStyle/>
                    <a:p>
                      <a:endParaRPr lang="ru-RU"/>
                    </a:p>
                  </a:txBody>
                  <a:tcPr/>
                </a:tc>
                <a:tc>
                  <a:txBody>
                    <a:bodyPr/>
                    <a:lstStyle/>
                    <a:p>
                      <a:pPr algn="ctr">
                        <a:lnSpc>
                          <a:spcPct val="115000"/>
                        </a:lnSpc>
                        <a:spcAft>
                          <a:spcPts val="0"/>
                        </a:spcAft>
                      </a:pPr>
                      <a:r>
                        <a:rPr lang="ru-RU" sz="1400" dirty="0">
                          <a:latin typeface="Calibri"/>
                          <a:ea typeface="Calibri"/>
                          <a:cs typeface="Calibri"/>
                        </a:rPr>
                        <a:t>ответственный руководитель работ</a:t>
                      </a:r>
                      <a:endParaRPr lang="ru-RU" sz="1400" dirty="0">
                        <a:latin typeface="Calibri"/>
                        <a:ea typeface="Calibri"/>
                        <a:cs typeface="Times New Roman"/>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dirty="0">
                          <a:latin typeface="Calibri"/>
                          <a:ea typeface="Calibri"/>
                          <a:cs typeface="Calibri"/>
                        </a:rPr>
                        <a:t>ответственный исполнитель работ</a:t>
                      </a:r>
                      <a:endParaRPr lang="ru-RU" sz="1400" dirty="0">
                        <a:latin typeface="Calibri"/>
                        <a:ea typeface="Calibri"/>
                        <a:cs typeface="Times New Roman"/>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tc vMerge="1">
                  <a:txBody>
                    <a:bodyPr/>
                    <a:lstStyle/>
                    <a:p>
                      <a:endParaRPr lang="ru-RU"/>
                    </a:p>
                  </a:txBody>
                  <a:tcPr/>
                </a:tc>
              </a:tr>
              <a:tr h="267237">
                <a:tc>
                  <a:txBody>
                    <a:bodyPr/>
                    <a:lstStyle/>
                    <a:p>
                      <a:pPr algn="ctr">
                        <a:lnSpc>
                          <a:spcPct val="115000"/>
                        </a:lnSpc>
                        <a:spcAft>
                          <a:spcPts val="0"/>
                        </a:spcAft>
                      </a:pPr>
                      <a:r>
                        <a:rPr lang="ru-RU" sz="900">
                          <a:latin typeface="Calibri"/>
                          <a:ea typeface="Calibri"/>
                          <a:cs typeface="Calibri"/>
                        </a:rPr>
                        <a:t>1</a:t>
                      </a:r>
                      <a:endParaRPr lang="ru-RU" sz="1000">
                        <a:latin typeface="Calibri"/>
                        <a:ea typeface="Calibri"/>
                        <a:cs typeface="Times New Roman"/>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900">
                          <a:latin typeface="Calibri"/>
                          <a:ea typeface="Calibri"/>
                          <a:cs typeface="Calibri"/>
                        </a:rPr>
                        <a:t>2</a:t>
                      </a:r>
                      <a:endParaRPr lang="ru-RU" sz="1000">
                        <a:latin typeface="Calibri"/>
                        <a:ea typeface="Calibri"/>
                        <a:cs typeface="Times New Roman"/>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900">
                          <a:latin typeface="Calibri"/>
                          <a:ea typeface="Calibri"/>
                          <a:cs typeface="Calibri"/>
                        </a:rPr>
                        <a:t>3</a:t>
                      </a:r>
                      <a:endParaRPr lang="ru-RU" sz="1000">
                        <a:latin typeface="Calibri"/>
                        <a:ea typeface="Calibri"/>
                        <a:cs typeface="Times New Roman"/>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900">
                          <a:latin typeface="Calibri"/>
                          <a:ea typeface="Calibri"/>
                          <a:cs typeface="Calibri"/>
                        </a:rPr>
                        <a:t>4</a:t>
                      </a:r>
                      <a:endParaRPr lang="ru-RU" sz="1000">
                        <a:latin typeface="Calibri"/>
                        <a:ea typeface="Calibri"/>
                        <a:cs typeface="Times New Roman"/>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900">
                          <a:latin typeface="Calibri"/>
                          <a:ea typeface="Calibri"/>
                          <a:cs typeface="Calibri"/>
                        </a:rPr>
                        <a:t>5</a:t>
                      </a:r>
                      <a:endParaRPr lang="ru-RU" sz="1000">
                        <a:latin typeface="Calibri"/>
                        <a:ea typeface="Calibri"/>
                        <a:cs typeface="Times New Roman"/>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900" dirty="0">
                          <a:latin typeface="Calibri"/>
                          <a:ea typeface="Calibri"/>
                          <a:cs typeface="Calibri"/>
                        </a:rPr>
                        <a:t>6</a:t>
                      </a:r>
                      <a:endParaRPr lang="ru-RU" sz="1000" dirty="0">
                        <a:latin typeface="Calibri"/>
                        <a:ea typeface="Calibri"/>
                        <a:cs typeface="Times New Roman"/>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6441">
                <a:tc>
                  <a:txBody>
                    <a:bodyPr/>
                    <a:lstStyle/>
                    <a:p>
                      <a:pPr>
                        <a:lnSpc>
                          <a:spcPct val="115000"/>
                        </a:lnSpc>
                        <a:spcAft>
                          <a:spcPts val="0"/>
                        </a:spcAft>
                      </a:pPr>
                      <a:endParaRPr lang="ru-RU" sz="900">
                        <a:latin typeface="Calibri"/>
                        <a:ea typeface="Calibri"/>
                        <a:cs typeface="Calibri"/>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900">
                        <a:latin typeface="Calibri"/>
                        <a:ea typeface="Calibri"/>
                        <a:cs typeface="Calibri"/>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900">
                        <a:latin typeface="Calibri"/>
                        <a:ea typeface="Calibri"/>
                        <a:cs typeface="Calibri"/>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900" dirty="0">
                        <a:latin typeface="Calibri"/>
                        <a:ea typeface="Calibri"/>
                        <a:cs typeface="Calibri"/>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900">
                        <a:latin typeface="Calibri"/>
                        <a:ea typeface="Calibri"/>
                        <a:cs typeface="Calibri"/>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900" dirty="0">
                        <a:latin typeface="Calibri"/>
                        <a:ea typeface="Calibri"/>
                        <a:cs typeface="Calibri"/>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6441">
                <a:tc>
                  <a:txBody>
                    <a:bodyPr/>
                    <a:lstStyle/>
                    <a:p>
                      <a:pPr>
                        <a:lnSpc>
                          <a:spcPct val="115000"/>
                        </a:lnSpc>
                        <a:spcAft>
                          <a:spcPts val="0"/>
                        </a:spcAft>
                      </a:pPr>
                      <a:endParaRPr lang="ru-RU" sz="900">
                        <a:latin typeface="Calibri"/>
                        <a:ea typeface="Calibri"/>
                        <a:cs typeface="Calibri"/>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900">
                        <a:latin typeface="Calibri"/>
                        <a:ea typeface="Calibri"/>
                        <a:cs typeface="Calibri"/>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900" dirty="0">
                        <a:latin typeface="Calibri"/>
                        <a:ea typeface="Calibri"/>
                        <a:cs typeface="Calibri"/>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900">
                        <a:latin typeface="Calibri"/>
                        <a:ea typeface="Calibri"/>
                        <a:cs typeface="Calibri"/>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900">
                        <a:latin typeface="Calibri"/>
                        <a:ea typeface="Calibri"/>
                        <a:cs typeface="Calibri"/>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900" dirty="0">
                        <a:latin typeface="Calibri"/>
                        <a:ea typeface="Calibri"/>
                        <a:cs typeface="Calibri"/>
                      </a:endParaRPr>
                    </a:p>
                  </a:txBody>
                  <a:tcPr marL="36691" marR="36691" marT="60362" marB="6036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46465" name="Rectangle 1"/>
          <p:cNvSpPr>
            <a:spLocks noChangeArrowheads="1"/>
          </p:cNvSpPr>
          <p:nvPr/>
        </p:nvSpPr>
        <p:spPr bwMode="auto">
          <a:xfrm>
            <a:off x="0" y="-63787"/>
            <a:ext cx="9144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a:t>
            </a:r>
            <a:r>
              <a:rPr kumimoji="0" lang="ru-RU" b="1" i="0" u="none" strike="noStrike" cap="none" normalizeH="0" baseline="0" dirty="0" smtClean="0">
                <a:ln>
                  <a:noFill/>
                </a:ln>
                <a:solidFill>
                  <a:schemeClr val="tx1"/>
                </a:solidFill>
                <a:effectLst/>
                <a:latin typeface="+mj-lt"/>
                <a:ea typeface="Times New Roman" pitchFamily="18" charset="0"/>
                <a:cs typeface="Courier New" pitchFamily="49" charset="0"/>
              </a:rPr>
              <a:t>6. Ежедневный допуск к работе и время ее окончания:</a:t>
            </a:r>
            <a:endParaRPr kumimoji="0" lang="ru-RU" b="1"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400" b="1" i="0" u="none" strike="noStrike" cap="none" normalizeH="0" baseline="0" dirty="0" smtClean="0">
              <a:ln>
                <a:noFill/>
              </a:ln>
              <a:solidFill>
                <a:schemeClr val="tx1"/>
              </a:solidFill>
              <a:effectLst/>
              <a:latin typeface="Arial" pitchFamily="34" charset="0"/>
              <a:cs typeface="Arial" pitchFamily="34" charset="0"/>
            </a:endParaRPr>
          </a:p>
        </p:txBody>
      </p:sp>
      <p:sp>
        <p:nvSpPr>
          <p:cNvPr id="4" name="Прямоугольник 3"/>
          <p:cNvSpPr/>
          <p:nvPr/>
        </p:nvSpPr>
        <p:spPr>
          <a:xfrm>
            <a:off x="0" y="3356992"/>
            <a:ext cx="9144000" cy="369332"/>
          </a:xfrm>
          <a:prstGeom prst="rect">
            <a:avLst/>
          </a:prstGeom>
        </p:spPr>
        <p:txBody>
          <a:bodyPr wrap="square">
            <a:spAutoFit/>
          </a:bodyPr>
          <a:lstStyle/>
          <a:p>
            <a:r>
              <a:rPr lang="ru-RU" dirty="0" smtClean="0">
                <a:latin typeface="+mj-lt"/>
              </a:rPr>
              <a:t> </a:t>
            </a:r>
            <a:r>
              <a:rPr lang="ru-RU" b="1" dirty="0" smtClean="0">
                <a:latin typeface="+mj-lt"/>
              </a:rPr>
              <a:t>7. Изменения в составе бригады:</a:t>
            </a:r>
            <a:endParaRPr lang="ru-RU" b="1" dirty="0">
              <a:latin typeface="+mj-lt"/>
            </a:endParaRPr>
          </a:p>
        </p:txBody>
      </p:sp>
      <p:graphicFrame>
        <p:nvGraphicFramePr>
          <p:cNvPr id="5" name="Таблица 4"/>
          <p:cNvGraphicFramePr>
            <a:graphicFrameLocks noGrp="1"/>
          </p:cNvGraphicFramePr>
          <p:nvPr/>
        </p:nvGraphicFramePr>
        <p:xfrm>
          <a:off x="0" y="3861049"/>
          <a:ext cx="9144000" cy="2232246"/>
        </p:xfrm>
        <a:graphic>
          <a:graphicData uri="http://schemas.openxmlformats.org/drawingml/2006/table">
            <a:tbl>
              <a:tblPr/>
              <a:tblGrid>
                <a:gridCol w="2791974"/>
                <a:gridCol w="2757880"/>
                <a:gridCol w="1036099"/>
                <a:gridCol w="2558047"/>
              </a:tblGrid>
              <a:tr h="745837">
                <a:tc>
                  <a:txBody>
                    <a:bodyPr/>
                    <a:lstStyle/>
                    <a:p>
                      <a:pPr algn="ctr">
                        <a:lnSpc>
                          <a:spcPct val="115000"/>
                        </a:lnSpc>
                        <a:spcAft>
                          <a:spcPts val="0"/>
                        </a:spcAft>
                      </a:pPr>
                      <a:r>
                        <a:rPr lang="ru-RU" sz="1400" dirty="0">
                          <a:latin typeface="Calibri"/>
                          <a:ea typeface="Calibri"/>
                          <a:cs typeface="Calibri"/>
                        </a:rPr>
                        <a:t>Введен в состав бригады (фамилия, инициалы)</a:t>
                      </a:r>
                      <a:endParaRPr lang="ru-RU" sz="1400" dirty="0">
                        <a:latin typeface="Calibri"/>
                        <a:ea typeface="Calibri"/>
                        <a:cs typeface="Times New Roman"/>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dirty="0">
                          <a:latin typeface="Calibri"/>
                          <a:ea typeface="Calibri"/>
                          <a:cs typeface="Calibri"/>
                        </a:rPr>
                        <a:t>Выведен из состава бригады (фамилия, инициалы)</a:t>
                      </a:r>
                      <a:endParaRPr lang="ru-RU" sz="1400" dirty="0">
                        <a:latin typeface="Calibri"/>
                        <a:ea typeface="Calibri"/>
                        <a:cs typeface="Times New Roman"/>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a:latin typeface="Calibri"/>
                          <a:ea typeface="Calibri"/>
                          <a:cs typeface="Calibri"/>
                        </a:rPr>
                        <a:t>Дата, время</a:t>
                      </a:r>
                      <a:endParaRPr lang="ru-RU" sz="1400">
                        <a:latin typeface="Calibri"/>
                        <a:ea typeface="Calibri"/>
                        <a:cs typeface="Times New Roman"/>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400" dirty="0">
                          <a:latin typeface="Calibri"/>
                          <a:ea typeface="Calibri"/>
                          <a:cs typeface="Calibri"/>
                        </a:rPr>
                        <a:t>Разрешил (подпись, фамилия, инициалы)</a:t>
                      </a:r>
                      <a:endParaRPr lang="ru-RU" sz="1400" dirty="0">
                        <a:latin typeface="Calibri"/>
                        <a:ea typeface="Calibri"/>
                        <a:cs typeface="Times New Roman"/>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2093">
                <a:tc>
                  <a:txBody>
                    <a:bodyPr/>
                    <a:lstStyle/>
                    <a:p>
                      <a:pPr algn="ctr">
                        <a:lnSpc>
                          <a:spcPct val="115000"/>
                        </a:lnSpc>
                        <a:spcAft>
                          <a:spcPts val="0"/>
                        </a:spcAft>
                      </a:pPr>
                      <a:r>
                        <a:rPr lang="ru-RU" sz="1000">
                          <a:latin typeface="Calibri"/>
                          <a:ea typeface="Calibri"/>
                          <a:cs typeface="Calibri"/>
                        </a:rPr>
                        <a:t>1</a:t>
                      </a:r>
                      <a:endParaRPr lang="ru-RU" sz="1100">
                        <a:latin typeface="Calibri"/>
                        <a:ea typeface="Calibri"/>
                        <a:cs typeface="Times New Roman"/>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000" dirty="0">
                          <a:latin typeface="Calibri"/>
                          <a:ea typeface="Calibri"/>
                          <a:cs typeface="Calibri"/>
                        </a:rPr>
                        <a:t>2</a:t>
                      </a:r>
                      <a:endParaRPr lang="ru-RU" sz="1100" dirty="0">
                        <a:latin typeface="Calibri"/>
                        <a:ea typeface="Calibri"/>
                        <a:cs typeface="Times New Roman"/>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000" dirty="0">
                          <a:latin typeface="Calibri"/>
                          <a:ea typeface="Calibri"/>
                          <a:cs typeface="Calibri"/>
                        </a:rPr>
                        <a:t>3</a:t>
                      </a:r>
                      <a:endParaRPr lang="ru-RU" sz="1100" dirty="0">
                        <a:latin typeface="Calibri"/>
                        <a:ea typeface="Calibri"/>
                        <a:cs typeface="Times New Roman"/>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000" dirty="0">
                          <a:latin typeface="Calibri"/>
                          <a:ea typeface="Calibri"/>
                          <a:cs typeface="Calibri"/>
                        </a:rPr>
                        <a:t>4</a:t>
                      </a:r>
                      <a:endParaRPr lang="ru-RU" sz="1100" dirty="0">
                        <a:latin typeface="Calibri"/>
                        <a:ea typeface="Calibri"/>
                        <a:cs typeface="Times New Roman"/>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4772">
                <a:tc>
                  <a:txBody>
                    <a:bodyPr/>
                    <a:lstStyle/>
                    <a:p>
                      <a:pPr>
                        <a:lnSpc>
                          <a:spcPct val="115000"/>
                        </a:lnSpc>
                        <a:spcAft>
                          <a:spcPts val="0"/>
                        </a:spcAft>
                      </a:pPr>
                      <a:endParaRPr lang="ru-RU" sz="1000">
                        <a:latin typeface="Calibri"/>
                        <a:ea typeface="Calibri"/>
                        <a:cs typeface="Calibri"/>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Calibri"/>
                        <a:cs typeface="Calibri"/>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Calibri"/>
                        <a:cs typeface="Calibri"/>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Calibri"/>
                        <a:cs typeface="Calibri"/>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4772">
                <a:tc>
                  <a:txBody>
                    <a:bodyPr/>
                    <a:lstStyle/>
                    <a:p>
                      <a:pPr>
                        <a:lnSpc>
                          <a:spcPct val="115000"/>
                        </a:lnSpc>
                        <a:spcAft>
                          <a:spcPts val="0"/>
                        </a:spcAft>
                      </a:pPr>
                      <a:endParaRPr lang="ru-RU" sz="1000">
                        <a:latin typeface="Calibri"/>
                        <a:ea typeface="Calibri"/>
                        <a:cs typeface="Calibri"/>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Calibri"/>
                        <a:cs typeface="Calibri"/>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Calibri"/>
                        <a:cs typeface="Calibri"/>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Calibri"/>
                        <a:cs typeface="Calibri"/>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4772">
                <a:tc>
                  <a:txBody>
                    <a:bodyPr/>
                    <a:lstStyle/>
                    <a:p>
                      <a:pPr>
                        <a:lnSpc>
                          <a:spcPct val="115000"/>
                        </a:lnSpc>
                        <a:spcAft>
                          <a:spcPts val="0"/>
                        </a:spcAft>
                      </a:pPr>
                      <a:endParaRPr lang="ru-RU" sz="1000">
                        <a:latin typeface="Calibri"/>
                        <a:ea typeface="Calibri"/>
                        <a:cs typeface="Calibri"/>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dirty="0">
                        <a:latin typeface="Calibri"/>
                        <a:ea typeface="Calibri"/>
                        <a:cs typeface="Calibri"/>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a:latin typeface="Calibri"/>
                        <a:ea typeface="Calibri"/>
                        <a:cs typeface="Calibri"/>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ru-RU" sz="1000" dirty="0">
                        <a:latin typeface="Calibri"/>
                        <a:ea typeface="Calibri"/>
                        <a:cs typeface="Calibri"/>
                      </a:endParaRPr>
                    </a:p>
                  </a:txBody>
                  <a:tcPr marL="39146" marR="39146" marT="64401" marB="6440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489" name="Rectangle 1"/>
          <p:cNvSpPr>
            <a:spLocks noChangeArrowheads="1"/>
          </p:cNvSpPr>
          <p:nvPr/>
        </p:nvSpPr>
        <p:spPr bwMode="auto">
          <a:xfrm>
            <a:off x="0" y="-130607"/>
            <a:ext cx="9144000" cy="7762210"/>
          </a:xfrm>
          <a:prstGeom prst="rect">
            <a:avLst/>
          </a:prstGeom>
          <a:noFill/>
          <a:ln w="9525">
            <a:noFill/>
            <a:miter lim="800000"/>
            <a:headEnd/>
            <a:tailEnd/>
          </a:ln>
          <a:effectLst/>
        </p:spPr>
        <p:txBody>
          <a:bodyPr vert="horz" wrap="square" lIns="91440" tIns="45720" rIns="91440" bIns="539580" numCol="1" anchor="ctr" anchorCtr="0" compatLnSpc="1">
            <a:prstTxWarp prst="textNoShape">
              <a:avLst/>
            </a:prstTxWarp>
            <a:spAutoFit/>
          </a:bodyPr>
          <a:lstStyle/>
          <a:p>
            <a:pPr lvl="0" fontAlgn="base">
              <a:spcBef>
                <a:spcPct val="0"/>
              </a:spcBef>
              <a:spcAft>
                <a:spcPct val="0"/>
              </a:spcAft>
            </a:pPr>
            <a:r>
              <a:rPr lang="ru-RU" b="1" dirty="0" smtClean="0">
                <a:latin typeface="Courier New" pitchFamily="49" charset="0"/>
                <a:ea typeface="Times New Roman" pitchFamily="18" charset="0"/>
                <a:cs typeface="Courier New" pitchFamily="49" charset="0"/>
              </a:rPr>
              <a:t> </a:t>
            </a:r>
            <a:r>
              <a:rPr lang="ru-RU" sz="2000" b="1" dirty="0" smtClean="0">
                <a:ea typeface="Times New Roman" pitchFamily="18" charset="0"/>
                <a:cs typeface="Courier New" pitchFamily="49" charset="0"/>
              </a:rPr>
              <a:t>8. Регистрация целевого инструктажа при первичном допуске:</a:t>
            </a:r>
            <a:endParaRPr lang="ru-RU" sz="2000" b="1" dirty="0" smtClean="0">
              <a:cs typeface="Arial" pitchFamily="34" charset="0"/>
            </a:endParaRPr>
          </a:p>
          <a:p>
            <a:pPr lvl="0" eaLnBrk="0" fontAlgn="base" hangingPunct="0">
              <a:spcBef>
                <a:spcPct val="0"/>
              </a:spcBef>
              <a:spcAft>
                <a:spcPct val="0"/>
              </a:spcAft>
            </a:pPr>
            <a:r>
              <a:rPr lang="ru-RU" b="1" dirty="0" smtClean="0">
                <a:latin typeface="Courier New" pitchFamily="49" charset="0"/>
                <a:ea typeface="Times New Roman" pitchFamily="18" charset="0"/>
                <a:cs typeface="Courier New" pitchFamily="49" charset="0"/>
              </a:rPr>
              <a:t>Инструктаж провел: ___________________ Инструктаж прошел  _________________</a:t>
            </a: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Ответственный</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Лицо, выдавшее                           руководитель</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наряд:             ___________________   работ:         ___________________</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(фамилия, инициалы)                  (фамилия, инициалы)</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___________________                  ___________________</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(подпись)                            (</a:t>
            </a:r>
            <a:r>
              <a:rPr kumimoji="0" lang="ru-RU" b="0" i="0" u="none" strike="noStrike" cap="none" normalizeH="0" baseline="0" dirty="0" err="1" smtClean="0">
                <a:ln>
                  <a:noFill/>
                </a:ln>
                <a:solidFill>
                  <a:schemeClr val="tx1"/>
                </a:solidFill>
                <a:effectLst/>
                <a:latin typeface="+mj-lt"/>
                <a:ea typeface="Times New Roman" pitchFamily="18" charset="0"/>
                <a:cs typeface="Courier New" pitchFamily="49" charset="0"/>
              </a:rPr>
              <a:t>подпись</a:t>
            </a: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Ответственный                            Ответственный</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руководитель                             исполнитель</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работ:             ___________________   работ:         ___________________</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(фамилия, инициалы)                  (фамилия, инициалы)</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___________________                  ___________________</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(подпись)                            (</a:t>
            </a:r>
            <a:r>
              <a:rPr kumimoji="0" lang="ru-RU" b="0" i="0" u="none" strike="noStrike" cap="none" normalizeH="0" baseline="0" dirty="0" err="1" smtClean="0">
                <a:ln>
                  <a:noFill/>
                </a:ln>
                <a:solidFill>
                  <a:schemeClr val="tx1"/>
                </a:solidFill>
                <a:effectLst/>
                <a:latin typeface="+mj-lt"/>
                <a:ea typeface="Times New Roman" pitchFamily="18" charset="0"/>
                <a:cs typeface="Courier New" pitchFamily="49" charset="0"/>
              </a:rPr>
              <a:t>подпись</a:t>
            </a: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Ответственный</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исполнитель</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работ:             ___________________   Члены бригады: ___________________</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(фамилия, инициалы)                  (фамилия, инициалы,</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подпись)</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__________________                   ___________________</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(подпись)                       (фамилия, инициалы,</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подпись)</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Наряд-допуск выдал: _______________________________________________________</a:t>
            </a:r>
          </a:p>
          <a:p>
            <a:r>
              <a:rPr lang="ru-RU" dirty="0" smtClean="0">
                <a:latin typeface="+mj-lt"/>
              </a:rPr>
              <a:t>(лицо, уполномоченное приказом руководителя организации)</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mj-lt"/>
              <a:ea typeface="Times New Roman" pitchFamily="18" charset="0"/>
              <a:cs typeface="Courier New" pitchFamily="49" charset="0"/>
            </a:endParaRP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9144000" cy="1754326"/>
          </a:xfrm>
          <a:prstGeom prst="rect">
            <a:avLst/>
          </a:prstGeom>
        </p:spPr>
        <p:txBody>
          <a:bodyPr wrap="square">
            <a:spAutoFit/>
          </a:bodyPr>
          <a:lstStyle/>
          <a:p>
            <a:r>
              <a:rPr lang="ru-RU" b="1" dirty="0" smtClean="0"/>
              <a:t> </a:t>
            </a:r>
            <a:r>
              <a:rPr lang="ru-RU" b="1" dirty="0" smtClean="0">
                <a:latin typeface="+mj-lt"/>
              </a:rPr>
              <a:t>9. Письменное    разрешение   (акт-допуск)   действующего   предприятия (эксплуатирующей организации) на производство работ имеется</a:t>
            </a:r>
            <a:r>
              <a:rPr lang="ru-RU" dirty="0" smtClean="0">
                <a:latin typeface="+mj-lt"/>
              </a:rPr>
              <a:t>. Мероприятия  по безопасности   строительного   производства  согласованы  (заполняется  при проведении работ на территории действующих предприятий):</a:t>
            </a:r>
          </a:p>
          <a:p>
            <a:r>
              <a:rPr lang="ru-RU" dirty="0" smtClean="0">
                <a:latin typeface="+mj-lt"/>
              </a:rPr>
              <a:t>___________________________________________________________________________</a:t>
            </a:r>
          </a:p>
          <a:p>
            <a:r>
              <a:rPr lang="ru-RU" dirty="0" smtClean="0">
                <a:latin typeface="+mj-lt"/>
              </a:rPr>
              <a:t>             (должность, Ф.И.О., подпись уполномоченного лица)</a:t>
            </a:r>
            <a:endParaRPr lang="ru-RU" dirty="0">
              <a:latin typeface="+mj-lt"/>
            </a:endParaRPr>
          </a:p>
        </p:txBody>
      </p:sp>
      <p:sp>
        <p:nvSpPr>
          <p:cNvPr id="448513" name="Rectangle 1"/>
          <p:cNvSpPr>
            <a:spLocks noChangeArrowheads="1"/>
          </p:cNvSpPr>
          <p:nvPr/>
        </p:nvSpPr>
        <p:spPr bwMode="auto">
          <a:xfrm>
            <a:off x="0" y="1801761"/>
            <a:ext cx="9144000" cy="36933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a:t>
            </a:r>
            <a:r>
              <a:rPr kumimoji="0" lang="ru-RU" b="1" i="0" u="none" strike="noStrike" cap="none" normalizeH="0" baseline="0" dirty="0" smtClean="0">
                <a:ln>
                  <a:noFill/>
                </a:ln>
                <a:solidFill>
                  <a:schemeClr val="tx1"/>
                </a:solidFill>
                <a:effectLst/>
                <a:latin typeface="+mj-lt"/>
                <a:ea typeface="Times New Roman" pitchFamily="18" charset="0"/>
                <a:cs typeface="Courier New" pitchFamily="49" charset="0"/>
              </a:rPr>
              <a:t>10. Рабочее   место   и   условия   труда   проверены.  Мероприятия  по</a:t>
            </a:r>
            <a:endParaRPr kumimoji="0" lang="ru-RU" b="1" i="0" u="none" strike="noStrike" cap="none" normalizeH="0" baseline="0" dirty="0" smtClean="0">
              <a:ln>
                <a:noFill/>
              </a:ln>
              <a:solidFill>
                <a:schemeClr val="tx1"/>
              </a:solidFill>
              <a:effectLst/>
              <a:latin typeface="+mj-lt"/>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mj-lt"/>
                <a:ea typeface="Times New Roman" pitchFamily="18" charset="0"/>
                <a:cs typeface="Courier New" pitchFamily="49" charset="0"/>
              </a:rPr>
              <a:t>безопасности производства, указанные в наряде-допуске, выполнены.</a:t>
            </a:r>
            <a:endParaRPr kumimoji="0" lang="ru-RU" b="1" i="0" u="none" strike="noStrike" cap="none" normalizeH="0" baseline="0" dirty="0" smtClean="0">
              <a:ln>
                <a:noFill/>
              </a:ln>
              <a:solidFill>
                <a:schemeClr val="tx1"/>
              </a:solidFill>
              <a:effectLst/>
              <a:latin typeface="+mj-lt"/>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mj-lt"/>
                <a:ea typeface="Times New Roman" pitchFamily="18" charset="0"/>
                <a:cs typeface="Courier New" pitchFamily="49" charset="0"/>
              </a:rPr>
              <a:t>Разрешаю приступить</a:t>
            </a:r>
            <a:r>
              <a:rPr lang="ru-RU" b="1" dirty="0" smtClean="0">
                <a:latin typeface="+mj-lt"/>
                <a:cs typeface="Arial" pitchFamily="34" charset="0"/>
              </a:rPr>
              <a:t> </a:t>
            </a:r>
            <a:r>
              <a:rPr kumimoji="0" lang="ru-RU" b="1" i="0" u="none" strike="noStrike" cap="none" normalizeH="0" baseline="0" dirty="0" smtClean="0">
                <a:ln>
                  <a:noFill/>
                </a:ln>
                <a:solidFill>
                  <a:schemeClr val="tx1"/>
                </a:solidFill>
                <a:effectLst/>
                <a:latin typeface="+mj-lt"/>
                <a:ea typeface="Times New Roman" pitchFamily="18" charset="0"/>
                <a:cs typeface="Courier New" pitchFamily="49" charset="0"/>
              </a:rPr>
              <a:t>к выполнению работ:             </a:t>
            </a: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___________________   _____________________</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(дата, подпись)      (фамилия, инициалы)</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Наряд-допуск продлен до:        ___________________   _____________________</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(дата, подпись)      (фамилия, инициалы)</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mj-lt"/>
                <a:ea typeface="Times New Roman" pitchFamily="18" charset="0"/>
                <a:cs typeface="Courier New" pitchFamily="49" charset="0"/>
              </a:rPr>
              <a:t>    11. Работа   выполнена   в   полном   объеме.   Материалы,  инструмент,</a:t>
            </a:r>
            <a:endParaRPr kumimoji="0" lang="ru-RU" b="1" i="0" u="none" strike="noStrike" cap="none" normalizeH="0" baseline="0" dirty="0" smtClean="0">
              <a:ln>
                <a:noFill/>
              </a:ln>
              <a:solidFill>
                <a:schemeClr val="tx1"/>
              </a:solidFill>
              <a:effectLst/>
              <a:latin typeface="+mj-lt"/>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mj-lt"/>
                <a:ea typeface="Times New Roman" pitchFamily="18" charset="0"/>
                <a:cs typeface="Courier New" pitchFamily="49" charset="0"/>
              </a:rPr>
              <a:t>приспособления убраны. Члены бригады выведены, наряд-допуск закрыт.</a:t>
            </a:r>
            <a:endParaRPr kumimoji="0" lang="ru-RU" b="1" i="0" u="none" strike="noStrike" cap="none" normalizeH="0" baseline="0" dirty="0" smtClean="0">
              <a:ln>
                <a:noFill/>
              </a:ln>
              <a:solidFill>
                <a:schemeClr val="tx1"/>
              </a:solidFill>
              <a:effectLst/>
              <a:latin typeface="+mj-lt"/>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Ответственный                               Лицо, выдавшее</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руководитель                                наряд-допуск:</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работ:       ____________________________   ____________________________</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Times New Roman" pitchFamily="18" charset="0"/>
                <a:cs typeface="Courier New" pitchFamily="49" charset="0"/>
              </a:rPr>
              <a:t>                     (дата, подпись)                (дата, подпись)</a:t>
            </a:r>
            <a:endParaRPr kumimoji="0" lang="ru-RU" b="0" i="0" u="none" strike="noStrike" cap="none" normalizeH="0" baseline="0" dirty="0" smtClean="0">
              <a:ln>
                <a:noFill/>
              </a:ln>
              <a:solidFill>
                <a:schemeClr val="tx1"/>
              </a:solidFill>
              <a:effectLst/>
              <a:latin typeface="+mj-lt"/>
              <a:cs typeface="Arial" pitchFamily="34" charset="0"/>
            </a:endParaRP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0" y="0"/>
            <a:ext cx="9144000" cy="908720"/>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ОФОРМЛЕНИЕ НАРЯДА-ДОПУСКА </a:t>
            </a:r>
          </a:p>
          <a:p>
            <a:pPr algn="ctr"/>
            <a:endParaRPr lang="ru-RU" dirty="0"/>
          </a:p>
        </p:txBody>
      </p:sp>
      <p:sp>
        <p:nvSpPr>
          <p:cNvPr id="48129" name="Rectangle 1"/>
          <p:cNvSpPr>
            <a:spLocks noChangeArrowheads="1"/>
          </p:cNvSpPr>
          <p:nvPr/>
        </p:nvSpPr>
        <p:spPr bwMode="auto">
          <a:xfrm>
            <a:off x="2411760" y="965009"/>
            <a:ext cx="6552728" cy="3847862"/>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softRound"/>
          </a:sp3d>
        </p:spPr>
        <p:txBody>
          <a:bodyPr vert="horz" wrap="square" lIns="91440" tIns="45720" rIns="91440" bIns="45720" numCol="1" anchor="ctr" anchorCtr="0" compatLnSpc="1">
            <a:prstTxWarp prst="textNoShape">
              <a:avLst/>
            </a:prstTxWarp>
            <a:spAutoFit/>
          </a:bodyPr>
          <a:lstStyle/>
          <a:p>
            <a:r>
              <a:rPr lang="ru-RU" sz="2000" dirty="0" smtClean="0">
                <a:latin typeface="Times New Roman" pitchFamily="18" charset="0"/>
                <a:cs typeface="Times New Roman" pitchFamily="18" charset="0"/>
              </a:rPr>
              <a:t>22. </a:t>
            </a:r>
            <a:r>
              <a:rPr lang="ru-RU" sz="2000" b="1" i="1" u="sng" dirty="0" smtClean="0">
                <a:latin typeface="Times New Roman" pitchFamily="18" charset="0"/>
                <a:cs typeface="Times New Roman" pitchFamily="18" charset="0"/>
              </a:rPr>
              <a:t>В исключительных случаях</a:t>
            </a:r>
            <a:r>
              <a:rPr lang="ru-RU" sz="2000" b="1" i="1"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(предупреждение аварии, устранение угрозы жизни работников, ликвидация последствий аварий и стихийных бедствий) работы на высоте могут быть начаты </a:t>
            </a:r>
            <a:r>
              <a:rPr lang="ru-RU" sz="2000" b="1" i="1" u="sng" dirty="0" smtClean="0">
                <a:latin typeface="Times New Roman" pitchFamily="18" charset="0"/>
                <a:cs typeface="Times New Roman" pitchFamily="18" charset="0"/>
              </a:rPr>
              <a:t>без оформления наряда-допуска </a:t>
            </a:r>
            <a:r>
              <a:rPr lang="ru-RU" sz="2000" dirty="0" smtClean="0">
                <a:latin typeface="Times New Roman" pitchFamily="18" charset="0"/>
                <a:cs typeface="Times New Roman" pitchFamily="18" charset="0"/>
              </a:rPr>
              <a:t>под руководством работников, назначаемых работодателем ответственными за безопасную организацию и проведение работ на высоте.</a:t>
            </a:r>
          </a:p>
          <a:p>
            <a:r>
              <a:rPr lang="ru-RU" sz="2000" b="1" i="1" u="sng" dirty="0" smtClean="0">
                <a:latin typeface="Times New Roman" pitchFamily="18" charset="0"/>
                <a:cs typeface="Times New Roman" pitchFamily="18" charset="0"/>
              </a:rPr>
              <a:t>Если</a:t>
            </a:r>
            <a:r>
              <a:rPr lang="ru-RU" sz="2000" dirty="0" smtClean="0">
                <a:latin typeface="Times New Roman" pitchFamily="18" charset="0"/>
                <a:cs typeface="Times New Roman" pitchFamily="18" charset="0"/>
              </a:rPr>
              <a:t> указанные работы выполняются </a:t>
            </a:r>
            <a:r>
              <a:rPr lang="ru-RU" sz="2000" b="1" i="1" u="sng" dirty="0" smtClean="0">
                <a:latin typeface="Times New Roman" pitchFamily="18" charset="0"/>
                <a:cs typeface="Times New Roman" pitchFamily="18" charset="0"/>
              </a:rPr>
              <a:t>более суток, оформление наряда-допуска</a:t>
            </a:r>
            <a:r>
              <a:rPr lang="ru-RU" sz="2000" dirty="0" smtClean="0">
                <a:latin typeface="Times New Roman" pitchFamily="18" charset="0"/>
                <a:cs typeface="Times New Roman" pitchFamily="18" charset="0"/>
              </a:rPr>
              <a:t> должно быть произведено в </a:t>
            </a:r>
            <a:r>
              <a:rPr lang="ru-RU" sz="2000" b="1" dirty="0" smtClean="0">
                <a:latin typeface="Times New Roman" pitchFamily="18" charset="0"/>
                <a:cs typeface="Times New Roman" pitchFamily="18" charset="0"/>
              </a:rPr>
              <a:t>обязательном порядке.</a:t>
            </a:r>
            <a:endParaRPr lang="ru-RU" sz="2000" b="1" dirty="0">
              <a:latin typeface="Times New Roman" pitchFamily="18" charset="0"/>
              <a:cs typeface="Times New Roman" pitchFamily="18" charset="0"/>
            </a:endParaRPr>
          </a:p>
        </p:txBody>
      </p:sp>
      <p:sp>
        <p:nvSpPr>
          <p:cNvPr id="48130" name="Rectangle 2"/>
          <p:cNvSpPr>
            <a:spLocks noChangeArrowheads="1"/>
          </p:cNvSpPr>
          <p:nvPr/>
        </p:nvSpPr>
        <p:spPr bwMode="auto">
          <a:xfrm>
            <a:off x="2483768" y="5043191"/>
            <a:ext cx="6480720" cy="1464231"/>
          </a:xfrm>
          <a:prstGeom prst="roundRect">
            <a:avLst/>
          </a:prstGeom>
          <a:solidFill>
            <a:srgbClr val="00B0F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26. При выполнении работ на высоте в охранных зонах сооружений или коммуникаций наряд-допуск выдается при наличии </a:t>
            </a:r>
            <a:r>
              <a:rPr kumimoji="0" lang="ru-RU" sz="2000" b="1" i="1"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письменного разрешения владельца этого сооружения</a:t>
            </a:r>
            <a:r>
              <a:rPr kumimoji="0" lang="ru-RU" sz="20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или коммуникации.</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6" name="Скругленный прямоугольник 5"/>
          <p:cNvSpPr/>
          <p:nvPr/>
        </p:nvSpPr>
        <p:spPr>
          <a:xfrm>
            <a:off x="-684584" y="1916832"/>
            <a:ext cx="2915816" cy="30026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i="1" u="sng" dirty="0" smtClean="0"/>
              <a:t>Особенности</a:t>
            </a:r>
            <a:r>
              <a:rPr lang="ru-RU" sz="2000" dirty="0" smtClean="0"/>
              <a:t> оформления НАРЯДА-ДОПУСКА</a:t>
            </a:r>
            <a:endParaRPr lang="ru-RU"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129"/>
                                        </p:tgtEl>
                                        <p:attrNameLst>
                                          <p:attrName>style.visibility</p:attrName>
                                        </p:attrNameLst>
                                      </p:cBhvr>
                                      <p:to>
                                        <p:strVal val="visible"/>
                                      </p:to>
                                    </p:set>
                                    <p:anim calcmode="lin" valueType="num">
                                      <p:cBhvr additive="base">
                                        <p:cTn id="7" dur="500" fill="hold"/>
                                        <p:tgtEl>
                                          <p:spTgt spid="48129"/>
                                        </p:tgtEl>
                                        <p:attrNameLst>
                                          <p:attrName>ppt_x</p:attrName>
                                        </p:attrNameLst>
                                      </p:cBhvr>
                                      <p:tavLst>
                                        <p:tav tm="0">
                                          <p:val>
                                            <p:strVal val="#ppt_x"/>
                                          </p:val>
                                        </p:tav>
                                        <p:tav tm="100000">
                                          <p:val>
                                            <p:strVal val="#ppt_x"/>
                                          </p:val>
                                        </p:tav>
                                      </p:tavLst>
                                    </p:anim>
                                    <p:anim calcmode="lin" valueType="num">
                                      <p:cBhvr additive="base">
                                        <p:cTn id="8" dur="500" fill="hold"/>
                                        <p:tgtEl>
                                          <p:spTgt spid="481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8130"/>
                                        </p:tgtEl>
                                        <p:attrNameLst>
                                          <p:attrName>style.visibility</p:attrName>
                                        </p:attrNameLst>
                                      </p:cBhvr>
                                      <p:to>
                                        <p:strVal val="visible"/>
                                      </p:to>
                                    </p:set>
                                    <p:anim calcmode="lin" valueType="num">
                                      <p:cBhvr additive="base">
                                        <p:cTn id="13" dur="500" fill="hold"/>
                                        <p:tgtEl>
                                          <p:spTgt spid="48130"/>
                                        </p:tgtEl>
                                        <p:attrNameLst>
                                          <p:attrName>ppt_x</p:attrName>
                                        </p:attrNameLst>
                                      </p:cBhvr>
                                      <p:tavLst>
                                        <p:tav tm="0">
                                          <p:val>
                                            <p:strVal val="#ppt_x"/>
                                          </p:val>
                                        </p:tav>
                                        <p:tav tm="100000">
                                          <p:val>
                                            <p:strVal val="#ppt_x"/>
                                          </p:val>
                                        </p:tav>
                                      </p:tavLst>
                                    </p:anim>
                                    <p:anim calcmode="lin" valueType="num">
                                      <p:cBhvr additive="base">
                                        <p:cTn id="14" dur="500" fill="hold"/>
                                        <p:tgtEl>
                                          <p:spTgt spid="481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29" grpId="0" animBg="1"/>
      <p:bldP spid="48130" grpId="0" animBg="1"/>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251520" y="44624"/>
            <a:ext cx="8640960" cy="792088"/>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ОРГАНИЗАЦИЯ РАБОТ НА ВЫСОТЕ С ОФОРМЛЕНИЕМ НАРЯДА-ДОПУСКА</a:t>
            </a:r>
            <a:endParaRPr lang="ru-RU" dirty="0"/>
          </a:p>
        </p:txBody>
      </p:sp>
      <p:sp>
        <p:nvSpPr>
          <p:cNvPr id="52225" name="Rectangle 1"/>
          <p:cNvSpPr>
            <a:spLocks noChangeArrowheads="1"/>
          </p:cNvSpPr>
          <p:nvPr/>
        </p:nvSpPr>
        <p:spPr bwMode="auto">
          <a:xfrm>
            <a:off x="1835696" y="836712"/>
            <a:ext cx="7056784" cy="1021556"/>
          </a:xfrm>
          <a:prstGeom prst="roundRect">
            <a:avLst/>
          </a:prstGeom>
          <a:solidFill>
            <a:srgbClr val="FFC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38. </a:t>
            </a:r>
            <a:r>
              <a:rPr kumimoji="0" lang="ru-RU" b="1" i="1"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Не допускается изменять</a:t>
            </a: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комплекс мероприятий, предусмотренных нарядом-допуском и ППР на высоте, обеспечивающих безопасность работ на высоте.</a:t>
            </a:r>
            <a:endParaRPr kumimoji="0" lang="ru-RU"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8" name="Скругленный прямоугольник 7"/>
          <p:cNvSpPr/>
          <p:nvPr/>
        </p:nvSpPr>
        <p:spPr>
          <a:xfrm>
            <a:off x="1835696" y="1988840"/>
            <a:ext cx="7128792" cy="4699159"/>
          </a:xfrm>
          <a:prstGeom prst="round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ru-RU" dirty="0" smtClean="0">
                <a:latin typeface="Times New Roman" pitchFamily="18" charset="0"/>
                <a:cs typeface="Times New Roman" pitchFamily="18" charset="0"/>
              </a:rPr>
              <a:t> </a:t>
            </a:r>
            <a:r>
              <a:rPr lang="ru-RU" b="1" dirty="0" smtClean="0"/>
              <a:t>39. Наряд-допуск на производство работ на высоте разрешается выдавать </a:t>
            </a:r>
            <a:r>
              <a:rPr lang="ru-RU" b="1" u="sng" dirty="0" smtClean="0"/>
              <a:t>на срок не более 15 календарных дней</a:t>
            </a:r>
            <a:r>
              <a:rPr lang="ru-RU" b="1" dirty="0" smtClean="0"/>
              <a:t> со дня начала работы. Наряд-допуск может быть </a:t>
            </a:r>
            <a:r>
              <a:rPr lang="ru-RU" b="1" u="sng" dirty="0" smtClean="0"/>
              <a:t>продлен 1 раз на срок не более 15 календарных</a:t>
            </a:r>
            <a:r>
              <a:rPr lang="ru-RU" b="1" dirty="0" smtClean="0"/>
              <a:t> дней со дня его продления. При перерывах в работе наряд-допуск остается действительным. </a:t>
            </a:r>
            <a:r>
              <a:rPr lang="ru-RU" b="1" u="sng" dirty="0" smtClean="0"/>
              <a:t>При возникновении в процессе работ опасных производственных факторов и вредных условий труда, не предусмотренных нарядом-допуском, по решению ответственного руководителя работ работы прекращаются, наряд-допуск аннулируется, а возобновление работ производится после выдачи нового наряда-допуска</a:t>
            </a:r>
            <a:r>
              <a:rPr lang="ru-RU" b="1" dirty="0" smtClean="0"/>
              <a:t>.</a:t>
            </a:r>
          </a:p>
          <a:p>
            <a:r>
              <a:rPr lang="ru-RU" b="1" u="sng" dirty="0" smtClean="0"/>
              <a:t>Продлевать</a:t>
            </a:r>
            <a:r>
              <a:rPr lang="ru-RU" b="1" dirty="0" smtClean="0"/>
              <a:t> наряд-допуск может </a:t>
            </a:r>
            <a:r>
              <a:rPr lang="ru-RU" b="1" u="sng" dirty="0" smtClean="0"/>
              <a:t>работник, выдавший</a:t>
            </a:r>
            <a:r>
              <a:rPr lang="ru-RU" b="1" dirty="0" smtClean="0"/>
              <a:t> его, </a:t>
            </a:r>
            <a:r>
              <a:rPr lang="ru-RU" b="1" u="sng" dirty="0" smtClean="0"/>
              <a:t>или другой работник, имеющий право выдачи наряда-допуска.</a:t>
            </a:r>
            <a:endParaRPr lang="ru-RU" dirty="0">
              <a:latin typeface="Times New Roman" pitchFamily="18" charset="0"/>
              <a:cs typeface="Times New Roman" pitchFamily="18" charset="0"/>
            </a:endParaRPr>
          </a:p>
        </p:txBody>
      </p:sp>
      <p:sp>
        <p:nvSpPr>
          <p:cNvPr id="6" name="Скругленный прямоугольник 5"/>
          <p:cNvSpPr/>
          <p:nvPr/>
        </p:nvSpPr>
        <p:spPr>
          <a:xfrm>
            <a:off x="-1116632" y="2204864"/>
            <a:ext cx="2915816" cy="30026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i="1" u="sng" dirty="0" smtClean="0"/>
              <a:t>Особенности</a:t>
            </a:r>
            <a:r>
              <a:rPr lang="ru-RU" sz="2000" dirty="0" smtClean="0"/>
              <a:t> оформления НАРЯДА-ДОПУСКА</a:t>
            </a:r>
            <a:endParaRPr lang="ru-RU"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2225"/>
                                        </p:tgtEl>
                                        <p:attrNameLst>
                                          <p:attrName>style.visibility</p:attrName>
                                        </p:attrNameLst>
                                      </p:cBhvr>
                                      <p:to>
                                        <p:strVal val="visible"/>
                                      </p:to>
                                    </p:set>
                                    <p:anim calcmode="lin" valueType="num">
                                      <p:cBhvr additive="base">
                                        <p:cTn id="7" dur="500" fill="hold"/>
                                        <p:tgtEl>
                                          <p:spTgt spid="52225"/>
                                        </p:tgtEl>
                                        <p:attrNameLst>
                                          <p:attrName>ppt_x</p:attrName>
                                        </p:attrNameLst>
                                      </p:cBhvr>
                                      <p:tavLst>
                                        <p:tav tm="0">
                                          <p:val>
                                            <p:strVal val="#ppt_x"/>
                                          </p:val>
                                        </p:tav>
                                        <p:tav tm="100000">
                                          <p:val>
                                            <p:strVal val="#ppt_x"/>
                                          </p:val>
                                        </p:tav>
                                      </p:tavLst>
                                    </p:anim>
                                    <p:anim calcmode="lin" valueType="num">
                                      <p:cBhvr additive="base">
                                        <p:cTn id="8" dur="500" fill="hold"/>
                                        <p:tgtEl>
                                          <p:spTgt spid="522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5" grpId="0" animBg="1"/>
      <p:bldP spid="8" grpId="0" animBg="1"/>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251520" y="44624"/>
            <a:ext cx="8640960" cy="792088"/>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ОРГАНИЗАЦИЯ РАБОТ НА ВЫСОТЕ С ОФОРМЛЕНИЕМ НАРЯДА-ДОПУСКА</a:t>
            </a:r>
            <a:endParaRPr lang="ru-RU" dirty="0"/>
          </a:p>
        </p:txBody>
      </p:sp>
      <p:sp>
        <p:nvSpPr>
          <p:cNvPr id="52225" name="Rectangle 1"/>
          <p:cNvSpPr>
            <a:spLocks noChangeArrowheads="1"/>
          </p:cNvSpPr>
          <p:nvPr/>
        </p:nvSpPr>
        <p:spPr bwMode="auto">
          <a:xfrm>
            <a:off x="1835696" y="732699"/>
            <a:ext cx="7056784" cy="2247424"/>
          </a:xfrm>
          <a:prstGeom prst="roundRect">
            <a:avLst/>
          </a:prstGeom>
          <a:solidFill>
            <a:srgbClr val="92D05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indent="450850" algn="just" fontAlgn="base">
              <a:spcBef>
                <a:spcPct val="0"/>
              </a:spcBef>
              <a:spcAft>
                <a:spcPct val="0"/>
              </a:spcAft>
            </a:pPr>
            <a:r>
              <a:rPr lang="ru-RU" b="1" dirty="0" smtClean="0"/>
              <a:t>40. Наряды-допуски, </a:t>
            </a:r>
            <a:r>
              <a:rPr lang="ru-RU" b="1" u="sng" dirty="0" smtClean="0"/>
              <a:t>работы по которым полностью закончены</a:t>
            </a:r>
            <a:r>
              <a:rPr lang="ru-RU" b="1" dirty="0" smtClean="0"/>
              <a:t>, должны храниться в течение 30 суток, после чего они </a:t>
            </a:r>
            <a:r>
              <a:rPr lang="ru-RU" b="1" u="sng" dirty="0" smtClean="0"/>
              <a:t>могут быть уничтожены</a:t>
            </a:r>
            <a:r>
              <a:rPr lang="ru-RU" b="1" dirty="0" smtClean="0"/>
              <a:t>. Если при выполнении работ по нарядам-допускам имели место несчастные случаи на производстве, то эти наряды-допуски следует хранить в архиве организации </a:t>
            </a:r>
            <a:r>
              <a:rPr lang="ru-RU" b="1" u="sng" dirty="0" smtClean="0"/>
              <a:t>вместе с материалами расследования</a:t>
            </a:r>
            <a:r>
              <a:rPr lang="ru-RU" b="1" dirty="0" smtClean="0"/>
              <a:t> несчастного случая на производстве.</a:t>
            </a:r>
            <a:endParaRPr kumimoji="0" lang="ru-RU"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52226" name="Rectangle 2"/>
          <p:cNvSpPr>
            <a:spLocks noChangeArrowheads="1"/>
          </p:cNvSpPr>
          <p:nvPr/>
        </p:nvSpPr>
        <p:spPr bwMode="auto">
          <a:xfrm>
            <a:off x="1907704" y="3091570"/>
            <a:ext cx="6984776" cy="715089"/>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marL="0" marR="0" lvl="0"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41. Учет работ по нарядам-допускам ведется </a:t>
            </a:r>
            <a:r>
              <a:rPr kumimoji="0" lang="ru-RU" b="1" i="1"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 журнале учета работ по наряду-допуску.</a:t>
            </a:r>
            <a:endParaRPr kumimoji="0" lang="ru-RU" b="1" i="1" u="sng"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1" name="Скругленный прямоугольник 10"/>
          <p:cNvSpPr/>
          <p:nvPr/>
        </p:nvSpPr>
        <p:spPr>
          <a:xfrm>
            <a:off x="1907704" y="3933056"/>
            <a:ext cx="6984776" cy="2860358"/>
          </a:xfrm>
          <a:prstGeom prst="round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a:r>
              <a:rPr lang="ru-RU" b="1" dirty="0" smtClean="0"/>
              <a:t>42. При обнаружении нарушений мероприятий, обеспечивающих безопасность работ на высоте, предусмотренных нарядом-допуском и ППР на высоте, или при выявлении других обстоятельств, угрожающих безопасности работающих, </a:t>
            </a:r>
            <a:r>
              <a:rPr lang="ru-RU" b="1" u="sng" dirty="0" smtClean="0"/>
              <a:t>члены бригады должны быть удалены с места производства работ ответственным исполнителем работ</a:t>
            </a:r>
            <a:r>
              <a:rPr lang="ru-RU" b="1" dirty="0" smtClean="0"/>
              <a:t>. Только после устранения обнаруженных нарушений члены бригады могут быть вновь допущены к работе.</a:t>
            </a:r>
            <a:endParaRPr lang="ru-RU" b="1" dirty="0">
              <a:latin typeface="Times New Roman" pitchFamily="18" charset="0"/>
              <a:cs typeface="Times New Roman" pitchFamily="18" charset="0"/>
            </a:endParaRPr>
          </a:p>
        </p:txBody>
      </p:sp>
      <p:sp>
        <p:nvSpPr>
          <p:cNvPr id="8" name="Скругленный прямоугольник 7"/>
          <p:cNvSpPr/>
          <p:nvPr/>
        </p:nvSpPr>
        <p:spPr>
          <a:xfrm>
            <a:off x="-1116632" y="2204864"/>
            <a:ext cx="2915816" cy="30026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i="1" u="sng" dirty="0" smtClean="0"/>
              <a:t>Особенности</a:t>
            </a:r>
            <a:r>
              <a:rPr lang="ru-RU" sz="2000" dirty="0" smtClean="0"/>
              <a:t> оформления НАРЯДА-ДОПУСКА</a:t>
            </a:r>
            <a:endParaRPr lang="ru-RU"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2225"/>
                                        </p:tgtEl>
                                        <p:attrNameLst>
                                          <p:attrName>style.visibility</p:attrName>
                                        </p:attrNameLst>
                                      </p:cBhvr>
                                      <p:to>
                                        <p:strVal val="visible"/>
                                      </p:to>
                                    </p:set>
                                    <p:anim calcmode="lin" valueType="num">
                                      <p:cBhvr additive="base">
                                        <p:cTn id="7" dur="500" fill="hold"/>
                                        <p:tgtEl>
                                          <p:spTgt spid="52225"/>
                                        </p:tgtEl>
                                        <p:attrNameLst>
                                          <p:attrName>ppt_x</p:attrName>
                                        </p:attrNameLst>
                                      </p:cBhvr>
                                      <p:tavLst>
                                        <p:tav tm="0">
                                          <p:val>
                                            <p:strVal val="#ppt_x"/>
                                          </p:val>
                                        </p:tav>
                                        <p:tav tm="100000">
                                          <p:val>
                                            <p:strVal val="#ppt_x"/>
                                          </p:val>
                                        </p:tav>
                                      </p:tavLst>
                                    </p:anim>
                                    <p:anim calcmode="lin" valueType="num">
                                      <p:cBhvr additive="base">
                                        <p:cTn id="8" dur="500" fill="hold"/>
                                        <p:tgtEl>
                                          <p:spTgt spid="522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2226"/>
                                        </p:tgtEl>
                                        <p:attrNameLst>
                                          <p:attrName>style.visibility</p:attrName>
                                        </p:attrNameLst>
                                      </p:cBhvr>
                                      <p:to>
                                        <p:strVal val="visible"/>
                                      </p:to>
                                    </p:set>
                                    <p:anim calcmode="lin" valueType="num">
                                      <p:cBhvr additive="base">
                                        <p:cTn id="13" dur="500" fill="hold"/>
                                        <p:tgtEl>
                                          <p:spTgt spid="52226"/>
                                        </p:tgtEl>
                                        <p:attrNameLst>
                                          <p:attrName>ppt_x</p:attrName>
                                        </p:attrNameLst>
                                      </p:cBhvr>
                                      <p:tavLst>
                                        <p:tav tm="0">
                                          <p:val>
                                            <p:strVal val="#ppt_x"/>
                                          </p:val>
                                        </p:tav>
                                        <p:tav tm="100000">
                                          <p:val>
                                            <p:strVal val="#ppt_x"/>
                                          </p:val>
                                        </p:tav>
                                      </p:tavLst>
                                    </p:anim>
                                    <p:anim calcmode="lin" valueType="num">
                                      <p:cBhvr additive="base">
                                        <p:cTn id="14" dur="500" fill="hold"/>
                                        <p:tgtEl>
                                          <p:spTgt spid="522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5" grpId="0" animBg="1"/>
      <p:bldP spid="52226" grpId="0" animBg="1"/>
      <p:bldP spid="11" grpId="0" animBg="1"/>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251520" y="44624"/>
            <a:ext cx="8640960" cy="792088"/>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ОРГАНИЗАЦИЯ РАБОТ НА ВЫСОТЕ С ОФОРМЛЕНИЕМ НАРЯДА-ДОПУСКА</a:t>
            </a:r>
            <a:endParaRPr lang="ru-RU" dirty="0"/>
          </a:p>
        </p:txBody>
      </p:sp>
      <p:sp>
        <p:nvSpPr>
          <p:cNvPr id="52225" name="Rectangle 1"/>
          <p:cNvSpPr>
            <a:spLocks noChangeArrowheads="1"/>
          </p:cNvSpPr>
          <p:nvPr/>
        </p:nvSpPr>
        <p:spPr bwMode="auto">
          <a:xfrm>
            <a:off x="1475656" y="623452"/>
            <a:ext cx="7668344" cy="6129338"/>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r>
              <a:rPr lang="ru-RU" sz="2000" b="1" dirty="0" smtClean="0"/>
              <a:t>43. </a:t>
            </a:r>
            <a:r>
              <a:rPr lang="ru-RU" sz="2000" b="1" u="sng" dirty="0" smtClean="0"/>
              <a:t>Состав бригады разрешается изменять работнику, выдавшему наряд-допуск,</a:t>
            </a:r>
            <a:r>
              <a:rPr lang="ru-RU" sz="2000" b="1" dirty="0" smtClean="0"/>
              <a:t> или </a:t>
            </a:r>
            <a:r>
              <a:rPr lang="ru-RU" sz="2000" b="1" u="sng" dirty="0" smtClean="0"/>
              <a:t>другому работнику, имеющему право выдачи наряда-допуска </a:t>
            </a:r>
            <a:r>
              <a:rPr lang="ru-RU" sz="2000" b="1" dirty="0" smtClean="0"/>
              <a:t>на выполнение работ на высоте. </a:t>
            </a:r>
            <a:r>
              <a:rPr lang="ru-RU" b="1" dirty="0" smtClean="0"/>
              <a:t>Указания об изменениях состава бригады могут быть переданы по телефонной связи, радиосвязи или нарочно </a:t>
            </a:r>
            <a:r>
              <a:rPr lang="ru-RU" b="1" u="sng" dirty="0" smtClean="0"/>
              <a:t>ответственному руководителю или ответственному исполнителю работ</a:t>
            </a:r>
            <a:r>
              <a:rPr lang="ru-RU" b="1" dirty="0" smtClean="0"/>
              <a:t>, который </a:t>
            </a:r>
            <a:r>
              <a:rPr lang="ru-RU" sz="2000" b="1" dirty="0" smtClean="0"/>
              <a:t>в наряде-допуске за своей подписью </a:t>
            </a:r>
            <a:r>
              <a:rPr lang="ru-RU" sz="2000" b="1" u="sng" dirty="0" smtClean="0"/>
              <a:t>записывает фамилию и инициалы работника, давшего указание об изменении состава бригады</a:t>
            </a:r>
            <a:r>
              <a:rPr lang="ru-RU" sz="2000" b="1" dirty="0" smtClean="0"/>
              <a:t>.</a:t>
            </a:r>
          </a:p>
          <a:p>
            <a:r>
              <a:rPr lang="ru-RU" sz="2000" b="1" u="sng" dirty="0" smtClean="0"/>
              <a:t>Ответственный исполнитель работ обязан проинструктировать работников, введенных в состав бригады.</a:t>
            </a:r>
            <a:endParaRPr lang="ru-RU" sz="2000" b="1" dirty="0" smtClean="0"/>
          </a:p>
          <a:p>
            <a:r>
              <a:rPr lang="ru-RU" sz="2000" b="1" dirty="0" smtClean="0"/>
              <a:t>При </a:t>
            </a:r>
            <a:r>
              <a:rPr lang="ru-RU" sz="2000" b="1" u="sng" dirty="0" smtClean="0"/>
              <a:t>замене ответственного руководителя или исполнителя работ, изменении состава бригады более чем наполовину, изменении условий работы наряд-допуск аннулируется, а возобновление работ производится после выдачи нового наряда-допуска.</a:t>
            </a:r>
            <a:endParaRPr kumimoji="0" lang="ru-RU" sz="20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6" name="Скругленный прямоугольник 5"/>
          <p:cNvSpPr/>
          <p:nvPr/>
        </p:nvSpPr>
        <p:spPr>
          <a:xfrm>
            <a:off x="-1116632" y="2204864"/>
            <a:ext cx="2915816" cy="30026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i="1" u="sng" dirty="0" smtClean="0"/>
              <a:t>Особенности</a:t>
            </a:r>
            <a:r>
              <a:rPr lang="ru-RU" sz="2000" dirty="0" smtClean="0"/>
              <a:t> оформления НАРЯДА-ДОПУСКА</a:t>
            </a:r>
            <a:endParaRPr lang="ru-RU" sz="2000" dirty="0"/>
          </a:p>
        </p:txBody>
      </p:sp>
      <p:pic>
        <p:nvPicPr>
          <p:cNvPr id="5" name="Picture 2"/>
          <p:cNvPicPr>
            <a:picLocks noChangeAspect="1" noChangeArrowheads="1"/>
          </p:cNvPicPr>
          <p:nvPr/>
        </p:nvPicPr>
        <p:blipFill>
          <a:blip r:embed="rId2" cstate="print"/>
          <a:srcRect/>
          <a:stretch>
            <a:fillRect/>
          </a:stretch>
        </p:blipFill>
        <p:spPr bwMode="auto">
          <a:xfrm>
            <a:off x="8855968" y="4857760"/>
            <a:ext cx="576063" cy="1584176"/>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2225"/>
                                        </p:tgtEl>
                                        <p:attrNameLst>
                                          <p:attrName>style.visibility</p:attrName>
                                        </p:attrNameLst>
                                      </p:cBhvr>
                                      <p:to>
                                        <p:strVal val="visible"/>
                                      </p:to>
                                    </p:set>
                                    <p:anim calcmode="lin" valueType="num">
                                      <p:cBhvr additive="base">
                                        <p:cTn id="7" dur="500" fill="hold"/>
                                        <p:tgtEl>
                                          <p:spTgt spid="52225"/>
                                        </p:tgtEl>
                                        <p:attrNameLst>
                                          <p:attrName>ppt_x</p:attrName>
                                        </p:attrNameLst>
                                      </p:cBhvr>
                                      <p:tavLst>
                                        <p:tav tm="0">
                                          <p:val>
                                            <p:strVal val="#ppt_x"/>
                                          </p:val>
                                        </p:tav>
                                        <p:tav tm="100000">
                                          <p:val>
                                            <p:strVal val="#ppt_x"/>
                                          </p:val>
                                        </p:tav>
                                      </p:tavLst>
                                    </p:anim>
                                    <p:anim calcmode="lin" valueType="num">
                                      <p:cBhvr additive="base">
                                        <p:cTn id="8" dur="500" fill="hold"/>
                                        <p:tgtEl>
                                          <p:spTgt spid="522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5" grpId="0" animBg="1"/>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251520" y="44624"/>
            <a:ext cx="8640960" cy="792088"/>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ОРГАНИЗАЦИЯ РАБОТ НА ВЫСОТЕ С ОФОРМЛЕНИЕМ НАРЯДА-ДОПУСКА</a:t>
            </a:r>
            <a:endParaRPr lang="ru-RU" dirty="0"/>
          </a:p>
        </p:txBody>
      </p:sp>
      <p:sp>
        <p:nvSpPr>
          <p:cNvPr id="52225" name="Rectangle 1"/>
          <p:cNvSpPr>
            <a:spLocks noChangeArrowheads="1"/>
          </p:cNvSpPr>
          <p:nvPr/>
        </p:nvSpPr>
        <p:spPr bwMode="auto">
          <a:xfrm>
            <a:off x="1763688" y="840644"/>
            <a:ext cx="7128792" cy="1804749"/>
          </a:xfrm>
          <a:prstGeom prst="roundRect">
            <a:avLst/>
          </a:prstGeom>
          <a:solidFill>
            <a:srgbClr val="FFC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indent="450850" fontAlgn="base">
              <a:spcBef>
                <a:spcPct val="0"/>
              </a:spcBef>
              <a:spcAft>
                <a:spcPct val="0"/>
              </a:spcAft>
            </a:pPr>
            <a:r>
              <a:rPr lang="ru-RU" sz="2000" b="1" dirty="0" smtClean="0"/>
              <a:t>44. </a:t>
            </a:r>
            <a:r>
              <a:rPr lang="ru-RU" sz="2000" b="1" u="sng" dirty="0" smtClean="0"/>
              <a:t>Перевод бригады на другое рабочее место</a:t>
            </a:r>
            <a:r>
              <a:rPr lang="ru-RU" sz="2000" b="1" dirty="0" smtClean="0"/>
              <a:t> осуществляет </a:t>
            </a:r>
            <a:r>
              <a:rPr lang="ru-RU" sz="2000" b="1" u="sng" dirty="0" smtClean="0"/>
              <a:t>ответственный руководитель или исполнитель работ, если</a:t>
            </a:r>
            <a:r>
              <a:rPr lang="ru-RU" sz="2000" b="1" dirty="0" smtClean="0"/>
              <a:t> выдающий наряд-допуск поручил им это, с записью в строке "Отдельные указания" наряда-допуска</a:t>
            </a:r>
            <a:r>
              <a:rPr lang="ru-RU" sz="2000" dirty="0" smtClean="0"/>
              <a:t>.</a:t>
            </a:r>
          </a:p>
        </p:txBody>
      </p:sp>
      <p:sp>
        <p:nvSpPr>
          <p:cNvPr id="52226" name="Rectangle 2"/>
          <p:cNvSpPr>
            <a:spLocks noChangeArrowheads="1"/>
          </p:cNvSpPr>
          <p:nvPr/>
        </p:nvSpPr>
        <p:spPr bwMode="auto">
          <a:xfrm>
            <a:off x="1835696" y="2877645"/>
            <a:ext cx="7128792" cy="3847862"/>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r>
              <a:rPr lang="ru-RU" sz="2000" b="1" dirty="0" smtClean="0"/>
              <a:t>45. </a:t>
            </a:r>
            <a:r>
              <a:rPr lang="ru-RU" sz="2000" b="1" u="sng" dirty="0" smtClean="0"/>
              <a:t>При перерыве в работе в связи с окончанием рабочей смены бригада должна быть удалена с рабочего места (с высоты</a:t>
            </a:r>
            <a:r>
              <a:rPr lang="ru-RU" sz="2000" b="1" dirty="0" smtClean="0"/>
              <a:t>).</a:t>
            </a:r>
          </a:p>
          <a:p>
            <a:r>
              <a:rPr lang="ru-RU" sz="2000" b="1" u="sng" dirty="0" smtClean="0"/>
              <a:t>Ответственный исполнитель работ должен сдать наряд-допуск ответственному руководителю работ </a:t>
            </a:r>
            <a:r>
              <a:rPr lang="ru-RU" sz="2000" b="1" dirty="0" smtClean="0"/>
              <a:t>или выдающему наряд-допуск, а в случае его </a:t>
            </a:r>
            <a:r>
              <a:rPr lang="ru-RU" sz="2000" b="1" u="sng" dirty="0" smtClean="0"/>
              <a:t>отсутствия - оставить</a:t>
            </a:r>
            <a:r>
              <a:rPr lang="ru-RU" sz="2000" b="1" dirty="0" smtClean="0"/>
              <a:t> наряд-допуск в отведенном для этого месте.</a:t>
            </a:r>
          </a:p>
          <a:p>
            <a:r>
              <a:rPr lang="ru-RU" sz="2000" b="1" dirty="0" smtClean="0"/>
              <a:t>Ответственный исполнитель работ </a:t>
            </a:r>
            <a:r>
              <a:rPr lang="ru-RU" sz="2000" b="1" u="sng" dirty="0" smtClean="0"/>
              <a:t>окончание работы оформляет</a:t>
            </a:r>
            <a:r>
              <a:rPr lang="ru-RU" sz="2000" b="1" dirty="0" smtClean="0"/>
              <a:t> подписью в своем экземпляре наряда-допуска.</a:t>
            </a:r>
          </a:p>
        </p:txBody>
      </p:sp>
      <p:sp>
        <p:nvSpPr>
          <p:cNvPr id="6" name="Скругленный прямоугольник 5"/>
          <p:cNvSpPr/>
          <p:nvPr/>
        </p:nvSpPr>
        <p:spPr>
          <a:xfrm>
            <a:off x="-1116632" y="2204864"/>
            <a:ext cx="2915816" cy="30026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i="1" u="sng" dirty="0" smtClean="0"/>
              <a:t>Особенности</a:t>
            </a:r>
            <a:r>
              <a:rPr lang="ru-RU" sz="2000" dirty="0" smtClean="0"/>
              <a:t> оформления НАРЯДА-ДОПУСКА</a:t>
            </a:r>
            <a:endParaRPr lang="ru-RU"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2225"/>
                                        </p:tgtEl>
                                        <p:attrNameLst>
                                          <p:attrName>style.visibility</p:attrName>
                                        </p:attrNameLst>
                                      </p:cBhvr>
                                      <p:to>
                                        <p:strVal val="visible"/>
                                      </p:to>
                                    </p:set>
                                    <p:anim calcmode="lin" valueType="num">
                                      <p:cBhvr additive="base">
                                        <p:cTn id="7" dur="500" fill="hold"/>
                                        <p:tgtEl>
                                          <p:spTgt spid="52225"/>
                                        </p:tgtEl>
                                        <p:attrNameLst>
                                          <p:attrName>ppt_x</p:attrName>
                                        </p:attrNameLst>
                                      </p:cBhvr>
                                      <p:tavLst>
                                        <p:tav tm="0">
                                          <p:val>
                                            <p:strVal val="#ppt_x"/>
                                          </p:val>
                                        </p:tav>
                                        <p:tav tm="100000">
                                          <p:val>
                                            <p:strVal val="#ppt_x"/>
                                          </p:val>
                                        </p:tav>
                                      </p:tavLst>
                                    </p:anim>
                                    <p:anim calcmode="lin" valueType="num">
                                      <p:cBhvr additive="base">
                                        <p:cTn id="8" dur="500" fill="hold"/>
                                        <p:tgtEl>
                                          <p:spTgt spid="522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2226"/>
                                        </p:tgtEl>
                                        <p:attrNameLst>
                                          <p:attrName>style.visibility</p:attrName>
                                        </p:attrNameLst>
                                      </p:cBhvr>
                                      <p:to>
                                        <p:strVal val="visible"/>
                                      </p:to>
                                    </p:set>
                                    <p:anim calcmode="lin" valueType="num">
                                      <p:cBhvr additive="base">
                                        <p:cTn id="13" dur="500" fill="hold"/>
                                        <p:tgtEl>
                                          <p:spTgt spid="52226"/>
                                        </p:tgtEl>
                                        <p:attrNameLst>
                                          <p:attrName>ppt_x</p:attrName>
                                        </p:attrNameLst>
                                      </p:cBhvr>
                                      <p:tavLst>
                                        <p:tav tm="0">
                                          <p:val>
                                            <p:strVal val="#ppt_x"/>
                                          </p:val>
                                        </p:tav>
                                        <p:tav tm="100000">
                                          <p:val>
                                            <p:strVal val="#ppt_x"/>
                                          </p:val>
                                        </p:tav>
                                      </p:tavLst>
                                    </p:anim>
                                    <p:anim calcmode="lin" valueType="num">
                                      <p:cBhvr additive="base">
                                        <p:cTn id="14" dur="500" fill="hold"/>
                                        <p:tgtEl>
                                          <p:spTgt spid="522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5" grpId="0" animBg="1"/>
      <p:bldP spid="52226" grpId="0" animBg="1"/>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1835696" y="188640"/>
            <a:ext cx="5760640" cy="1080120"/>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ОРГАНИЗАЦИЯ РАБОТ НА ВЫСОТЕ С ОФОРМЛЕНИЕМ НАРЯДА-ДОПУСКА</a:t>
            </a:r>
            <a:endParaRPr lang="ru-RU" dirty="0"/>
          </a:p>
        </p:txBody>
      </p:sp>
      <p:sp>
        <p:nvSpPr>
          <p:cNvPr id="53250" name="Rectangle 2"/>
          <p:cNvSpPr>
            <a:spLocks noChangeArrowheads="1"/>
          </p:cNvSpPr>
          <p:nvPr/>
        </p:nvSpPr>
        <p:spPr bwMode="auto">
          <a:xfrm>
            <a:off x="1691680" y="1211262"/>
            <a:ext cx="7272808" cy="5550456"/>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r>
              <a:rPr lang="ru-RU" sz="2000" b="1" dirty="0" smtClean="0"/>
              <a:t>46. </a:t>
            </a:r>
            <a:r>
              <a:rPr lang="ru-RU" sz="2000" b="1" u="sng" dirty="0" smtClean="0"/>
              <a:t>Повторный допуск в последующие смены на подготовленное рабочее место осуществляет ответственный руководитель работ</a:t>
            </a:r>
            <a:r>
              <a:rPr lang="ru-RU" sz="2000" b="1" dirty="0" smtClean="0"/>
              <a:t>.</a:t>
            </a:r>
          </a:p>
          <a:p>
            <a:r>
              <a:rPr lang="ru-RU" sz="2000" b="1" u="sng" dirty="0" smtClean="0"/>
              <a:t>Ответственный исполнитель работ с разрешения ответственного руководителя работ может допустить членов бригады к работе на подготовленное рабочее место</a:t>
            </a:r>
            <a:r>
              <a:rPr lang="ru-RU" sz="2000" b="1" dirty="0" smtClean="0"/>
              <a:t> с записью в строке "Отдельные указания" наряда-допуска.</a:t>
            </a:r>
          </a:p>
          <a:p>
            <a:r>
              <a:rPr lang="ru-RU" sz="2000" b="1" dirty="0" smtClean="0"/>
              <a:t>При возобновлении работы последующей смены ответственный </a:t>
            </a:r>
            <a:r>
              <a:rPr lang="ru-RU" sz="2000" b="1" u="sng" dirty="0" smtClean="0"/>
              <a:t>исполнитель работ должен убедиться</a:t>
            </a:r>
            <a:r>
              <a:rPr lang="ru-RU" sz="2000" b="1" dirty="0" smtClean="0"/>
              <a:t> в целости и сохранности ограждений, знаков безопасности и </a:t>
            </a:r>
            <a:r>
              <a:rPr lang="ru-RU" sz="2000" b="1" u="sng" dirty="0" smtClean="0"/>
              <a:t>допустить</a:t>
            </a:r>
            <a:r>
              <a:rPr lang="ru-RU" sz="2000" b="1" dirty="0" smtClean="0"/>
              <a:t> членов бригады к работе.</a:t>
            </a:r>
          </a:p>
          <a:p>
            <a:r>
              <a:rPr lang="ru-RU" sz="2000" b="1" u="sng" dirty="0" smtClean="0"/>
              <a:t>Допуск к работе оформляется в экземпляре наряда-допуска, находящегося у ответственного исполнителя работ</a:t>
            </a:r>
            <a:r>
              <a:rPr lang="ru-RU" sz="2000" b="1" dirty="0" smtClean="0"/>
              <a:t>.</a:t>
            </a:r>
          </a:p>
        </p:txBody>
      </p:sp>
      <p:sp>
        <p:nvSpPr>
          <p:cNvPr id="6" name="Скругленный прямоугольник 5"/>
          <p:cNvSpPr/>
          <p:nvPr/>
        </p:nvSpPr>
        <p:spPr>
          <a:xfrm>
            <a:off x="-1116632" y="2204864"/>
            <a:ext cx="2915816" cy="30026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i="1" u="sng" dirty="0" smtClean="0"/>
              <a:t>Особенности</a:t>
            </a:r>
            <a:r>
              <a:rPr lang="ru-RU" sz="2000" dirty="0" smtClean="0"/>
              <a:t> оформления НАРЯДА-ДОПУСКА</a:t>
            </a:r>
            <a:endParaRPr lang="ru-RU"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3250"/>
                                        </p:tgtEl>
                                        <p:attrNameLst>
                                          <p:attrName>style.visibility</p:attrName>
                                        </p:attrNameLst>
                                      </p:cBhvr>
                                      <p:to>
                                        <p:strVal val="visible"/>
                                      </p:to>
                                    </p:set>
                                    <p:anim calcmode="lin" valueType="num">
                                      <p:cBhvr additive="base">
                                        <p:cTn id="7" dur="500" fill="hold"/>
                                        <p:tgtEl>
                                          <p:spTgt spid="53250"/>
                                        </p:tgtEl>
                                        <p:attrNameLst>
                                          <p:attrName>ppt_x</p:attrName>
                                        </p:attrNameLst>
                                      </p:cBhvr>
                                      <p:tavLst>
                                        <p:tav tm="0">
                                          <p:val>
                                            <p:strVal val="#ppt_x"/>
                                          </p:val>
                                        </p:tav>
                                        <p:tav tm="100000">
                                          <p:val>
                                            <p:strVal val="#ppt_x"/>
                                          </p:val>
                                        </p:tav>
                                      </p:tavLst>
                                    </p:anim>
                                    <p:anim calcmode="lin" valueType="num">
                                      <p:cBhvr additive="base">
                                        <p:cTn id="8" dur="500" fill="hold"/>
                                        <p:tgtEl>
                                          <p:spTgt spid="532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animBg="1"/>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323528" y="188640"/>
            <a:ext cx="8820472" cy="1080120"/>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dirty="0" smtClean="0"/>
              <a:t>ОРГАНИЗАЦИЯ РАБОТ НА ВЫСОТЕ С ОФОРМЛЕНИЕМ НАРЯДА-ДОПУСКА</a:t>
            </a:r>
            <a:endParaRPr lang="ru-RU" sz="1600" dirty="0"/>
          </a:p>
        </p:txBody>
      </p:sp>
      <p:sp>
        <p:nvSpPr>
          <p:cNvPr id="53250" name="Rectangle 2"/>
          <p:cNvSpPr>
            <a:spLocks noChangeArrowheads="1"/>
          </p:cNvSpPr>
          <p:nvPr/>
        </p:nvSpPr>
        <p:spPr bwMode="auto">
          <a:xfrm>
            <a:off x="251520" y="1203550"/>
            <a:ext cx="8712968" cy="5550456"/>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algn="just"/>
            <a:r>
              <a:rPr lang="ru-RU" sz="2000" b="1" dirty="0" smtClean="0"/>
              <a:t>47. </a:t>
            </a:r>
            <a:r>
              <a:rPr lang="ru-RU" sz="2000" b="1" u="sng" dirty="0" smtClean="0"/>
              <a:t>После завершения работы ответственный исполнитель работ должен удалить бригаду с рабочего места, снять установленные бригадой временные ограждения, восстановить постоянные ограждения, снять переносные плакаты безопасности, флажки, анкерные устройства, проверить чистоту рабочего места, отсутствие инструмента, оформить </a:t>
            </a:r>
            <a:r>
              <a:rPr lang="ru-RU" sz="2000" b="1" dirty="0" smtClean="0"/>
              <a:t>в наряде-допуске </a:t>
            </a:r>
            <a:r>
              <a:rPr lang="ru-RU" sz="2000" b="1" u="sng" dirty="0" smtClean="0"/>
              <a:t>полное окончание работ своей подписью</a:t>
            </a:r>
            <a:r>
              <a:rPr lang="ru-RU" sz="2000" b="1" dirty="0" smtClean="0"/>
              <a:t> и сообщить</a:t>
            </a:r>
            <a:r>
              <a:rPr lang="ru-RU" sz="2000" b="1" u="sng" dirty="0" smtClean="0"/>
              <a:t> работнику, выдавшему наряд-допуск, о завершении работ</a:t>
            </a:r>
            <a:r>
              <a:rPr lang="ru-RU" sz="2000" b="1" dirty="0" smtClean="0"/>
              <a:t>.</a:t>
            </a:r>
          </a:p>
          <a:p>
            <a:pPr algn="just"/>
            <a:r>
              <a:rPr lang="ru-RU" sz="2000" b="1" dirty="0" smtClean="0"/>
              <a:t>Завершение работ по наряду-допуску </a:t>
            </a:r>
            <a:r>
              <a:rPr lang="ru-RU" sz="2000" b="1" u="sng" dirty="0" smtClean="0"/>
              <a:t>после осмотра места </a:t>
            </a:r>
            <a:r>
              <a:rPr lang="ru-RU" sz="2000" b="1" dirty="0" smtClean="0"/>
              <a:t>работы должно быть оформлено в соответствующей графе журнала учета работ по наряду-допуску.</a:t>
            </a:r>
          </a:p>
          <a:p>
            <a:pPr algn="just"/>
            <a:r>
              <a:rPr lang="ru-RU" sz="2000" b="1" u="sng" dirty="0" smtClean="0"/>
              <a:t>Ответственный руководитель </a:t>
            </a:r>
            <a:r>
              <a:rPr lang="ru-RU" sz="2000" b="1" dirty="0" smtClean="0"/>
              <a:t>работ после проверки рабочих мест должен </a:t>
            </a:r>
            <a:r>
              <a:rPr lang="ru-RU" sz="2000" b="1" u="sng" dirty="0" smtClean="0"/>
              <a:t>оформить в наряде-допуске полное окончание работ</a:t>
            </a:r>
            <a:r>
              <a:rPr lang="ru-RU" sz="2000" b="1" dirty="0" smtClean="0"/>
              <a:t> и </a:t>
            </a:r>
            <a:r>
              <a:rPr lang="ru-RU" sz="2000" b="1" u="sng" dirty="0" smtClean="0"/>
              <a:t>не позднее следующего дня сдать наряд-допуск работнику, выдавшему его.</a:t>
            </a:r>
            <a:endParaRPr lang="ru-RU" sz="2000"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3250"/>
                                        </p:tgtEl>
                                        <p:attrNameLst>
                                          <p:attrName>style.visibility</p:attrName>
                                        </p:attrNameLst>
                                      </p:cBhvr>
                                      <p:to>
                                        <p:strVal val="visible"/>
                                      </p:to>
                                    </p:set>
                                    <p:anim calcmode="lin" valueType="num">
                                      <p:cBhvr additive="base">
                                        <p:cTn id="7" dur="500" fill="hold"/>
                                        <p:tgtEl>
                                          <p:spTgt spid="53250"/>
                                        </p:tgtEl>
                                        <p:attrNameLst>
                                          <p:attrName>ppt_x</p:attrName>
                                        </p:attrNameLst>
                                      </p:cBhvr>
                                      <p:tavLst>
                                        <p:tav tm="0">
                                          <p:val>
                                            <p:strVal val="#ppt_x"/>
                                          </p:val>
                                        </p:tav>
                                        <p:tav tm="100000">
                                          <p:val>
                                            <p:strVal val="#ppt_x"/>
                                          </p:val>
                                        </p:tav>
                                      </p:tavLst>
                                    </p:anim>
                                    <p:anim calcmode="lin" valueType="num">
                                      <p:cBhvr additive="base">
                                        <p:cTn id="8" dur="500" fill="hold"/>
                                        <p:tgtEl>
                                          <p:spTgt spid="532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animBg="1"/>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340768"/>
            <a:ext cx="8229600" cy="792088"/>
          </a:xfrm>
        </p:spPr>
        <p:txBody>
          <a:bodyPr>
            <a:normAutofit/>
          </a:bodyPr>
          <a:lstStyle/>
          <a:p>
            <a:pPr algn="ctr">
              <a:buNone/>
            </a:pPr>
            <a:r>
              <a:rPr lang="ru-RU" sz="4400" b="1" u="sng" dirty="0" smtClean="0">
                <a:solidFill>
                  <a:srgbClr val="C00000"/>
                </a:solidFill>
              </a:rPr>
              <a:t>Осмотр рабочего места</a:t>
            </a:r>
            <a:endParaRPr lang="ru-RU" sz="4400" dirty="0"/>
          </a:p>
        </p:txBody>
      </p:sp>
      <p:sp>
        <p:nvSpPr>
          <p:cNvPr id="4" name="Заголовок 3"/>
          <p:cNvSpPr>
            <a:spLocks noGrp="1"/>
          </p:cNvSpPr>
          <p:nvPr>
            <p:ph type="title"/>
          </p:nvPr>
        </p:nvSpPr>
        <p:spPr>
          <a:xfrm>
            <a:off x="467544" y="188640"/>
            <a:ext cx="8229600" cy="1143000"/>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dirty="0" smtClean="0"/>
              <a:t>ОРГАНИЗАЦИЯ РАБОТ НА ВЫСОТЕ С ОФОРМЛЕНИЕМ НАРЯДА-ДОПУСКА</a:t>
            </a:r>
            <a:endParaRPr lang="ru-RU" sz="1600" dirty="0"/>
          </a:p>
        </p:txBody>
      </p:sp>
      <p:sp>
        <p:nvSpPr>
          <p:cNvPr id="5" name="Rectangle 1"/>
          <p:cNvSpPr>
            <a:spLocks noChangeArrowheads="1"/>
          </p:cNvSpPr>
          <p:nvPr/>
        </p:nvSpPr>
        <p:spPr bwMode="auto">
          <a:xfrm>
            <a:off x="251520" y="2226945"/>
            <a:ext cx="8640960" cy="4392692"/>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r>
              <a:rPr lang="ru-RU" sz="2800" dirty="0" smtClean="0"/>
              <a:t>36. </a:t>
            </a:r>
            <a:r>
              <a:rPr lang="ru-RU" sz="2800" b="1" u="sng" dirty="0" smtClean="0"/>
              <a:t>До начала выполнения работ</a:t>
            </a:r>
            <a:r>
              <a:rPr lang="ru-RU" sz="2800" b="1" dirty="0" smtClean="0"/>
              <a:t> по наряду-допуску</a:t>
            </a:r>
            <a:r>
              <a:rPr lang="ru-RU" sz="2800" dirty="0" smtClean="0"/>
              <a:t> </a:t>
            </a:r>
            <a:r>
              <a:rPr lang="ru-RU" sz="2800" b="1" dirty="0" smtClean="0"/>
              <a:t>для </a:t>
            </a:r>
            <a:r>
              <a:rPr lang="ru-RU" sz="2800" b="1" u="sng" dirty="0" smtClean="0"/>
              <a:t>выявления риска, связанного с возможным падением работника</a:t>
            </a:r>
            <a:r>
              <a:rPr lang="ru-RU" sz="2800" dirty="0" smtClean="0"/>
              <a:t>, необходимо </a:t>
            </a:r>
            <a:r>
              <a:rPr lang="ru-RU" sz="2800" b="1" u="sng" dirty="0" smtClean="0"/>
              <a:t>провести </a:t>
            </a:r>
            <a:r>
              <a:rPr lang="ru-RU" sz="2800" b="1" u="sng" dirty="0" smtClean="0">
                <a:solidFill>
                  <a:srgbClr val="C00000"/>
                </a:solidFill>
              </a:rPr>
              <a:t>осмотр рабочего места</a:t>
            </a:r>
            <a:r>
              <a:rPr lang="ru-RU" sz="2800" dirty="0" smtClean="0">
                <a:solidFill>
                  <a:srgbClr val="C00000"/>
                </a:solidFill>
              </a:rPr>
              <a:t> </a:t>
            </a:r>
          </a:p>
          <a:p>
            <a:r>
              <a:rPr lang="ru-RU" sz="2800" u="sng" dirty="0" smtClean="0"/>
              <a:t>на предмет соответствия Правилам</a:t>
            </a:r>
            <a:r>
              <a:rPr lang="ru-RU" sz="2800" dirty="0" smtClean="0"/>
              <a:t>.</a:t>
            </a:r>
          </a:p>
          <a:p>
            <a:r>
              <a:rPr lang="ru-RU" sz="2800" u="sng" dirty="0" smtClean="0"/>
              <a:t>Осмотр рабочего места проводится </a:t>
            </a:r>
            <a:r>
              <a:rPr lang="ru-RU" sz="2800" b="1" u="sng" dirty="0" smtClean="0"/>
              <a:t>ответственным руководителем</a:t>
            </a:r>
            <a:r>
              <a:rPr lang="ru-RU" sz="2800" u="sng" dirty="0" smtClean="0"/>
              <a:t> работ </a:t>
            </a:r>
            <a:r>
              <a:rPr lang="ru-RU" sz="2800" b="1" u="sng" dirty="0" smtClean="0"/>
              <a:t>в присутствии ответственного исполнителя работ</a:t>
            </a:r>
            <a:r>
              <a:rPr lang="ru-RU" sz="2800" u="sng" dirty="0" smtClean="0"/>
              <a:t>.</a:t>
            </a:r>
            <a:r>
              <a:rPr lang="ru-RU" sz="2800" dirty="0" smtClean="0"/>
              <a:t> …</a:t>
            </a:r>
            <a:endParaRPr lang="ru-RU" sz="2800" u="sng"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179512" y="0"/>
            <a:ext cx="8964488" cy="1268760"/>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dirty="0" smtClean="0"/>
              <a:t>ОРГАНИЗАЦИЯ РАБОТ НА ВЫСОТЕ С ОФОРМЛЕНИЕМ НАРЯДА-ДОПУСКА</a:t>
            </a:r>
            <a:endParaRPr lang="ru-RU" sz="1600" dirty="0"/>
          </a:p>
        </p:txBody>
      </p:sp>
      <p:sp>
        <p:nvSpPr>
          <p:cNvPr id="53249" name="Rectangle 1"/>
          <p:cNvSpPr>
            <a:spLocks noChangeArrowheads="1"/>
          </p:cNvSpPr>
          <p:nvPr/>
        </p:nvSpPr>
        <p:spPr bwMode="auto">
          <a:xfrm>
            <a:off x="251520" y="1353652"/>
            <a:ext cx="8640960" cy="4869418"/>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r>
              <a:rPr lang="ru-RU" sz="2800" dirty="0" smtClean="0"/>
              <a:t>36. </a:t>
            </a:r>
            <a:r>
              <a:rPr lang="ru-RU" sz="2800" b="1" u="sng" dirty="0" smtClean="0"/>
              <a:t>До начала выполнения работ</a:t>
            </a:r>
            <a:r>
              <a:rPr lang="ru-RU" sz="2800" b="1" dirty="0" smtClean="0"/>
              <a:t> по наряду-допуску</a:t>
            </a:r>
            <a:r>
              <a:rPr lang="ru-RU" sz="2800" dirty="0" smtClean="0"/>
              <a:t> </a:t>
            </a:r>
            <a:r>
              <a:rPr lang="ru-RU" sz="2800" b="1" dirty="0" smtClean="0"/>
              <a:t>для </a:t>
            </a:r>
            <a:r>
              <a:rPr lang="ru-RU" sz="2800" b="1" u="sng" dirty="0" smtClean="0"/>
              <a:t>выявления риска, связанного с возможным падением работника</a:t>
            </a:r>
            <a:r>
              <a:rPr lang="ru-RU" sz="2800" dirty="0" smtClean="0"/>
              <a:t>, необходимо </a:t>
            </a:r>
            <a:r>
              <a:rPr lang="ru-RU" sz="2800" b="1" u="sng" dirty="0" smtClean="0"/>
              <a:t>провести </a:t>
            </a:r>
            <a:r>
              <a:rPr lang="ru-RU" sz="2800" b="1" u="sng" dirty="0" smtClean="0">
                <a:solidFill>
                  <a:srgbClr val="C00000"/>
                </a:solidFill>
              </a:rPr>
              <a:t>осмотр рабочего места</a:t>
            </a:r>
            <a:r>
              <a:rPr lang="ru-RU" sz="2800" dirty="0" smtClean="0">
                <a:solidFill>
                  <a:srgbClr val="C00000"/>
                </a:solidFill>
              </a:rPr>
              <a:t> </a:t>
            </a:r>
          </a:p>
          <a:p>
            <a:r>
              <a:rPr lang="ru-RU" sz="2800" dirty="0" smtClean="0"/>
              <a:t>на предмет соответствия Правилам.</a:t>
            </a:r>
          </a:p>
          <a:p>
            <a:r>
              <a:rPr lang="ru-RU" sz="2800" u="sng" dirty="0" smtClean="0"/>
              <a:t>Осмотр рабочего места проводится </a:t>
            </a:r>
            <a:r>
              <a:rPr lang="ru-RU" sz="2800" b="1" u="sng" dirty="0" smtClean="0"/>
              <a:t>ответственным руководителем</a:t>
            </a:r>
            <a:r>
              <a:rPr lang="ru-RU" sz="2800" u="sng" dirty="0" smtClean="0"/>
              <a:t> работ </a:t>
            </a:r>
            <a:r>
              <a:rPr lang="ru-RU" sz="2800" b="1" u="sng" dirty="0" smtClean="0"/>
              <a:t>в присутствии ответственного исполнителя работ</a:t>
            </a:r>
            <a:r>
              <a:rPr lang="ru-RU" sz="2800" u="sng" dirty="0" smtClean="0"/>
              <a:t>.</a:t>
            </a:r>
          </a:p>
          <a:p>
            <a:r>
              <a:rPr lang="ru-RU" sz="2800" u="sng" dirty="0" smtClean="0"/>
              <a:t>…</a:t>
            </a:r>
            <a:endParaRPr lang="ru-RU" sz="28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3249"/>
                                        </p:tgtEl>
                                        <p:attrNameLst>
                                          <p:attrName>style.visibility</p:attrName>
                                        </p:attrNameLst>
                                      </p:cBhvr>
                                      <p:to>
                                        <p:strVal val="visible"/>
                                      </p:to>
                                    </p:set>
                                    <p:anim calcmode="lin" valueType="num">
                                      <p:cBhvr additive="base">
                                        <p:cTn id="7" dur="500" fill="hold"/>
                                        <p:tgtEl>
                                          <p:spTgt spid="53249"/>
                                        </p:tgtEl>
                                        <p:attrNameLst>
                                          <p:attrName>ppt_x</p:attrName>
                                        </p:attrNameLst>
                                      </p:cBhvr>
                                      <p:tavLst>
                                        <p:tav tm="0">
                                          <p:val>
                                            <p:strVal val="#ppt_x"/>
                                          </p:val>
                                        </p:tav>
                                        <p:tav tm="100000">
                                          <p:val>
                                            <p:strVal val="#ppt_x"/>
                                          </p:val>
                                        </p:tav>
                                      </p:tavLst>
                                    </p:anim>
                                    <p:anim calcmode="lin" valueType="num">
                                      <p:cBhvr additive="base">
                                        <p:cTn id="8" dur="500" fill="hold"/>
                                        <p:tgtEl>
                                          <p:spTgt spid="532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49" grpId="0" animBg="1"/>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179512" y="0"/>
            <a:ext cx="8964488" cy="1268760"/>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dirty="0" smtClean="0"/>
              <a:t>ОРГАНИЗАЦИЯ РАБОТ НА ВЫСОТЕ С ОФОРМЛЕНИЕМ НАРЯДА-ДОПУСКА</a:t>
            </a:r>
            <a:endParaRPr lang="ru-RU" sz="1600" dirty="0"/>
          </a:p>
        </p:txBody>
      </p:sp>
      <p:sp>
        <p:nvSpPr>
          <p:cNvPr id="53249" name="Rectangle 1"/>
          <p:cNvSpPr>
            <a:spLocks noChangeArrowheads="1"/>
          </p:cNvSpPr>
          <p:nvPr/>
        </p:nvSpPr>
        <p:spPr bwMode="auto">
          <a:xfrm>
            <a:off x="0" y="539775"/>
            <a:ext cx="9144000" cy="6640116"/>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r>
              <a:rPr lang="ru-RU" sz="2400" dirty="0" smtClean="0"/>
              <a:t>36. </a:t>
            </a:r>
            <a:r>
              <a:rPr lang="ru-RU" sz="2400" b="1" u="sng" dirty="0" smtClean="0"/>
              <a:t>…При осмотре</a:t>
            </a:r>
            <a:r>
              <a:rPr lang="ru-RU" sz="2400" u="sng" dirty="0" smtClean="0"/>
              <a:t> рабочего места должны </a:t>
            </a:r>
            <a:r>
              <a:rPr lang="ru-RU" sz="2400" b="1" u="sng" dirty="0" smtClean="0"/>
              <a:t>выявляться причины возможного падения работника</a:t>
            </a:r>
            <a:r>
              <a:rPr lang="ru-RU" sz="2400" dirty="0" smtClean="0"/>
              <a:t>, в том числе:</a:t>
            </a:r>
          </a:p>
          <a:p>
            <a:r>
              <a:rPr lang="ru-RU" sz="2400" dirty="0" smtClean="0"/>
              <a:t>а) </a:t>
            </a:r>
            <a:r>
              <a:rPr lang="ru-RU" sz="2400" b="1" u="sng" dirty="0" smtClean="0"/>
              <a:t>ненадежность анкерных устройств</a:t>
            </a:r>
            <a:r>
              <a:rPr lang="ru-RU" sz="2400" dirty="0" smtClean="0"/>
              <a:t>;</a:t>
            </a:r>
          </a:p>
          <a:p>
            <a:r>
              <a:rPr lang="ru-RU" sz="2400" dirty="0" smtClean="0"/>
              <a:t>б) </a:t>
            </a:r>
            <a:r>
              <a:rPr lang="ru-RU" sz="2400" u="sng" dirty="0" smtClean="0"/>
              <a:t>наличие </a:t>
            </a:r>
            <a:r>
              <a:rPr lang="ru-RU" sz="2400" b="1" u="sng" dirty="0" smtClean="0"/>
              <a:t>хрупких (разрушаемых) поверхностей</a:t>
            </a:r>
            <a:r>
              <a:rPr lang="ru-RU" sz="2400" u="sng" dirty="0" smtClean="0"/>
              <a:t>, открываемых или </a:t>
            </a:r>
            <a:r>
              <a:rPr lang="ru-RU" sz="2400" b="1" u="sng" dirty="0" smtClean="0"/>
              <a:t>незакрытых люков</a:t>
            </a:r>
            <a:r>
              <a:rPr lang="ru-RU" sz="2400" u="sng" dirty="0" smtClean="0"/>
              <a:t>, отверстий </a:t>
            </a:r>
            <a:r>
              <a:rPr lang="ru-RU" sz="2400" b="1" u="sng" dirty="0" smtClean="0"/>
              <a:t>в зоне производства работ</a:t>
            </a:r>
            <a:r>
              <a:rPr lang="ru-RU" sz="2400" dirty="0" smtClean="0"/>
              <a:t>;</a:t>
            </a:r>
          </a:p>
          <a:p>
            <a:r>
              <a:rPr lang="ru-RU" sz="2400" dirty="0" smtClean="0"/>
              <a:t>в) </a:t>
            </a:r>
            <a:r>
              <a:rPr lang="ru-RU" sz="2400" u="sng" dirty="0" smtClean="0"/>
              <a:t>наличие </a:t>
            </a:r>
            <a:r>
              <a:rPr lang="ru-RU" sz="2400" b="1" u="sng" dirty="0" smtClean="0"/>
              <a:t>скользкой рабочей поверхности</a:t>
            </a:r>
            <a:r>
              <a:rPr lang="ru-RU" sz="2400" u="sng" dirty="0" smtClean="0"/>
              <a:t>, имеющей </a:t>
            </a:r>
            <a:r>
              <a:rPr lang="ru-RU" sz="2400" b="1" u="sng" dirty="0" err="1" smtClean="0"/>
              <a:t>неогражденные</a:t>
            </a:r>
            <a:r>
              <a:rPr lang="ru-RU" sz="2400" b="1" u="sng" dirty="0" smtClean="0"/>
              <a:t> перепады высоты</a:t>
            </a:r>
            <a:r>
              <a:rPr lang="ru-RU" sz="2400" u="sng" dirty="0" smtClean="0"/>
              <a:t>;</a:t>
            </a:r>
            <a:endParaRPr lang="ru-RU" sz="2400" dirty="0" smtClean="0"/>
          </a:p>
          <a:p>
            <a:r>
              <a:rPr lang="ru-RU" sz="2400" dirty="0" smtClean="0"/>
              <a:t>г</a:t>
            </a:r>
            <a:r>
              <a:rPr lang="ru-RU" sz="2400" b="1" u="sng" dirty="0" smtClean="0"/>
              <a:t>) возможная потеря работником равновесия</a:t>
            </a:r>
            <a:r>
              <a:rPr lang="ru-RU" sz="2400" b="1" dirty="0" smtClean="0"/>
              <a:t> </a:t>
            </a:r>
            <a:r>
              <a:rPr lang="ru-RU" sz="2400" dirty="0" smtClean="0"/>
              <a:t>при проведении работ </a:t>
            </a:r>
            <a:r>
              <a:rPr lang="ru-RU" sz="2400" b="1" dirty="0" smtClean="0"/>
              <a:t>со строительных лесов, с подмостей, стремянок, приставных лестниц, в люльках подъемника</a:t>
            </a:r>
            <a:r>
              <a:rPr lang="ru-RU" sz="2400" dirty="0" smtClean="0"/>
              <a:t>, </a:t>
            </a:r>
            <a:r>
              <a:rPr lang="ru-RU" sz="2400" b="1" u="sng" dirty="0" smtClean="0"/>
              <a:t>нарушение их устойчивости, их разрушение или опрокидывание;</a:t>
            </a:r>
            <a:endParaRPr lang="ru-RU" sz="2400" b="1" dirty="0" smtClean="0"/>
          </a:p>
          <a:p>
            <a:r>
              <a:rPr lang="ru-RU" sz="2400" dirty="0" err="1" smtClean="0"/>
              <a:t>д</a:t>
            </a:r>
            <a:r>
              <a:rPr lang="ru-RU" sz="2400" dirty="0" smtClean="0"/>
              <a:t>) </a:t>
            </a:r>
            <a:r>
              <a:rPr lang="ru-RU" sz="2400" b="1" u="sng" dirty="0" smtClean="0"/>
              <a:t>разрушение конструкции, оборудования или их элементов </a:t>
            </a:r>
            <a:r>
              <a:rPr lang="ru-RU" sz="2400" u="sng" dirty="0" smtClean="0"/>
              <a:t>при выполнении работ непосредственно на них</a:t>
            </a:r>
            <a:r>
              <a:rPr lang="ru-RU" sz="2400" dirty="0" smtClean="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3249"/>
                                        </p:tgtEl>
                                        <p:attrNameLst>
                                          <p:attrName>style.visibility</p:attrName>
                                        </p:attrNameLst>
                                      </p:cBhvr>
                                      <p:to>
                                        <p:strVal val="visible"/>
                                      </p:to>
                                    </p:set>
                                    <p:anim calcmode="lin" valueType="num">
                                      <p:cBhvr additive="base">
                                        <p:cTn id="7" dur="500" fill="hold"/>
                                        <p:tgtEl>
                                          <p:spTgt spid="53249"/>
                                        </p:tgtEl>
                                        <p:attrNameLst>
                                          <p:attrName>ppt_x</p:attrName>
                                        </p:attrNameLst>
                                      </p:cBhvr>
                                      <p:tavLst>
                                        <p:tav tm="0">
                                          <p:val>
                                            <p:strVal val="#ppt_x"/>
                                          </p:val>
                                        </p:tav>
                                        <p:tav tm="100000">
                                          <p:val>
                                            <p:strVal val="#ppt_x"/>
                                          </p:val>
                                        </p:tav>
                                      </p:tavLst>
                                    </p:anim>
                                    <p:anim calcmode="lin" valueType="num">
                                      <p:cBhvr additive="base">
                                        <p:cTn id="8" dur="500" fill="hold"/>
                                        <p:tgtEl>
                                          <p:spTgt spid="532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49" grpId="0" animBg="1"/>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 со стрелкой вниз 3"/>
          <p:cNvSpPr/>
          <p:nvPr/>
        </p:nvSpPr>
        <p:spPr>
          <a:xfrm>
            <a:off x="179512" y="0"/>
            <a:ext cx="8964488" cy="1268760"/>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dirty="0" smtClean="0"/>
              <a:t>ОРГАНИЗАЦИЯ РАБОТ НА ВЫСОТЕ С ОФОРМЛЕНИЕМ НАРЯДА-ДОПУСКА</a:t>
            </a:r>
            <a:endParaRPr lang="ru-RU" sz="1600" dirty="0"/>
          </a:p>
        </p:txBody>
      </p:sp>
      <p:sp>
        <p:nvSpPr>
          <p:cNvPr id="53249" name="Rectangle 1"/>
          <p:cNvSpPr>
            <a:spLocks noChangeArrowheads="1"/>
          </p:cNvSpPr>
          <p:nvPr/>
        </p:nvSpPr>
        <p:spPr bwMode="auto">
          <a:xfrm>
            <a:off x="251520" y="808826"/>
            <a:ext cx="8640960" cy="5959078"/>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r>
              <a:rPr lang="ru-RU" sz="2400" dirty="0" smtClean="0"/>
              <a:t>37. </a:t>
            </a:r>
            <a:r>
              <a:rPr lang="ru-RU" sz="2400" u="sng" dirty="0" smtClean="0"/>
              <a:t>При проведении осмотра </a:t>
            </a:r>
            <a:r>
              <a:rPr lang="ru-RU" sz="2800" b="1" u="sng" dirty="0" smtClean="0"/>
              <a:t>нестационарных рабочих мест</a:t>
            </a:r>
            <a:r>
              <a:rPr lang="ru-RU" sz="2800" u="sng" dirty="0" smtClean="0"/>
              <a:t> </a:t>
            </a:r>
            <a:r>
              <a:rPr lang="ru-RU" sz="2400" u="sng" dirty="0" smtClean="0"/>
              <a:t>должны </a:t>
            </a:r>
            <a:r>
              <a:rPr lang="ru-RU" sz="2400" b="1" u="sng" dirty="0" smtClean="0"/>
              <a:t>учитываться</a:t>
            </a:r>
            <a:r>
              <a:rPr lang="ru-RU" sz="2400" u="sng" dirty="0" smtClean="0"/>
              <a:t>:</a:t>
            </a:r>
            <a:endParaRPr lang="ru-RU" sz="2400" dirty="0" smtClean="0"/>
          </a:p>
          <a:p>
            <a:r>
              <a:rPr lang="ru-RU" sz="2400" dirty="0" smtClean="0"/>
              <a:t>а) </a:t>
            </a:r>
            <a:r>
              <a:rPr lang="ru-RU" sz="2400" b="1" u="sng" dirty="0" smtClean="0"/>
              <a:t>погодные условия</a:t>
            </a:r>
            <a:r>
              <a:rPr lang="ru-RU" sz="2400" dirty="0" smtClean="0"/>
              <a:t>;</a:t>
            </a:r>
          </a:p>
          <a:p>
            <a:r>
              <a:rPr lang="ru-RU" sz="2400" dirty="0" smtClean="0"/>
              <a:t>б) </a:t>
            </a:r>
            <a:r>
              <a:rPr lang="ru-RU" sz="2400" b="1" u="sng" dirty="0" smtClean="0"/>
              <a:t>возможность падения на работника </a:t>
            </a:r>
            <a:r>
              <a:rPr lang="ru-RU" sz="2400" u="sng" dirty="0" smtClean="0"/>
              <a:t>материалов и предметов производства</a:t>
            </a:r>
            <a:r>
              <a:rPr lang="ru-RU" sz="2400" dirty="0" smtClean="0"/>
              <a:t>;</a:t>
            </a:r>
          </a:p>
          <a:p>
            <a:r>
              <a:rPr lang="ru-RU" sz="2400" dirty="0" smtClean="0"/>
              <a:t>в) </a:t>
            </a:r>
            <a:r>
              <a:rPr lang="ru-RU" sz="2400" b="1" u="sng" dirty="0" smtClean="0"/>
              <a:t>использование </a:t>
            </a:r>
            <a:r>
              <a:rPr lang="ru-RU" sz="2400" u="sng" dirty="0" smtClean="0"/>
              <a:t>сварочного и газопламенного </a:t>
            </a:r>
            <a:r>
              <a:rPr lang="ru-RU" sz="2400" b="1" u="sng" dirty="0" smtClean="0"/>
              <a:t>оборудования,</a:t>
            </a:r>
            <a:r>
              <a:rPr lang="ru-RU" sz="2400" u="sng" dirty="0" smtClean="0"/>
              <a:t> режущего инструмента или инструмента, создающего </a:t>
            </a:r>
            <a:r>
              <a:rPr lang="ru-RU" sz="2400" b="1" u="sng" dirty="0" smtClean="0"/>
              <a:t>разлетающиеся осколки</a:t>
            </a:r>
            <a:r>
              <a:rPr lang="ru-RU" sz="2400" u="sng" dirty="0" smtClean="0"/>
              <a:t>;</a:t>
            </a:r>
            <a:endParaRPr lang="ru-RU" sz="2400" dirty="0" smtClean="0"/>
          </a:p>
          <a:p>
            <a:r>
              <a:rPr lang="ru-RU" sz="2400" dirty="0" smtClean="0"/>
              <a:t>г) </a:t>
            </a:r>
            <a:r>
              <a:rPr lang="ru-RU" sz="2400" u="sng" dirty="0" smtClean="0"/>
              <a:t>наличие </a:t>
            </a:r>
            <a:r>
              <a:rPr lang="ru-RU" sz="2400" b="1" u="sng" dirty="0" smtClean="0"/>
              <a:t>острых кромок </a:t>
            </a:r>
            <a:r>
              <a:rPr lang="ru-RU" sz="2400" u="sng" dirty="0" smtClean="0"/>
              <a:t>у элементов конструкций</a:t>
            </a:r>
            <a:r>
              <a:rPr lang="ru-RU" sz="2400" dirty="0" smtClean="0"/>
              <a:t>, что может вызвать в том числе </a:t>
            </a:r>
            <a:r>
              <a:rPr lang="ru-RU" sz="2400" b="1" dirty="0" smtClean="0"/>
              <a:t>риск повреждения </a:t>
            </a:r>
            <a:r>
              <a:rPr lang="ru-RU" sz="2400" u="sng" dirty="0" smtClean="0"/>
              <a:t>компонентов и элементов средств защиты</a:t>
            </a:r>
            <a:r>
              <a:rPr lang="ru-RU" sz="2400" dirty="0" smtClean="0"/>
              <a:t>;</a:t>
            </a:r>
          </a:p>
          <a:p>
            <a:r>
              <a:rPr lang="ru-RU" sz="2400" dirty="0" err="1" smtClean="0"/>
              <a:t>д</a:t>
            </a:r>
            <a:r>
              <a:rPr lang="ru-RU" sz="2400" dirty="0" smtClean="0"/>
              <a:t>) </a:t>
            </a:r>
            <a:r>
              <a:rPr lang="ru-RU" sz="2400" b="1" u="sng" dirty="0" smtClean="0">
                <a:solidFill>
                  <a:srgbClr val="C00000"/>
                </a:solidFill>
              </a:rPr>
              <a:t>опасные факторы</a:t>
            </a:r>
            <a:r>
              <a:rPr lang="ru-RU" sz="2400" u="sng" dirty="0" smtClean="0">
                <a:solidFill>
                  <a:srgbClr val="C00000"/>
                </a:solidFill>
              </a:rPr>
              <a:t>, </a:t>
            </a:r>
            <a:r>
              <a:rPr lang="ru-RU" sz="2400" u="sng" dirty="0" smtClean="0"/>
              <a:t>обусловленные </a:t>
            </a:r>
            <a:r>
              <a:rPr lang="ru-RU" sz="2400" b="1" u="sng" dirty="0" smtClean="0"/>
              <a:t>местоположением анкерных устройств</a:t>
            </a:r>
            <a:r>
              <a:rPr lang="ru-RU" sz="2400" u="sng" dirty="0" smtClean="0"/>
              <a:t>, предусмотренные</a:t>
            </a:r>
            <a:r>
              <a:rPr lang="ru-RU" sz="2400" dirty="0" smtClean="0"/>
              <a:t> </a:t>
            </a:r>
            <a:r>
              <a:rPr lang="ru-RU" sz="2400" dirty="0" smtClean="0">
                <a:hlinkClick r:id="" action="ppaction://hlinkfile"/>
              </a:rPr>
              <a:t>приложением N 10</a:t>
            </a:r>
            <a:r>
              <a:rPr lang="ru-RU" sz="2400" dirty="0" smtClean="0"/>
              <a:t> к Правилам:</a:t>
            </a:r>
            <a:endParaRPr lang="ru-RU" sz="2000" dirty="0" smtClean="0"/>
          </a:p>
        </p:txBody>
      </p:sp>
      <p:pic>
        <p:nvPicPr>
          <p:cNvPr id="6" name="Picture 2"/>
          <p:cNvPicPr>
            <a:picLocks noChangeAspect="1" noChangeArrowheads="1"/>
          </p:cNvPicPr>
          <p:nvPr/>
        </p:nvPicPr>
        <p:blipFill>
          <a:blip r:embed="rId2" cstate="print"/>
          <a:srcRect/>
          <a:stretch>
            <a:fillRect/>
          </a:stretch>
        </p:blipFill>
        <p:spPr bwMode="auto">
          <a:xfrm>
            <a:off x="7956376" y="4941169"/>
            <a:ext cx="576063" cy="1584176"/>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3249"/>
                                        </p:tgtEl>
                                        <p:attrNameLst>
                                          <p:attrName>style.visibility</p:attrName>
                                        </p:attrNameLst>
                                      </p:cBhvr>
                                      <p:to>
                                        <p:strVal val="visible"/>
                                      </p:to>
                                    </p:set>
                                    <p:anim calcmode="lin" valueType="num">
                                      <p:cBhvr additive="base">
                                        <p:cTn id="7" dur="500" fill="hold"/>
                                        <p:tgtEl>
                                          <p:spTgt spid="53249"/>
                                        </p:tgtEl>
                                        <p:attrNameLst>
                                          <p:attrName>ppt_x</p:attrName>
                                        </p:attrNameLst>
                                      </p:cBhvr>
                                      <p:tavLst>
                                        <p:tav tm="0">
                                          <p:val>
                                            <p:strVal val="#ppt_x"/>
                                          </p:val>
                                        </p:tav>
                                        <p:tav tm="100000">
                                          <p:val>
                                            <p:strVal val="#ppt_x"/>
                                          </p:val>
                                        </p:tav>
                                      </p:tavLst>
                                    </p:anim>
                                    <p:anim calcmode="lin" valueType="num">
                                      <p:cBhvr additive="base">
                                        <p:cTn id="8" dur="500" fill="hold"/>
                                        <p:tgtEl>
                                          <p:spTgt spid="532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49" grpId="0" animBg="1"/>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p:cNvPicPr>
            <a:picLocks noChangeAspect="1" noChangeArrowheads="1"/>
          </p:cNvPicPr>
          <p:nvPr/>
        </p:nvPicPr>
        <p:blipFill>
          <a:blip r:embed="rId2" cstate="print"/>
          <a:srcRect/>
          <a:stretch>
            <a:fillRect/>
          </a:stretch>
        </p:blipFill>
        <p:spPr bwMode="auto">
          <a:xfrm>
            <a:off x="0" y="1700808"/>
            <a:ext cx="4572000" cy="4824536"/>
          </a:xfrm>
          <a:prstGeom prst="rect">
            <a:avLst/>
          </a:prstGeom>
          <a:noFill/>
          <a:ln w="9525">
            <a:noFill/>
            <a:miter lim="800000"/>
            <a:headEnd/>
            <a:tailEnd/>
          </a:ln>
        </p:spPr>
      </p:pic>
      <p:sp>
        <p:nvSpPr>
          <p:cNvPr id="6" name="Выноска со стрелкой вниз 5"/>
          <p:cNvSpPr/>
          <p:nvPr/>
        </p:nvSpPr>
        <p:spPr>
          <a:xfrm>
            <a:off x="179512" y="116632"/>
            <a:ext cx="8964488" cy="792088"/>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ОСМОТР МЕСТА ПРОИЗВОДСТВА РАБОТ</a:t>
            </a:r>
            <a:endParaRPr lang="ru-RU" sz="1200" dirty="0"/>
          </a:p>
        </p:txBody>
      </p:sp>
      <p:sp>
        <p:nvSpPr>
          <p:cNvPr id="5" name="Скругленный прямоугольник 4"/>
          <p:cNvSpPr/>
          <p:nvPr/>
        </p:nvSpPr>
        <p:spPr>
          <a:xfrm>
            <a:off x="179512" y="836712"/>
            <a:ext cx="3600400" cy="7200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pPr>
            <a:r>
              <a:rPr lang="ru-RU" sz="1600" b="1" dirty="0" smtClean="0">
                <a:solidFill>
                  <a:schemeClr val="tx1"/>
                </a:solidFill>
                <a:latin typeface="Arial" pitchFamily="34" charset="0"/>
                <a:ea typeface="Times New Roman" pitchFamily="18" charset="0"/>
                <a:cs typeface="Arial" pitchFamily="34" charset="0"/>
              </a:rPr>
              <a:t>ОПАСНЫЕ ФАКТОРЫ</a:t>
            </a:r>
            <a:endParaRPr lang="ru-RU" b="1" dirty="0" smtClean="0">
              <a:solidFill>
                <a:srgbClr val="FFFF00"/>
              </a:solidFill>
              <a:latin typeface="Arial" pitchFamily="34" charset="0"/>
            </a:endParaRPr>
          </a:p>
        </p:txBody>
      </p:sp>
      <p:sp>
        <p:nvSpPr>
          <p:cNvPr id="56321" name="Rectangle 1"/>
          <p:cNvSpPr>
            <a:spLocks noChangeArrowheads="1"/>
          </p:cNvSpPr>
          <p:nvPr/>
        </p:nvSpPr>
        <p:spPr bwMode="auto">
          <a:xfrm>
            <a:off x="4644008" y="1995001"/>
            <a:ext cx="4320480" cy="4524315"/>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defTabSz="914400" rtl="0" eaLnBrk="1" fontAlgn="base" latinLnBrk="0" hangingPunct="1">
              <a:lnSpc>
                <a:spcPct val="100000"/>
              </a:lnSpc>
              <a:spcBef>
                <a:spcPct val="0"/>
              </a:spcBef>
              <a:spcAft>
                <a:spcPct val="0"/>
              </a:spcAft>
              <a:buClrTx/>
              <a:buSzTx/>
              <a:buFontTx/>
              <a:buNone/>
              <a:tabLst/>
            </a:pPr>
            <a:r>
              <a:rPr kumimoji="0" lang="ru-RU" sz="2400" b="1" i="0" u="sng" strike="noStrike" cap="none" normalizeH="0" baseline="0" dirty="0" smtClean="0">
                <a:ln>
                  <a:noFill/>
                </a:ln>
                <a:solidFill>
                  <a:schemeClr val="tx1"/>
                </a:solidFill>
                <a:effectLst/>
                <a:latin typeface="Arial" pitchFamily="34" charset="0"/>
                <a:ea typeface="Calibri" pitchFamily="34" charset="0"/>
                <a:cs typeface="Calibri" pitchFamily="34" charset="0"/>
              </a:rPr>
              <a:t>характеристика высоты возможного падения </a:t>
            </a:r>
            <a:r>
              <a:rPr kumimoji="0" lang="ru-RU" sz="24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работника, определяемая </a:t>
            </a:r>
            <a:r>
              <a:rPr kumimoji="0" lang="ru-RU" sz="2400" b="1" i="0" u="sng" strike="noStrike" cap="none" normalizeH="0" baseline="0" dirty="0" smtClean="0">
                <a:ln>
                  <a:noFill/>
                </a:ln>
                <a:solidFill>
                  <a:schemeClr val="tx1"/>
                </a:solidFill>
                <a:effectLst/>
                <a:latin typeface="Arial" pitchFamily="34" charset="0"/>
                <a:ea typeface="Calibri" pitchFamily="34" charset="0"/>
                <a:cs typeface="Calibri" pitchFamily="34" charset="0"/>
              </a:rPr>
              <a:t>отношением</a:t>
            </a:r>
            <a:r>
              <a:rPr kumimoji="0" lang="ru-RU" sz="24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 </a:t>
            </a:r>
            <a:r>
              <a:rPr kumimoji="0" lang="ru-RU" sz="2400" b="1" i="1" u="sng" strike="noStrike" cap="none" normalizeH="0" baseline="0" dirty="0" smtClean="0">
                <a:ln>
                  <a:noFill/>
                </a:ln>
                <a:solidFill>
                  <a:schemeClr val="tx1"/>
                </a:solidFill>
                <a:effectLst/>
                <a:latin typeface="Arial" pitchFamily="34" charset="0"/>
                <a:ea typeface="Calibri" pitchFamily="34" charset="0"/>
                <a:cs typeface="Calibri" pitchFamily="34" charset="0"/>
              </a:rPr>
              <a:t>значения высоты падения </a:t>
            </a:r>
            <a:r>
              <a:rPr kumimoji="0" lang="ru-RU" sz="2400" b="1" i="1" u="none" strike="noStrike" cap="none" normalizeH="0" baseline="0" dirty="0" smtClean="0">
                <a:ln>
                  <a:noFill/>
                </a:ln>
                <a:solidFill>
                  <a:schemeClr val="tx1"/>
                </a:solidFill>
                <a:effectLst/>
                <a:latin typeface="Arial" pitchFamily="34" charset="0"/>
                <a:ea typeface="Calibri" pitchFamily="34" charset="0"/>
                <a:cs typeface="Calibri" pitchFamily="34" charset="0"/>
              </a:rPr>
              <a:t>работника </a:t>
            </a:r>
            <a:r>
              <a:rPr kumimoji="0" lang="ru-RU" sz="2400" b="1" i="1" u="sng" strike="noStrike" cap="none" normalizeH="0" baseline="0" dirty="0" smtClean="0">
                <a:ln>
                  <a:noFill/>
                </a:ln>
                <a:solidFill>
                  <a:schemeClr val="tx1"/>
                </a:solidFill>
                <a:effectLst/>
                <a:latin typeface="Arial" pitchFamily="34" charset="0"/>
                <a:ea typeface="Calibri" pitchFamily="34" charset="0"/>
                <a:cs typeface="Calibri" pitchFamily="34" charset="0"/>
              </a:rPr>
              <a:t>до начала срабатывания амортизатора </a:t>
            </a:r>
            <a:r>
              <a:rPr kumimoji="0" lang="ru-RU" sz="2400" b="1" i="0" u="sng" strike="noStrike" cap="none" normalizeH="0" baseline="0" dirty="0" smtClean="0">
                <a:ln>
                  <a:noFill/>
                </a:ln>
                <a:solidFill>
                  <a:schemeClr val="tx1"/>
                </a:solidFill>
                <a:effectLst/>
                <a:latin typeface="Arial" pitchFamily="34" charset="0"/>
                <a:ea typeface="Calibri" pitchFamily="34" charset="0"/>
                <a:cs typeface="Calibri" pitchFamily="34" charset="0"/>
              </a:rPr>
              <a:t>к</a:t>
            </a:r>
            <a:r>
              <a:rPr kumimoji="0" lang="ru-RU" sz="24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 </a:t>
            </a:r>
            <a:r>
              <a:rPr kumimoji="0" lang="ru-RU" sz="2400" b="1" i="1" u="sng" strike="noStrike" cap="none" normalizeH="0" baseline="0" dirty="0" smtClean="0">
                <a:ln>
                  <a:noFill/>
                </a:ln>
                <a:solidFill>
                  <a:schemeClr val="tx1"/>
                </a:solidFill>
                <a:effectLst/>
                <a:latin typeface="Arial" pitchFamily="34" charset="0"/>
                <a:ea typeface="Calibri" pitchFamily="34" charset="0"/>
                <a:cs typeface="Calibri" pitchFamily="34" charset="0"/>
              </a:rPr>
              <a:t>суммарной длине соединительных элементов </a:t>
            </a:r>
            <a:r>
              <a:rPr kumimoji="0" lang="ru-RU" sz="2400" b="1" i="1" u="none" strike="noStrike" cap="none" normalizeH="0" baseline="0" dirty="0" smtClean="0">
                <a:ln>
                  <a:noFill/>
                </a:ln>
                <a:solidFill>
                  <a:schemeClr val="tx1"/>
                </a:solidFill>
                <a:effectLst/>
                <a:latin typeface="Arial" pitchFamily="34" charset="0"/>
                <a:ea typeface="Calibri" pitchFamily="34" charset="0"/>
                <a:cs typeface="Calibri" pitchFamily="34" charset="0"/>
              </a:rPr>
              <a:t>страховочной системы</a:t>
            </a:r>
            <a:r>
              <a:rPr kumimoji="0" lang="ru-RU" sz="24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a:t>
            </a:r>
            <a:endParaRPr kumimoji="0" lang="ru-RU" sz="2400" b="1" i="0" u="none" strike="noStrike" cap="none" normalizeH="0" baseline="0" dirty="0" smtClean="0">
              <a:ln>
                <a:noFill/>
              </a:ln>
              <a:solidFill>
                <a:schemeClr val="tx1"/>
              </a:solidFill>
              <a:effectLst/>
              <a:latin typeface="Arial" pitchFamily="34" charset="0"/>
              <a:cs typeface="Arial" pitchFamily="34" charset="0"/>
            </a:endParaRPr>
          </a:p>
        </p:txBody>
      </p:sp>
      <p:sp>
        <p:nvSpPr>
          <p:cNvPr id="7" name="Скругленный прямоугольник 6"/>
          <p:cNvSpPr/>
          <p:nvPr/>
        </p:nvSpPr>
        <p:spPr>
          <a:xfrm>
            <a:off x="4860032" y="764704"/>
            <a:ext cx="3888432" cy="7920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u="sng" dirty="0" smtClean="0">
                <a:solidFill>
                  <a:schemeClr val="tx1"/>
                </a:solidFill>
                <a:latin typeface="Arial" pitchFamily="34" charset="0"/>
                <a:ea typeface="Calibri" pitchFamily="34" charset="0"/>
                <a:cs typeface="Calibri" pitchFamily="34" charset="0"/>
              </a:rPr>
              <a:t>Фактор падения</a:t>
            </a:r>
            <a:r>
              <a:rPr lang="ru-RU" sz="2400" dirty="0" smtClean="0">
                <a:solidFill>
                  <a:schemeClr val="tx1"/>
                </a:solidFill>
                <a:latin typeface="Arial" pitchFamily="34" charset="0"/>
                <a:ea typeface="Calibri" pitchFamily="34" charset="0"/>
                <a:cs typeface="Calibri" pitchFamily="34" charset="0"/>
              </a:rPr>
              <a:t> - </a:t>
            </a:r>
            <a:endParaRPr lang="ru-RU" sz="2400" dirty="0"/>
          </a:p>
        </p:txBody>
      </p:sp>
      <p:sp>
        <p:nvSpPr>
          <p:cNvPr id="8" name="Скругленный прямоугольник 7"/>
          <p:cNvSpPr/>
          <p:nvPr/>
        </p:nvSpPr>
        <p:spPr>
          <a:xfrm>
            <a:off x="8393901" y="3857628"/>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Выноска со стрелкой вниз 5"/>
          <p:cNvSpPr/>
          <p:nvPr/>
        </p:nvSpPr>
        <p:spPr>
          <a:xfrm>
            <a:off x="179512" y="116632"/>
            <a:ext cx="8964488" cy="792088"/>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ОСМОТР МЕСТА ПРОИЗВОДСТВА РАБОТ</a:t>
            </a:r>
            <a:endParaRPr lang="ru-RU" sz="1200" dirty="0"/>
          </a:p>
        </p:txBody>
      </p:sp>
      <p:sp>
        <p:nvSpPr>
          <p:cNvPr id="5" name="Скругленный прямоугольник 4"/>
          <p:cNvSpPr/>
          <p:nvPr/>
        </p:nvSpPr>
        <p:spPr>
          <a:xfrm>
            <a:off x="179512" y="836712"/>
            <a:ext cx="3600400" cy="7200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pPr>
            <a:r>
              <a:rPr lang="ru-RU" sz="1600" b="1" dirty="0" smtClean="0">
                <a:solidFill>
                  <a:schemeClr val="tx1"/>
                </a:solidFill>
                <a:latin typeface="Arial" pitchFamily="34" charset="0"/>
                <a:ea typeface="Times New Roman" pitchFamily="18" charset="0"/>
                <a:cs typeface="Arial" pitchFamily="34" charset="0"/>
              </a:rPr>
              <a:t>ОПАСНЫЕ ФАКТОРЫ</a:t>
            </a:r>
            <a:endParaRPr lang="ru-RU" b="1" dirty="0" smtClean="0">
              <a:solidFill>
                <a:srgbClr val="FFFF00"/>
              </a:solidFill>
              <a:latin typeface="Arial" pitchFamily="34" charset="0"/>
            </a:endParaRPr>
          </a:p>
        </p:txBody>
      </p:sp>
      <p:pic>
        <p:nvPicPr>
          <p:cNvPr id="7" name="Picture 2"/>
          <p:cNvPicPr>
            <a:picLocks noChangeAspect="1" noChangeArrowheads="1"/>
          </p:cNvPicPr>
          <p:nvPr/>
        </p:nvPicPr>
        <p:blipFill>
          <a:blip r:embed="rId2" cstate="print"/>
          <a:srcRect/>
          <a:stretch>
            <a:fillRect/>
          </a:stretch>
        </p:blipFill>
        <p:spPr bwMode="auto">
          <a:xfrm>
            <a:off x="611560" y="1844824"/>
            <a:ext cx="3096344" cy="3600400"/>
          </a:xfrm>
          <a:prstGeom prst="rect">
            <a:avLst/>
          </a:prstGeom>
          <a:noFill/>
          <a:ln w="9525">
            <a:noFill/>
            <a:miter lim="800000"/>
            <a:headEnd/>
            <a:tailEnd/>
          </a:ln>
        </p:spPr>
      </p:pic>
      <p:pic>
        <p:nvPicPr>
          <p:cNvPr id="8" name="Picture 3"/>
          <p:cNvPicPr>
            <a:picLocks noChangeAspect="1" noChangeArrowheads="1"/>
          </p:cNvPicPr>
          <p:nvPr/>
        </p:nvPicPr>
        <p:blipFill>
          <a:blip r:embed="rId3" cstate="print"/>
          <a:srcRect/>
          <a:stretch>
            <a:fillRect/>
          </a:stretch>
        </p:blipFill>
        <p:spPr bwMode="auto">
          <a:xfrm>
            <a:off x="4667521" y="1844824"/>
            <a:ext cx="4008935" cy="3600400"/>
          </a:xfrm>
          <a:prstGeom prst="rect">
            <a:avLst/>
          </a:prstGeom>
          <a:noFill/>
          <a:ln w="9525">
            <a:noFill/>
            <a:miter lim="800000"/>
            <a:headEnd/>
            <a:tailEnd/>
          </a:ln>
        </p:spPr>
      </p:pic>
      <p:sp>
        <p:nvSpPr>
          <p:cNvPr id="9" name="Скругленный прямоугольник 8"/>
          <p:cNvSpPr/>
          <p:nvPr/>
        </p:nvSpPr>
        <p:spPr>
          <a:xfrm>
            <a:off x="4716016" y="764704"/>
            <a:ext cx="4032448" cy="7920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u="sng" dirty="0" smtClean="0"/>
              <a:t>ФАКТОР МАЯТНИКА</a:t>
            </a:r>
            <a:endParaRPr lang="ru-RU" b="1" u="sng" dirty="0"/>
          </a:p>
        </p:txBody>
      </p:sp>
      <p:sp>
        <p:nvSpPr>
          <p:cNvPr id="10" name="Скругленный прямоугольник 9"/>
          <p:cNvSpPr/>
          <p:nvPr/>
        </p:nvSpPr>
        <p:spPr>
          <a:xfrm>
            <a:off x="179512" y="5445224"/>
            <a:ext cx="8784976" cy="141277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rgbClr val="FFFF00"/>
                </a:solidFill>
              </a:rPr>
              <a:t>Возникает при таком выборе местоположения анкерного устройства относительно расположения работника, когда падение работника сопровождается маятниковым движением.</a:t>
            </a:r>
            <a:endParaRPr lang="ru-RU" sz="2400" b="1" dirty="0">
              <a:solidFill>
                <a:srgbClr val="FFFF00"/>
              </a:solidFill>
            </a:endParaRPr>
          </a:p>
        </p:txBody>
      </p:sp>
      <p:sp>
        <p:nvSpPr>
          <p:cNvPr id="11" name="Скругленный прямоугольник 10"/>
          <p:cNvSpPr/>
          <p:nvPr/>
        </p:nvSpPr>
        <p:spPr>
          <a:xfrm>
            <a:off x="8001024" y="3857628"/>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7634" name="Picture 2" descr="H:\РАБОТА НА ВЫСОТЕ\ФОТО ВЫСОТА 2\Фактор маятника.jpg"/>
          <p:cNvPicPr>
            <a:picLocks noChangeAspect="1" noChangeArrowheads="1"/>
          </p:cNvPicPr>
          <p:nvPr/>
        </p:nvPicPr>
        <p:blipFill>
          <a:blip r:embed="rId2" cstate="print"/>
          <a:srcRect/>
          <a:stretch>
            <a:fillRect/>
          </a:stretch>
        </p:blipFill>
        <p:spPr bwMode="auto">
          <a:xfrm>
            <a:off x="2559050" y="1708150"/>
            <a:ext cx="4025900" cy="3441700"/>
          </a:xfrm>
          <a:prstGeom prst="rect">
            <a:avLst/>
          </a:prstGeom>
          <a:noFill/>
        </p:spPr>
      </p:pic>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Выноска со стрелкой вниз 5"/>
          <p:cNvSpPr/>
          <p:nvPr/>
        </p:nvSpPr>
        <p:spPr>
          <a:xfrm>
            <a:off x="179512" y="116632"/>
            <a:ext cx="8964488" cy="792088"/>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ОСМОТР МЕСТА ПРОИЗВОДСТВА РАБОТ</a:t>
            </a:r>
            <a:endParaRPr lang="ru-RU" sz="1200" dirty="0"/>
          </a:p>
        </p:txBody>
      </p:sp>
      <p:sp>
        <p:nvSpPr>
          <p:cNvPr id="5" name="Скругленный прямоугольник 4"/>
          <p:cNvSpPr/>
          <p:nvPr/>
        </p:nvSpPr>
        <p:spPr>
          <a:xfrm>
            <a:off x="179512" y="836712"/>
            <a:ext cx="3600400" cy="7200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pPr>
            <a:r>
              <a:rPr lang="ru-RU" sz="1600" b="1" dirty="0" smtClean="0">
                <a:solidFill>
                  <a:schemeClr val="tx1"/>
                </a:solidFill>
                <a:latin typeface="Arial" pitchFamily="34" charset="0"/>
                <a:ea typeface="Times New Roman" pitchFamily="18" charset="0"/>
                <a:cs typeface="Arial" pitchFamily="34" charset="0"/>
              </a:rPr>
              <a:t>ОПАСНЫЕ ФАКТОРЫ</a:t>
            </a:r>
            <a:endParaRPr lang="ru-RU" b="1" dirty="0" smtClean="0">
              <a:solidFill>
                <a:srgbClr val="FFFF00"/>
              </a:solidFill>
              <a:latin typeface="Arial" pitchFamily="34" charset="0"/>
            </a:endParaRPr>
          </a:p>
        </p:txBody>
      </p:sp>
      <p:sp>
        <p:nvSpPr>
          <p:cNvPr id="9" name="Скругленный прямоугольник 8"/>
          <p:cNvSpPr/>
          <p:nvPr/>
        </p:nvSpPr>
        <p:spPr>
          <a:xfrm>
            <a:off x="4716016" y="764704"/>
            <a:ext cx="4032448" cy="7920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rgbClr val="FFFF00"/>
                </a:solidFill>
              </a:rPr>
              <a:t>Фактор отсутствия запаса высоты</a:t>
            </a:r>
            <a:endParaRPr lang="ru-RU" sz="2400" b="1" u="sng" dirty="0"/>
          </a:p>
        </p:txBody>
      </p:sp>
      <p:sp>
        <p:nvSpPr>
          <p:cNvPr id="10" name="Скругленный прямоугольник 9"/>
          <p:cNvSpPr/>
          <p:nvPr/>
        </p:nvSpPr>
        <p:spPr>
          <a:xfrm>
            <a:off x="3923928" y="1700808"/>
            <a:ext cx="5040560" cy="496855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400" dirty="0" smtClean="0"/>
              <a:t> </a:t>
            </a:r>
            <a:r>
              <a:rPr lang="ru-RU" sz="2400" b="1" dirty="0" smtClean="0">
                <a:solidFill>
                  <a:srgbClr val="FFFF00"/>
                </a:solidFill>
              </a:rPr>
              <a:t>Запас высоты рассчитывается с учетом суммарной длины </a:t>
            </a:r>
            <a:r>
              <a:rPr lang="ru-RU" sz="2400" b="1" u="sng" dirty="0" smtClean="0">
                <a:solidFill>
                  <a:srgbClr val="FFFF00"/>
                </a:solidFill>
              </a:rPr>
              <a:t>стропа и соединителей</a:t>
            </a:r>
            <a:r>
              <a:rPr lang="ru-RU" sz="2400" b="1" dirty="0" smtClean="0">
                <a:solidFill>
                  <a:srgbClr val="FFFF00"/>
                </a:solidFill>
              </a:rPr>
              <a:t>, длины сработавшего </a:t>
            </a:r>
            <a:r>
              <a:rPr lang="ru-RU" sz="2400" b="1" u="sng" dirty="0" smtClean="0">
                <a:solidFill>
                  <a:srgbClr val="FFFF00"/>
                </a:solidFill>
              </a:rPr>
              <a:t>амортизатора</a:t>
            </a:r>
            <a:r>
              <a:rPr lang="ru-RU" sz="2400" b="1" dirty="0" smtClean="0">
                <a:solidFill>
                  <a:srgbClr val="FFFF00"/>
                </a:solidFill>
              </a:rPr>
              <a:t>, </a:t>
            </a:r>
            <a:r>
              <a:rPr lang="ru-RU" sz="2400" b="1" u="sng" dirty="0" smtClean="0">
                <a:solidFill>
                  <a:srgbClr val="FFFF00"/>
                </a:solidFill>
              </a:rPr>
              <a:t>роста</a:t>
            </a:r>
            <a:r>
              <a:rPr lang="ru-RU" sz="2400" b="1" dirty="0" smtClean="0">
                <a:solidFill>
                  <a:srgbClr val="FFFF00"/>
                </a:solidFill>
              </a:rPr>
              <a:t> работника, а также </a:t>
            </a:r>
            <a:r>
              <a:rPr lang="ru-RU" sz="2400" b="1" u="sng" dirty="0" smtClean="0">
                <a:solidFill>
                  <a:srgbClr val="FFFF00"/>
                </a:solidFill>
              </a:rPr>
              <a:t>свободного пространства</a:t>
            </a:r>
            <a:r>
              <a:rPr lang="ru-RU" sz="2400" b="1" dirty="0" smtClean="0">
                <a:solidFill>
                  <a:srgbClr val="FFFF00"/>
                </a:solidFill>
              </a:rPr>
              <a:t>, остающегося до нижележащей поверхности в состоянии равновесия работника после остановки падения</a:t>
            </a:r>
            <a:endParaRPr lang="ru-RU" sz="2400" b="1" dirty="0">
              <a:solidFill>
                <a:srgbClr val="FFFF00"/>
              </a:solidFill>
            </a:endParaRPr>
          </a:p>
        </p:txBody>
      </p:sp>
      <p:pic>
        <p:nvPicPr>
          <p:cNvPr id="11" name="Picture 2"/>
          <p:cNvPicPr>
            <a:picLocks noChangeAspect="1" noChangeArrowheads="1"/>
          </p:cNvPicPr>
          <p:nvPr/>
        </p:nvPicPr>
        <p:blipFill>
          <a:blip r:embed="rId2" cstate="print"/>
          <a:srcRect/>
          <a:stretch>
            <a:fillRect/>
          </a:stretch>
        </p:blipFill>
        <p:spPr bwMode="auto">
          <a:xfrm>
            <a:off x="0" y="1700808"/>
            <a:ext cx="3779912" cy="4896544"/>
          </a:xfrm>
          <a:prstGeom prst="rect">
            <a:avLst/>
          </a:prstGeom>
          <a:noFill/>
          <a:ln w="9525">
            <a:noFill/>
            <a:miter lim="800000"/>
            <a:headEnd/>
            <a:tailEnd/>
          </a:ln>
        </p:spPr>
      </p:pic>
      <p:sp>
        <p:nvSpPr>
          <p:cNvPr id="7" name="Скругленный прямоугольник 6"/>
          <p:cNvSpPr/>
          <p:nvPr/>
        </p:nvSpPr>
        <p:spPr>
          <a:xfrm>
            <a:off x="8786842" y="1500174"/>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Выноска со стрелкой вниз 5"/>
          <p:cNvSpPr/>
          <p:nvPr/>
        </p:nvSpPr>
        <p:spPr>
          <a:xfrm>
            <a:off x="179512" y="116632"/>
            <a:ext cx="8964488" cy="792088"/>
          </a:xfrm>
          <a:prstGeom prst="downArrowCallou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ОСМОТР МЕСТА ПРОИЗВОДСТВА РАБОТ</a:t>
            </a:r>
            <a:endParaRPr lang="ru-RU" sz="1200" dirty="0"/>
          </a:p>
        </p:txBody>
      </p:sp>
      <p:sp>
        <p:nvSpPr>
          <p:cNvPr id="5" name="Скругленный прямоугольник 4"/>
          <p:cNvSpPr/>
          <p:nvPr/>
        </p:nvSpPr>
        <p:spPr>
          <a:xfrm>
            <a:off x="179512" y="836712"/>
            <a:ext cx="3600400" cy="7200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pPr>
            <a:r>
              <a:rPr lang="ru-RU" sz="1600" b="1" dirty="0" smtClean="0">
                <a:solidFill>
                  <a:schemeClr val="tx1"/>
                </a:solidFill>
                <a:latin typeface="Arial" pitchFamily="34" charset="0"/>
                <a:ea typeface="Times New Roman" pitchFamily="18" charset="0"/>
                <a:cs typeface="Arial" pitchFamily="34" charset="0"/>
              </a:rPr>
              <a:t>ОПАСНЫЕ ФАКТОРЫ</a:t>
            </a:r>
            <a:endParaRPr lang="ru-RU" b="1" dirty="0" smtClean="0">
              <a:solidFill>
                <a:srgbClr val="FFFF00"/>
              </a:solidFill>
              <a:latin typeface="Arial" pitchFamily="34" charset="0"/>
            </a:endParaRPr>
          </a:p>
        </p:txBody>
      </p:sp>
      <p:sp>
        <p:nvSpPr>
          <p:cNvPr id="9" name="Скругленный прямоугольник 8"/>
          <p:cNvSpPr/>
          <p:nvPr/>
        </p:nvSpPr>
        <p:spPr>
          <a:xfrm>
            <a:off x="4716016" y="764704"/>
            <a:ext cx="4032448" cy="7920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rgbClr val="FFFF00"/>
                </a:solidFill>
              </a:rPr>
              <a:t>фактор отсутствия запаса высоты</a:t>
            </a:r>
            <a:endParaRPr lang="ru-RU" sz="2400" b="1" u="sng" dirty="0"/>
          </a:p>
        </p:txBody>
      </p:sp>
      <p:sp>
        <p:nvSpPr>
          <p:cNvPr id="10" name="Скругленный прямоугольник 9"/>
          <p:cNvSpPr/>
          <p:nvPr/>
        </p:nvSpPr>
        <p:spPr>
          <a:xfrm>
            <a:off x="3563888" y="1700808"/>
            <a:ext cx="5328592" cy="496855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400" dirty="0" smtClean="0"/>
              <a:t>В качестве системы безопасности, в случае</a:t>
            </a:r>
            <a:r>
              <a:rPr lang="ru-RU" sz="2400" b="1" dirty="0" smtClean="0"/>
              <a:t>, если </a:t>
            </a:r>
            <a:r>
              <a:rPr lang="ru-RU" sz="2400" b="1" u="sng" dirty="0" smtClean="0"/>
              <a:t>указанный на стропе запас высоты недостаточен </a:t>
            </a:r>
            <a:r>
              <a:rPr lang="ru-RU" sz="2400" b="1" dirty="0" smtClean="0"/>
              <a:t>для обеспечения безопасности работника</a:t>
            </a:r>
            <a:r>
              <a:rPr lang="ru-RU" sz="2400" dirty="0" smtClean="0"/>
              <a:t>, должны использоваться средства защиты </a:t>
            </a:r>
            <a:r>
              <a:rPr lang="ru-RU" sz="2400" b="1" u="sng" dirty="0" smtClean="0"/>
              <a:t>ползункового типа </a:t>
            </a:r>
            <a:r>
              <a:rPr lang="ru-RU" sz="2400" dirty="0" smtClean="0"/>
              <a:t>на анкерной линии (</a:t>
            </a:r>
            <a:r>
              <a:rPr lang="ru-RU" sz="2400" dirty="0" smtClean="0">
                <a:hlinkClick r:id="" action="ppaction://hlinkfile"/>
              </a:rPr>
              <a:t>схема 3.1</a:t>
            </a:r>
            <a:r>
              <a:rPr lang="ru-RU" sz="2400" dirty="0" smtClean="0"/>
              <a:t>) или средства защиты от падения </a:t>
            </a:r>
            <a:r>
              <a:rPr lang="ru-RU" sz="2400" b="1" u="sng" dirty="0" smtClean="0"/>
              <a:t>втягивающего типа </a:t>
            </a:r>
            <a:r>
              <a:rPr lang="ru-RU" sz="2400" dirty="0" smtClean="0"/>
              <a:t>(</a:t>
            </a:r>
            <a:r>
              <a:rPr lang="ru-RU" sz="2400" dirty="0" smtClean="0">
                <a:hlinkClick r:id="" action="ppaction://hlinkfile"/>
              </a:rPr>
              <a:t>схема 3.2</a:t>
            </a:r>
            <a:r>
              <a:rPr lang="ru-RU" sz="2400" dirty="0" smtClean="0"/>
              <a:t>).</a:t>
            </a:r>
            <a:endParaRPr lang="ru-RU" sz="2400" dirty="0"/>
          </a:p>
        </p:txBody>
      </p:sp>
      <p:pic>
        <p:nvPicPr>
          <p:cNvPr id="7" name="Рисунок 6"/>
          <p:cNvPicPr/>
          <p:nvPr/>
        </p:nvPicPr>
        <p:blipFill>
          <a:blip r:embed="rId2" cstate="print"/>
          <a:srcRect/>
          <a:stretch>
            <a:fillRect/>
          </a:stretch>
        </p:blipFill>
        <p:spPr bwMode="auto">
          <a:xfrm>
            <a:off x="179513" y="1628800"/>
            <a:ext cx="2160239" cy="2943200"/>
          </a:xfrm>
          <a:prstGeom prst="rect">
            <a:avLst/>
          </a:prstGeom>
          <a:noFill/>
          <a:ln w="9525">
            <a:noFill/>
            <a:miter lim="800000"/>
            <a:headEnd/>
            <a:tailEnd/>
          </a:ln>
        </p:spPr>
      </p:pic>
      <p:pic>
        <p:nvPicPr>
          <p:cNvPr id="8" name="Содержимое 3"/>
          <p:cNvPicPr>
            <a:picLocks/>
          </p:cNvPicPr>
          <p:nvPr/>
        </p:nvPicPr>
        <p:blipFill>
          <a:blip r:embed="rId3" cstate="print"/>
          <a:srcRect/>
          <a:stretch>
            <a:fillRect/>
          </a:stretch>
        </p:blipFill>
        <p:spPr bwMode="auto">
          <a:xfrm>
            <a:off x="179512" y="4581128"/>
            <a:ext cx="3312368" cy="2276872"/>
          </a:xfrm>
          <a:prstGeom prst="rect">
            <a:avLst/>
          </a:prstGeom>
          <a:noFill/>
          <a:ln w="9525">
            <a:noFill/>
            <a:miter lim="800000"/>
            <a:headEnd/>
            <a:tailEnd/>
          </a:ln>
        </p:spPr>
      </p:pic>
      <p:sp>
        <p:nvSpPr>
          <p:cNvPr id="11" name="Скругленный прямоугольник 10"/>
          <p:cNvSpPr/>
          <p:nvPr/>
        </p:nvSpPr>
        <p:spPr>
          <a:xfrm>
            <a:off x="8715404" y="1571612"/>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0"/>
            <a:ext cx="9324528" cy="1015663"/>
          </a:xfrm>
          <a:prstGeom prst="rect">
            <a:avLst/>
          </a:prstGeom>
          <a:solidFill>
            <a:srgbClr val="FFFF00"/>
          </a:solidFill>
        </p:spPr>
        <p:txBody>
          <a:bodyPr wrap="square">
            <a:spAutoFit/>
          </a:bodyPr>
          <a:lstStyle/>
          <a:p>
            <a:pPr algn="ctr"/>
            <a:r>
              <a:rPr lang="en-US" sz="2000" b="1" dirty="0" smtClean="0">
                <a:solidFill>
                  <a:schemeClr val="tx1">
                    <a:lumMod val="95000"/>
                    <a:lumOff val="5000"/>
                  </a:schemeClr>
                </a:solidFill>
              </a:rPr>
              <a:t>V</a:t>
            </a:r>
            <a:r>
              <a:rPr lang="ru-RU" sz="2000" b="1" dirty="0" smtClean="0">
                <a:solidFill>
                  <a:schemeClr val="tx1">
                    <a:lumMod val="95000"/>
                    <a:lumOff val="5000"/>
                  </a:schemeClr>
                </a:solidFill>
              </a:rPr>
              <a:t>. СПЕЦИАЛЬНЫЕ ТРЕБОВАНИЯ </a:t>
            </a:r>
          </a:p>
          <a:p>
            <a:pPr algn="ctr"/>
            <a:r>
              <a:rPr lang="ru-RU" sz="2000" b="1" dirty="0" smtClean="0">
                <a:solidFill>
                  <a:schemeClr val="tx1">
                    <a:lumMod val="95000"/>
                    <a:lumOff val="5000"/>
                  </a:schemeClr>
                </a:solidFill>
              </a:rPr>
              <a:t>ПО ОХРАНЕ ТРУДА, </a:t>
            </a:r>
            <a:br>
              <a:rPr lang="ru-RU" sz="2000" b="1" dirty="0" smtClean="0">
                <a:solidFill>
                  <a:schemeClr val="tx1">
                    <a:lumMod val="95000"/>
                    <a:lumOff val="5000"/>
                  </a:schemeClr>
                </a:solidFill>
              </a:rPr>
            </a:br>
            <a:r>
              <a:rPr lang="ru-RU" sz="2000" b="1" dirty="0" smtClean="0">
                <a:solidFill>
                  <a:schemeClr val="tx1">
                    <a:lumMod val="95000"/>
                    <a:lumOff val="5000"/>
                  </a:schemeClr>
                </a:solidFill>
              </a:rPr>
              <a:t>ПРЕДЪЯВЛЯЕМЫЕ К ПРОИЗВОДСТВУ РАБОТ НА ВЫСОТЕ</a:t>
            </a:r>
            <a:endParaRPr lang="ru-RU" sz="2000" b="1" dirty="0">
              <a:solidFill>
                <a:schemeClr val="tx1">
                  <a:lumMod val="95000"/>
                  <a:lumOff val="5000"/>
                </a:schemeClr>
              </a:solidFill>
            </a:endParaRPr>
          </a:p>
        </p:txBody>
      </p:sp>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179512" y="1052736"/>
            <a:ext cx="3293914" cy="369332"/>
          </a:xfrm>
          <a:prstGeom prst="rect">
            <a:avLst/>
          </a:prstGeom>
          <a:solidFill>
            <a:schemeClr val="accent3">
              <a:lumMod val="40000"/>
              <a:lumOff val="60000"/>
            </a:schemeClr>
          </a:solidFill>
        </p:spPr>
        <p:txBody>
          <a:bodyPr wrap="none">
            <a:spAutoFit/>
          </a:bodyPr>
          <a:lstStyle/>
          <a:p>
            <a:pPr algn="ctr"/>
            <a:r>
              <a:rPr lang="ru-RU" b="1" dirty="0" smtClean="0">
                <a:latin typeface="Times New Roman" pitchFamily="18" charset="0"/>
                <a:cs typeface="Times New Roman" pitchFamily="18" charset="0"/>
              </a:rPr>
              <a:t>1. Система канатного доступа</a:t>
            </a:r>
            <a:endParaRPr lang="ru-RU" b="1" dirty="0">
              <a:latin typeface="Times New Roman" pitchFamily="18" charset="0"/>
              <a:cs typeface="Times New Roman" pitchFamily="18" charset="0"/>
            </a:endParaRPr>
          </a:p>
        </p:txBody>
      </p:sp>
      <p:sp>
        <p:nvSpPr>
          <p:cNvPr id="27" name="Прямоугольник 26"/>
          <p:cNvSpPr/>
          <p:nvPr/>
        </p:nvSpPr>
        <p:spPr>
          <a:xfrm>
            <a:off x="179512" y="1484784"/>
            <a:ext cx="6840760" cy="369332"/>
          </a:xfrm>
          <a:prstGeom prst="rect">
            <a:avLst/>
          </a:prstGeom>
          <a:solidFill>
            <a:srgbClr val="FFFF00"/>
          </a:solidFill>
        </p:spPr>
        <p:txBody>
          <a:bodyPr wrap="square">
            <a:spAutoFit/>
          </a:bodyPr>
          <a:lstStyle/>
          <a:p>
            <a:r>
              <a:rPr lang="ru-RU" b="1" dirty="0" smtClean="0">
                <a:latin typeface="Times New Roman" pitchFamily="18" charset="0"/>
                <a:cs typeface="Times New Roman" pitchFamily="18" charset="0"/>
              </a:rPr>
              <a:t>2. Перемещение по конструкциям и высотным объектам</a:t>
            </a:r>
            <a:endParaRPr lang="ru-RU" b="1" dirty="0">
              <a:latin typeface="Times New Roman" pitchFamily="18" charset="0"/>
              <a:cs typeface="Times New Roman" pitchFamily="18" charset="0"/>
            </a:endParaRPr>
          </a:p>
        </p:txBody>
      </p:sp>
      <p:sp>
        <p:nvSpPr>
          <p:cNvPr id="4098" name="Rectangle 2"/>
          <p:cNvSpPr>
            <a:spLocks noChangeArrowheads="1"/>
          </p:cNvSpPr>
          <p:nvPr/>
        </p:nvSpPr>
        <p:spPr bwMode="auto">
          <a:xfrm>
            <a:off x="179512" y="1916832"/>
            <a:ext cx="5220072" cy="369332"/>
          </a:xfrm>
          <a:prstGeom prst="rect">
            <a:avLst/>
          </a:prstGeom>
          <a:solidFill>
            <a:schemeClr val="accent3">
              <a:lumMod val="40000"/>
              <a:lumOff val="6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 Жесткие и гибкие анкерные линии</a:t>
            </a:r>
            <a:endParaRPr kumimoji="0" lang="ru-RU"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0" name="Прямоугольник 29"/>
          <p:cNvSpPr/>
          <p:nvPr/>
        </p:nvSpPr>
        <p:spPr>
          <a:xfrm>
            <a:off x="179512" y="2348880"/>
            <a:ext cx="4713213" cy="369332"/>
          </a:xfrm>
          <a:prstGeom prst="rect">
            <a:avLst/>
          </a:prstGeom>
          <a:solidFill>
            <a:srgbClr val="FFFF00"/>
          </a:solidFill>
        </p:spPr>
        <p:txBody>
          <a:bodyPr wrap="none">
            <a:spAutoFit/>
          </a:bodyPr>
          <a:lstStyle/>
          <a:p>
            <a:r>
              <a:rPr lang="ru-RU" b="1" dirty="0" smtClean="0">
                <a:latin typeface="Times New Roman" pitchFamily="18" charset="0"/>
                <a:cs typeface="Times New Roman" pitchFamily="18" charset="0"/>
              </a:rPr>
              <a:t>4. Применение лестниц, площадок, трапов</a:t>
            </a:r>
            <a:endParaRPr lang="ru-RU" b="1" dirty="0">
              <a:latin typeface="Times New Roman" pitchFamily="18" charset="0"/>
              <a:cs typeface="Times New Roman" pitchFamily="18" charset="0"/>
            </a:endParaRPr>
          </a:p>
        </p:txBody>
      </p:sp>
      <p:sp>
        <p:nvSpPr>
          <p:cNvPr id="31" name="Прямоугольник 30"/>
          <p:cNvSpPr/>
          <p:nvPr/>
        </p:nvSpPr>
        <p:spPr>
          <a:xfrm>
            <a:off x="179512" y="2780928"/>
            <a:ext cx="4586192" cy="369332"/>
          </a:xfrm>
          <a:prstGeom prst="rect">
            <a:avLst/>
          </a:prstGeom>
          <a:solidFill>
            <a:schemeClr val="accent3">
              <a:lumMod val="40000"/>
              <a:lumOff val="60000"/>
            </a:schemeClr>
          </a:solidFill>
        </p:spPr>
        <p:txBody>
          <a:bodyPr wrap="none">
            <a:spAutoFit/>
          </a:bodyPr>
          <a:lstStyle/>
          <a:p>
            <a:r>
              <a:rPr lang="ru-RU" b="1" dirty="0" smtClean="0">
                <a:latin typeface="Times New Roman" pitchFamily="18" charset="0"/>
                <a:cs typeface="Times New Roman" pitchFamily="18" charset="0"/>
              </a:rPr>
              <a:t>5. Применение когтей и лазов монтерских</a:t>
            </a:r>
            <a:endParaRPr lang="ru-RU" b="1" dirty="0">
              <a:latin typeface="Times New Roman" pitchFamily="18" charset="0"/>
              <a:cs typeface="Times New Roman" pitchFamily="18" charset="0"/>
            </a:endParaRPr>
          </a:p>
        </p:txBody>
      </p:sp>
      <p:sp>
        <p:nvSpPr>
          <p:cNvPr id="32" name="Прямоугольник 31"/>
          <p:cNvSpPr/>
          <p:nvPr/>
        </p:nvSpPr>
        <p:spPr>
          <a:xfrm>
            <a:off x="179512" y="3212976"/>
            <a:ext cx="8856984" cy="646331"/>
          </a:xfrm>
          <a:prstGeom prst="rect">
            <a:avLst/>
          </a:prstGeom>
          <a:solidFill>
            <a:srgbClr val="FFFF00"/>
          </a:solidFill>
        </p:spPr>
        <p:txBody>
          <a:bodyPr wrap="square">
            <a:spAutoFit/>
          </a:bodyPr>
          <a:lstStyle/>
          <a:p>
            <a:r>
              <a:rPr lang="ru-RU" b="1" dirty="0" smtClean="0">
                <a:latin typeface="Times New Roman" pitchFamily="18" charset="0"/>
                <a:cs typeface="Times New Roman" pitchFamily="18" charset="0"/>
              </a:rPr>
              <a:t>6. Оборудование, механизмы, ручной инструмент, применяемый при работе на высоте</a:t>
            </a:r>
            <a:endParaRPr lang="ru-RU" b="1" dirty="0">
              <a:latin typeface="Times New Roman" pitchFamily="18" charset="0"/>
              <a:cs typeface="Times New Roman" pitchFamily="18" charset="0"/>
            </a:endParaRPr>
          </a:p>
        </p:txBody>
      </p:sp>
      <p:sp>
        <p:nvSpPr>
          <p:cNvPr id="33" name="Прямоугольник 32"/>
          <p:cNvSpPr/>
          <p:nvPr/>
        </p:nvSpPr>
        <p:spPr>
          <a:xfrm>
            <a:off x="179512" y="3933056"/>
            <a:ext cx="8784976" cy="646331"/>
          </a:xfrm>
          <a:prstGeom prst="rect">
            <a:avLst/>
          </a:prstGeom>
          <a:solidFill>
            <a:schemeClr val="accent5">
              <a:lumMod val="60000"/>
              <a:lumOff val="40000"/>
            </a:schemeClr>
          </a:solidFill>
        </p:spPr>
        <p:txBody>
          <a:bodyPr wrap="square">
            <a:spAutoFit/>
          </a:bodyPr>
          <a:lstStyle/>
          <a:p>
            <a:r>
              <a:rPr lang="ru-RU" b="1" dirty="0" smtClean="0">
                <a:solidFill>
                  <a:srgbClr val="FFFF00"/>
                </a:solidFill>
                <a:latin typeface="Times New Roman" pitchFamily="18" charset="0"/>
                <a:cs typeface="Times New Roman" pitchFamily="18" charset="0"/>
              </a:rPr>
              <a:t>7. Применение грузоподъемных механизмов и устройств, средств малой механизации</a:t>
            </a:r>
            <a:endParaRPr lang="ru-RU" b="1" dirty="0">
              <a:solidFill>
                <a:srgbClr val="FFFF00"/>
              </a:solidFill>
              <a:latin typeface="Times New Roman" pitchFamily="18" charset="0"/>
              <a:cs typeface="Times New Roman" pitchFamily="18" charset="0"/>
            </a:endParaRPr>
          </a:p>
        </p:txBody>
      </p:sp>
      <p:sp>
        <p:nvSpPr>
          <p:cNvPr id="34" name="Прямоугольник 33"/>
          <p:cNvSpPr/>
          <p:nvPr/>
        </p:nvSpPr>
        <p:spPr>
          <a:xfrm>
            <a:off x="179512" y="4653136"/>
            <a:ext cx="8712968" cy="369332"/>
          </a:xfrm>
          <a:prstGeom prst="rect">
            <a:avLst/>
          </a:prstGeom>
          <a:solidFill>
            <a:schemeClr val="accent1">
              <a:lumMod val="40000"/>
              <a:lumOff val="60000"/>
            </a:schemeClr>
          </a:solidFill>
        </p:spPr>
        <p:txBody>
          <a:bodyPr wrap="square">
            <a:spAutoFit/>
          </a:bodyPr>
          <a:lstStyle/>
          <a:p>
            <a:r>
              <a:rPr lang="ru-RU" b="1" dirty="0" smtClean="0">
                <a:latin typeface="Times New Roman" pitchFamily="18" charset="0"/>
                <a:cs typeface="Times New Roman" pitchFamily="18" charset="0"/>
              </a:rPr>
              <a:t>8. Монтаж и демонтаж на высоте стальных и сборных несущих конструкций</a:t>
            </a:r>
            <a:endParaRPr lang="ru-RU" b="1" dirty="0">
              <a:latin typeface="Times New Roman" pitchFamily="18" charset="0"/>
              <a:cs typeface="Times New Roman" pitchFamily="18" charset="0"/>
            </a:endParaRPr>
          </a:p>
        </p:txBody>
      </p:sp>
      <p:sp>
        <p:nvSpPr>
          <p:cNvPr id="35" name="Прямоугольник 34"/>
          <p:cNvSpPr/>
          <p:nvPr/>
        </p:nvSpPr>
        <p:spPr>
          <a:xfrm>
            <a:off x="179512" y="5085184"/>
            <a:ext cx="6912768" cy="369332"/>
          </a:xfrm>
          <a:prstGeom prst="rect">
            <a:avLst/>
          </a:prstGeom>
          <a:solidFill>
            <a:schemeClr val="tx2">
              <a:lumMod val="60000"/>
              <a:lumOff val="40000"/>
            </a:schemeClr>
          </a:solidFill>
        </p:spPr>
        <p:txBody>
          <a:bodyPr wrap="square">
            <a:spAutoFit/>
          </a:bodyPr>
          <a:lstStyle/>
          <a:p>
            <a:r>
              <a:rPr lang="ru-RU" b="1" dirty="0" smtClean="0">
                <a:solidFill>
                  <a:srgbClr val="FFFF00"/>
                </a:solidFill>
                <a:latin typeface="Times New Roman" pitchFamily="18" charset="0"/>
                <a:cs typeface="Times New Roman" pitchFamily="18" charset="0"/>
              </a:rPr>
              <a:t>9. Установка и монтаж на высоте деревянных конструкций</a:t>
            </a:r>
            <a:endParaRPr lang="ru-RU" b="1" dirty="0">
              <a:solidFill>
                <a:srgbClr val="FFFF00"/>
              </a:solidFill>
              <a:latin typeface="Times New Roman" pitchFamily="18" charset="0"/>
              <a:cs typeface="Times New Roman" pitchFamily="18" charset="0"/>
            </a:endParaRPr>
          </a:p>
        </p:txBody>
      </p:sp>
      <p:sp>
        <p:nvSpPr>
          <p:cNvPr id="36" name="Прямоугольник 35"/>
          <p:cNvSpPr/>
          <p:nvPr/>
        </p:nvSpPr>
        <p:spPr>
          <a:xfrm>
            <a:off x="179512" y="5517232"/>
            <a:ext cx="7056784" cy="369332"/>
          </a:xfrm>
          <a:prstGeom prst="rect">
            <a:avLst/>
          </a:prstGeom>
          <a:solidFill>
            <a:srgbClr val="FFFF00"/>
          </a:solidFill>
        </p:spPr>
        <p:txBody>
          <a:bodyPr wrap="square">
            <a:spAutoFit/>
          </a:bodyPr>
          <a:lstStyle/>
          <a:p>
            <a:r>
              <a:rPr lang="ru-RU" b="1" dirty="0" smtClean="0">
                <a:latin typeface="Times New Roman" pitchFamily="18" charset="0"/>
                <a:cs typeface="Times New Roman" pitchFamily="18" charset="0"/>
              </a:rPr>
              <a:t>10. Выполнение кровельных и других работ на крышах зданий</a:t>
            </a:r>
            <a:endParaRPr lang="ru-RU" b="1" dirty="0">
              <a:latin typeface="Times New Roman" pitchFamily="18" charset="0"/>
              <a:cs typeface="Times New Roman" pitchFamily="18" charset="0"/>
            </a:endParaRPr>
          </a:p>
        </p:txBody>
      </p:sp>
      <p:sp>
        <p:nvSpPr>
          <p:cNvPr id="37" name="Прямоугольник 36"/>
          <p:cNvSpPr/>
          <p:nvPr/>
        </p:nvSpPr>
        <p:spPr>
          <a:xfrm>
            <a:off x="179512" y="6021288"/>
            <a:ext cx="4824536" cy="369332"/>
          </a:xfrm>
          <a:prstGeom prst="rect">
            <a:avLst/>
          </a:prstGeom>
          <a:solidFill>
            <a:schemeClr val="accent3"/>
          </a:solidFill>
        </p:spPr>
        <p:txBody>
          <a:bodyPr wrap="square">
            <a:spAutoFit/>
          </a:bodyPr>
          <a:lstStyle/>
          <a:p>
            <a:r>
              <a:rPr lang="ru-RU" b="1" dirty="0" smtClean="0">
                <a:solidFill>
                  <a:srgbClr val="FFFF00"/>
                </a:solidFill>
                <a:latin typeface="Times New Roman" pitchFamily="18" charset="0"/>
                <a:cs typeface="Times New Roman" pitchFamily="18" charset="0"/>
              </a:rPr>
              <a:t>11. Выполнение работ на дымовых трубах</a:t>
            </a:r>
            <a:endParaRPr lang="ru-RU" b="1" dirty="0">
              <a:solidFill>
                <a:srgbClr val="FFFF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116632"/>
            <a:ext cx="9324528" cy="923330"/>
          </a:xfrm>
          <a:prstGeom prst="rect">
            <a:avLst/>
          </a:prstGeom>
        </p:spPr>
        <p:txBody>
          <a:bodyPr wrap="square">
            <a:spAutoFit/>
          </a:bodyPr>
          <a:lstStyle/>
          <a:p>
            <a:pPr algn="ctr"/>
            <a:r>
              <a:rPr lang="en-US" b="1" dirty="0" smtClean="0">
                <a:solidFill>
                  <a:schemeClr val="bg1"/>
                </a:solidFill>
              </a:rPr>
              <a:t>V</a:t>
            </a:r>
            <a:r>
              <a:rPr lang="ru-RU" b="1" dirty="0" smtClean="0">
                <a:solidFill>
                  <a:schemeClr val="bg1"/>
                </a:solidFill>
              </a:rPr>
              <a:t>. СПЕЦИАЛЬНЫЕ ТРЕБОВАНИЯ </a:t>
            </a:r>
          </a:p>
          <a:p>
            <a:pPr algn="ctr"/>
            <a:r>
              <a:rPr lang="ru-RU" b="1" dirty="0" smtClean="0">
                <a:solidFill>
                  <a:schemeClr val="bg1"/>
                </a:solidFill>
              </a:rPr>
              <a:t>ПО ОХРАНЕ ТРУДА, </a:t>
            </a:r>
            <a:br>
              <a:rPr lang="ru-RU" b="1" dirty="0" smtClean="0">
                <a:solidFill>
                  <a:schemeClr val="bg1"/>
                </a:solidFill>
              </a:rPr>
            </a:br>
            <a:r>
              <a:rPr lang="ru-RU" b="1" dirty="0" smtClean="0">
                <a:solidFill>
                  <a:schemeClr val="bg1"/>
                </a:solidFill>
              </a:rPr>
              <a:t>ПРЕДЪЯВЛЯЕМЫЕ К ПРОИЗВОДСТВУ РАБОТ НА ВЫСОТЕ</a:t>
            </a:r>
            <a:endParaRPr lang="ru-RU" sz="1100" b="1" dirty="0">
              <a:solidFill>
                <a:schemeClr val="bg1"/>
              </a:solidFill>
            </a:endParaRPr>
          </a:p>
        </p:txBody>
      </p:sp>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8" name="Прямоугольник 37"/>
          <p:cNvSpPr/>
          <p:nvPr/>
        </p:nvSpPr>
        <p:spPr>
          <a:xfrm>
            <a:off x="323528" y="1268760"/>
            <a:ext cx="3684535" cy="369332"/>
          </a:xfrm>
          <a:prstGeom prst="rect">
            <a:avLst/>
          </a:prstGeom>
          <a:solidFill>
            <a:srgbClr val="92D050"/>
          </a:solidFill>
        </p:spPr>
        <p:txBody>
          <a:bodyPr wrap="none">
            <a:spAutoFit/>
          </a:bodyPr>
          <a:lstStyle/>
          <a:p>
            <a:r>
              <a:rPr lang="ru-RU" b="1" dirty="0" smtClean="0">
                <a:latin typeface="Times New Roman" pitchFamily="18" charset="0"/>
                <a:cs typeface="Times New Roman" pitchFamily="18" charset="0"/>
              </a:rPr>
              <a:t>12. Производство бетонных работ</a:t>
            </a:r>
            <a:endParaRPr lang="ru-RU" b="1" dirty="0">
              <a:latin typeface="Times New Roman" pitchFamily="18" charset="0"/>
              <a:cs typeface="Times New Roman" pitchFamily="18" charset="0"/>
            </a:endParaRPr>
          </a:p>
        </p:txBody>
      </p:sp>
      <p:sp>
        <p:nvSpPr>
          <p:cNvPr id="39" name="Прямоугольник 38"/>
          <p:cNvSpPr/>
          <p:nvPr/>
        </p:nvSpPr>
        <p:spPr>
          <a:xfrm>
            <a:off x="323528" y="1835532"/>
            <a:ext cx="3607398" cy="369332"/>
          </a:xfrm>
          <a:prstGeom prst="rect">
            <a:avLst/>
          </a:prstGeom>
          <a:solidFill>
            <a:srgbClr val="FFFF00"/>
          </a:solidFill>
        </p:spPr>
        <p:txBody>
          <a:bodyPr wrap="none">
            <a:spAutoFit/>
          </a:bodyPr>
          <a:lstStyle/>
          <a:p>
            <a:r>
              <a:rPr lang="ru-RU" b="1" dirty="0" smtClean="0">
                <a:latin typeface="Times New Roman" pitchFamily="18" charset="0"/>
                <a:cs typeface="Times New Roman" pitchFamily="18" charset="0"/>
              </a:rPr>
              <a:t>13. Выполнение каменных работ</a:t>
            </a:r>
            <a:endParaRPr lang="ru-RU" b="1" dirty="0">
              <a:latin typeface="Times New Roman" pitchFamily="18" charset="0"/>
              <a:cs typeface="Times New Roman" pitchFamily="18" charset="0"/>
            </a:endParaRPr>
          </a:p>
        </p:txBody>
      </p:sp>
      <p:sp>
        <p:nvSpPr>
          <p:cNvPr id="40" name="Прямоугольник 39"/>
          <p:cNvSpPr/>
          <p:nvPr/>
        </p:nvSpPr>
        <p:spPr>
          <a:xfrm>
            <a:off x="323528" y="2339588"/>
            <a:ext cx="8280920" cy="369332"/>
          </a:xfrm>
          <a:prstGeom prst="rect">
            <a:avLst/>
          </a:prstGeom>
          <a:solidFill>
            <a:srgbClr val="92D050"/>
          </a:solidFill>
        </p:spPr>
        <p:txBody>
          <a:bodyPr wrap="square">
            <a:spAutoFit/>
          </a:bodyPr>
          <a:lstStyle/>
          <a:p>
            <a:r>
              <a:rPr lang="ru-RU" b="1" dirty="0" smtClean="0">
                <a:latin typeface="Times New Roman" pitchFamily="18" charset="0"/>
                <a:cs typeface="Times New Roman" pitchFamily="18" charset="0"/>
              </a:rPr>
              <a:t>14. Производство стекольных работ и при очистке остекления зданий</a:t>
            </a:r>
            <a:endParaRPr lang="ru-RU" b="1" dirty="0">
              <a:latin typeface="Times New Roman" pitchFamily="18" charset="0"/>
              <a:cs typeface="Times New Roman" pitchFamily="18" charset="0"/>
            </a:endParaRPr>
          </a:p>
        </p:txBody>
      </p:sp>
      <p:sp>
        <p:nvSpPr>
          <p:cNvPr id="41" name="Прямоугольник 40"/>
          <p:cNvSpPr/>
          <p:nvPr/>
        </p:nvSpPr>
        <p:spPr>
          <a:xfrm>
            <a:off x="323528" y="2915652"/>
            <a:ext cx="6912768" cy="369332"/>
          </a:xfrm>
          <a:prstGeom prst="rect">
            <a:avLst/>
          </a:prstGeom>
          <a:solidFill>
            <a:srgbClr val="FFFF00"/>
          </a:solidFill>
        </p:spPr>
        <p:txBody>
          <a:bodyPr wrap="square">
            <a:spAutoFit/>
          </a:bodyPr>
          <a:lstStyle/>
          <a:p>
            <a:r>
              <a:rPr lang="ru-RU" b="1" dirty="0" smtClean="0">
                <a:latin typeface="Times New Roman" pitchFamily="18" charset="0"/>
                <a:cs typeface="Times New Roman" pitchFamily="18" charset="0"/>
              </a:rPr>
              <a:t>15. Работа на антенно-мачтовых сооружениях</a:t>
            </a:r>
            <a:endParaRPr lang="ru-RU" b="1" dirty="0">
              <a:latin typeface="Times New Roman" pitchFamily="18" charset="0"/>
              <a:cs typeface="Times New Roman" pitchFamily="18" charset="0"/>
            </a:endParaRPr>
          </a:p>
        </p:txBody>
      </p:sp>
      <p:sp>
        <p:nvSpPr>
          <p:cNvPr id="42" name="Прямоугольник 41"/>
          <p:cNvSpPr/>
          <p:nvPr/>
        </p:nvSpPr>
        <p:spPr>
          <a:xfrm>
            <a:off x="323528" y="3419708"/>
            <a:ext cx="2322815" cy="369332"/>
          </a:xfrm>
          <a:prstGeom prst="rect">
            <a:avLst/>
          </a:prstGeom>
          <a:solidFill>
            <a:srgbClr val="00B0F0"/>
          </a:solidFill>
        </p:spPr>
        <p:txBody>
          <a:bodyPr wrap="none">
            <a:spAutoFit/>
          </a:bodyPr>
          <a:lstStyle/>
          <a:p>
            <a:r>
              <a:rPr lang="ru-RU" b="1" dirty="0" smtClean="0">
                <a:latin typeface="Times New Roman" pitchFamily="18" charset="0"/>
                <a:cs typeface="Times New Roman" pitchFamily="18" charset="0"/>
              </a:rPr>
              <a:t>16. Работа над водой</a:t>
            </a:r>
            <a:endParaRPr lang="ru-RU" b="1" dirty="0">
              <a:latin typeface="Times New Roman" pitchFamily="18" charset="0"/>
              <a:cs typeface="Times New Roman" pitchFamily="18" charset="0"/>
            </a:endParaRPr>
          </a:p>
        </p:txBody>
      </p:sp>
      <p:sp>
        <p:nvSpPr>
          <p:cNvPr id="56322" name="Rectangle 2"/>
          <p:cNvSpPr>
            <a:spLocks noChangeArrowheads="1"/>
          </p:cNvSpPr>
          <p:nvPr/>
        </p:nvSpPr>
        <p:spPr bwMode="auto">
          <a:xfrm>
            <a:off x="323528" y="3995772"/>
            <a:ext cx="7920880" cy="369332"/>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defTabSz="914400" rtl="0" eaLnBrk="1" fontAlgn="base" latinLnBrk="0" hangingPunct="1">
              <a:lnSpc>
                <a:spcPct val="100000"/>
              </a:lnSpc>
              <a:spcBef>
                <a:spcPct val="0"/>
              </a:spcBef>
              <a:spcAft>
                <a:spcPct val="0"/>
              </a:spcAft>
              <a:buClrTx/>
              <a:buSzTx/>
              <a:buFontTx/>
              <a:buNone/>
              <a:tabLst>
                <a:tab pos="571500" algn="l"/>
              </a:tabLst>
            </a:pP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17. Работа на высоте в ограниченном пространстве</a:t>
            </a:r>
            <a:endParaRPr kumimoji="0" lang="ru-RU" b="1"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9" name="Прямоугольник 28"/>
          <p:cNvSpPr/>
          <p:nvPr/>
        </p:nvSpPr>
        <p:spPr>
          <a:xfrm>
            <a:off x="2195736" y="0"/>
            <a:ext cx="5328592" cy="523220"/>
          </a:xfrm>
          <a:prstGeom prst="rect">
            <a:avLst/>
          </a:prstGeom>
          <a:solidFill>
            <a:schemeClr val="accent3">
              <a:lumMod val="40000"/>
              <a:lumOff val="60000"/>
            </a:schemeClr>
          </a:solidFill>
        </p:spPr>
        <p:txBody>
          <a:bodyPr wrap="square">
            <a:spAutoFit/>
          </a:bodyPr>
          <a:lstStyle/>
          <a:p>
            <a:pPr algn="ctr"/>
            <a:r>
              <a:rPr lang="ru-RU" sz="2800" b="1" u="sng" dirty="0" smtClean="0">
                <a:solidFill>
                  <a:srgbClr val="FFFF00"/>
                </a:solidFill>
                <a:latin typeface="Times New Roman" pitchFamily="18" charset="0"/>
                <a:cs typeface="Times New Roman" pitchFamily="18" charset="0"/>
              </a:rPr>
              <a:t>1. Система канатного доступа</a:t>
            </a:r>
            <a:endParaRPr lang="ru-RU" sz="2800" b="1" u="sng" dirty="0">
              <a:solidFill>
                <a:srgbClr val="FFFF00"/>
              </a:solidFill>
              <a:latin typeface="Times New Roman" pitchFamily="18" charset="0"/>
              <a:cs typeface="Times New Roman" pitchFamily="18" charset="0"/>
            </a:endParaRPr>
          </a:p>
        </p:txBody>
      </p:sp>
      <p:pic>
        <p:nvPicPr>
          <p:cNvPr id="30" name="Рисунок 29" descr="Строительство от компании Skywork-art. (Краснодар) Прайс-лист Строительство."/>
          <p:cNvPicPr/>
          <p:nvPr/>
        </p:nvPicPr>
        <p:blipFill>
          <a:blip r:embed="rId2" cstate="print"/>
          <a:srcRect/>
          <a:stretch>
            <a:fillRect/>
          </a:stretch>
        </p:blipFill>
        <p:spPr bwMode="auto">
          <a:xfrm>
            <a:off x="-756592" y="692696"/>
            <a:ext cx="6552727" cy="3888432"/>
          </a:xfrm>
          <a:prstGeom prst="rect">
            <a:avLst/>
          </a:prstGeom>
          <a:noFill/>
          <a:ln w="9525">
            <a:noFill/>
            <a:miter lim="800000"/>
            <a:headEnd/>
            <a:tailEnd/>
          </a:ln>
        </p:spPr>
      </p:pic>
      <p:pic>
        <p:nvPicPr>
          <p:cNvPr id="35" name="Picture 2" descr="http://railwayukr.com/assets/files/2014/01/11gj4.jpg"/>
          <p:cNvPicPr>
            <a:picLocks noChangeAspect="1" noChangeArrowheads="1"/>
          </p:cNvPicPr>
          <p:nvPr/>
        </p:nvPicPr>
        <p:blipFill>
          <a:blip r:embed="rId3" cstate="print"/>
          <a:srcRect/>
          <a:stretch>
            <a:fillRect/>
          </a:stretch>
        </p:blipFill>
        <p:spPr bwMode="auto">
          <a:xfrm>
            <a:off x="4788024" y="1857364"/>
            <a:ext cx="5256584" cy="4964396"/>
          </a:xfrm>
          <a:prstGeom prst="rect">
            <a:avLst/>
          </a:prstGeom>
          <a:noFill/>
        </p:spPr>
      </p:pic>
      <p:sp>
        <p:nvSpPr>
          <p:cNvPr id="25" name="Скругленный прямоугольник 24"/>
          <p:cNvSpPr/>
          <p:nvPr/>
        </p:nvSpPr>
        <p:spPr>
          <a:xfrm>
            <a:off x="6643702" y="857232"/>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graphicFrame>
        <p:nvGraphicFramePr>
          <p:cNvPr id="26" name="Таблица 25"/>
          <p:cNvGraphicFramePr>
            <a:graphicFrameLocks noGrp="1"/>
          </p:cNvGraphicFramePr>
          <p:nvPr/>
        </p:nvGraphicFramePr>
        <p:xfrm>
          <a:off x="0" y="4000504"/>
          <a:ext cx="4714875" cy="1000132"/>
        </p:xfrm>
        <a:graphic>
          <a:graphicData uri="http://schemas.openxmlformats.org/drawingml/2006/table">
            <a:tbl>
              <a:tblPr/>
              <a:tblGrid>
                <a:gridCol w="1571625"/>
                <a:gridCol w="1571625"/>
                <a:gridCol w="1571625"/>
              </a:tblGrid>
              <a:tr h="1000132">
                <a:tc>
                  <a:txBody>
                    <a:bodyPr/>
                    <a:lstStyle/>
                    <a:p>
                      <a:pPr>
                        <a:lnSpc>
                          <a:spcPct val="115000"/>
                        </a:lnSpc>
                        <a:spcAft>
                          <a:spcPts val="1000"/>
                        </a:spcAft>
                      </a:pPr>
                      <a:endParaRPr lang="ru-RU" sz="1200" dirty="0">
                        <a:latin typeface="Times New Roman"/>
                        <a:ea typeface="Times New Roman"/>
                        <a:cs typeface="Times New Roman"/>
                      </a:endParaRPr>
                    </a:p>
                  </a:txBody>
                  <a:tcPr marL="63500" marR="63500" marT="63500" marB="63500" anchor="ctr">
                    <a:lnL w="12700" cap="flat" cmpd="sng" algn="ctr">
                      <a:solidFill>
                        <a:srgbClr val="D3D3D3"/>
                      </a:solidFill>
                      <a:prstDash val="solid"/>
                      <a:round/>
                      <a:headEnd type="none" w="med" len="med"/>
                      <a:tailEnd type="none" w="med" len="med"/>
                    </a:lnL>
                    <a:lnR w="12700" cap="flat" cmpd="sng" algn="ctr">
                      <a:solidFill>
                        <a:srgbClr val="D3D3D3"/>
                      </a:solidFill>
                      <a:prstDash val="solid"/>
                      <a:round/>
                      <a:headEnd type="none" w="med" len="med"/>
                      <a:tailEnd type="none" w="med" len="med"/>
                    </a:lnR>
                    <a:lnT w="12700" cap="flat" cmpd="sng" algn="ctr">
                      <a:solidFill>
                        <a:srgbClr val="D3D3D3"/>
                      </a:solidFill>
                      <a:prstDash val="solid"/>
                      <a:round/>
                      <a:headEnd type="none" w="med" len="med"/>
                      <a:tailEnd type="none" w="med" len="med"/>
                    </a:lnT>
                    <a:lnB w="12700" cap="flat" cmpd="sng" algn="ctr">
                      <a:solidFill>
                        <a:srgbClr val="D3D3D3"/>
                      </a:solidFill>
                      <a:prstDash val="solid"/>
                      <a:round/>
                      <a:headEnd type="none" w="med" len="med"/>
                      <a:tailEnd type="none" w="med" len="med"/>
                    </a:lnB>
                  </a:tcPr>
                </a:tc>
                <a:tc>
                  <a:txBody>
                    <a:bodyPr/>
                    <a:lstStyle/>
                    <a:p>
                      <a:pPr>
                        <a:lnSpc>
                          <a:spcPct val="115000"/>
                        </a:lnSpc>
                        <a:spcAft>
                          <a:spcPts val="1000"/>
                        </a:spcAft>
                      </a:pPr>
                      <a:r>
                        <a:rPr lang="ru-RU" sz="1200" b="1" dirty="0" smtClean="0">
                          <a:latin typeface="Times New Roman"/>
                          <a:ea typeface="Times New Roman"/>
                          <a:cs typeface="Times New Roman"/>
                        </a:rPr>
                        <a:t>НАЦИОНАЛЬНЫЙ</a:t>
                      </a:r>
                      <a:r>
                        <a:rPr lang="ru-RU" sz="1200" b="1" dirty="0">
                          <a:latin typeface="Times New Roman"/>
                          <a:ea typeface="Times New Roman"/>
                          <a:cs typeface="Times New Roman"/>
                        </a:rPr>
                        <a:t/>
                      </a:r>
                      <a:br>
                        <a:rPr lang="ru-RU" sz="1200" b="1" dirty="0">
                          <a:latin typeface="Times New Roman"/>
                          <a:ea typeface="Times New Roman"/>
                          <a:cs typeface="Times New Roman"/>
                        </a:rPr>
                      </a:br>
                      <a:r>
                        <a:rPr lang="ru-RU" sz="1200" b="1" dirty="0">
                          <a:latin typeface="Times New Roman"/>
                          <a:ea typeface="Times New Roman"/>
                          <a:cs typeface="Times New Roman"/>
                        </a:rPr>
                        <a:t>СТАНДАРТ </a:t>
                      </a:r>
                      <a:br>
                        <a:rPr lang="ru-RU" sz="1200" b="1" dirty="0">
                          <a:latin typeface="Times New Roman"/>
                          <a:ea typeface="Times New Roman"/>
                          <a:cs typeface="Times New Roman"/>
                        </a:rPr>
                      </a:br>
                      <a:r>
                        <a:rPr lang="ru-RU" sz="1200" b="1" dirty="0">
                          <a:latin typeface="Times New Roman"/>
                          <a:ea typeface="Times New Roman"/>
                          <a:cs typeface="Times New Roman"/>
                        </a:rPr>
                        <a:t>РОССИЙСКОЙ </a:t>
                      </a:r>
                      <a:br>
                        <a:rPr lang="ru-RU" sz="1200" b="1" dirty="0">
                          <a:latin typeface="Times New Roman"/>
                          <a:ea typeface="Times New Roman"/>
                          <a:cs typeface="Times New Roman"/>
                        </a:rPr>
                      </a:br>
                      <a:r>
                        <a:rPr lang="ru-RU" sz="1200" b="1" dirty="0">
                          <a:latin typeface="Times New Roman"/>
                          <a:ea typeface="Times New Roman"/>
                          <a:cs typeface="Times New Roman"/>
                        </a:rPr>
                        <a:t>ФЕДЕРАЦИИ</a:t>
                      </a:r>
                      <a:endParaRPr lang="ru-RU" sz="1100" dirty="0">
                        <a:latin typeface="Calibri"/>
                        <a:ea typeface="Calibri"/>
                        <a:cs typeface="Times New Roman"/>
                      </a:endParaRPr>
                    </a:p>
                  </a:txBody>
                  <a:tcPr marL="63500" marR="63500" marT="63500" marB="63500" anchor="ctr">
                    <a:lnL w="12700" cap="flat" cmpd="sng" algn="ctr">
                      <a:solidFill>
                        <a:srgbClr val="D3D3D3"/>
                      </a:solidFill>
                      <a:prstDash val="solid"/>
                      <a:round/>
                      <a:headEnd type="none" w="med" len="med"/>
                      <a:tailEnd type="none" w="med" len="med"/>
                    </a:lnL>
                    <a:lnR w="12700" cap="flat" cmpd="sng" algn="ctr">
                      <a:solidFill>
                        <a:srgbClr val="D3D3D3"/>
                      </a:solidFill>
                      <a:prstDash val="solid"/>
                      <a:round/>
                      <a:headEnd type="none" w="med" len="med"/>
                      <a:tailEnd type="none" w="med" len="med"/>
                    </a:lnR>
                    <a:lnT w="12700" cap="flat" cmpd="sng" algn="ctr">
                      <a:solidFill>
                        <a:srgbClr val="D3D3D3"/>
                      </a:solidFill>
                      <a:prstDash val="solid"/>
                      <a:round/>
                      <a:headEnd type="none" w="med" len="med"/>
                      <a:tailEnd type="none" w="med" len="med"/>
                    </a:lnT>
                    <a:lnB w="12700" cap="flat" cmpd="sng" algn="ctr">
                      <a:solidFill>
                        <a:srgbClr val="D3D3D3"/>
                      </a:solidFill>
                      <a:prstDash val="solid"/>
                      <a:round/>
                      <a:headEnd type="none" w="med" len="med"/>
                      <a:tailEnd type="none" w="med" len="med"/>
                    </a:lnB>
                    <a:solidFill>
                      <a:srgbClr val="FFC000"/>
                    </a:solidFill>
                  </a:tcPr>
                </a:tc>
                <a:tc>
                  <a:txBody>
                    <a:bodyPr/>
                    <a:lstStyle/>
                    <a:p>
                      <a:pPr>
                        <a:lnSpc>
                          <a:spcPct val="115000"/>
                        </a:lnSpc>
                        <a:spcAft>
                          <a:spcPts val="1000"/>
                        </a:spcAft>
                      </a:pPr>
                      <a:r>
                        <a:rPr lang="ru-RU" sz="1600" b="1" dirty="0">
                          <a:latin typeface="Times New Roman"/>
                          <a:ea typeface="Times New Roman"/>
                          <a:cs typeface="Times New Roman"/>
                        </a:rPr>
                        <a:t>ГОСТ Р ЕН </a:t>
                      </a:r>
                      <a:br>
                        <a:rPr lang="ru-RU" sz="1600" b="1" dirty="0">
                          <a:latin typeface="Times New Roman"/>
                          <a:ea typeface="Times New Roman"/>
                          <a:cs typeface="Times New Roman"/>
                        </a:rPr>
                      </a:br>
                      <a:r>
                        <a:rPr lang="ru-RU" sz="1600" b="1" dirty="0">
                          <a:latin typeface="Times New Roman"/>
                          <a:ea typeface="Times New Roman"/>
                          <a:cs typeface="Times New Roman"/>
                        </a:rPr>
                        <a:t>12841- </a:t>
                      </a:r>
                      <a:br>
                        <a:rPr lang="ru-RU" sz="1600" b="1" dirty="0">
                          <a:latin typeface="Times New Roman"/>
                          <a:ea typeface="Times New Roman"/>
                          <a:cs typeface="Times New Roman"/>
                        </a:rPr>
                      </a:br>
                      <a:r>
                        <a:rPr lang="ru-RU" sz="1600" b="1" dirty="0">
                          <a:latin typeface="Times New Roman"/>
                          <a:ea typeface="Times New Roman"/>
                          <a:cs typeface="Times New Roman"/>
                        </a:rPr>
                        <a:t>2012</a:t>
                      </a:r>
                      <a:endParaRPr lang="ru-RU" sz="1600" dirty="0">
                        <a:latin typeface="Calibri"/>
                        <a:ea typeface="Calibri"/>
                        <a:cs typeface="Times New Roman"/>
                      </a:endParaRPr>
                    </a:p>
                  </a:txBody>
                  <a:tcPr marL="63500" marR="63500" marT="63500" marB="63500" anchor="ctr">
                    <a:lnL w="12700" cap="flat" cmpd="sng" algn="ctr">
                      <a:solidFill>
                        <a:srgbClr val="D3D3D3"/>
                      </a:solidFill>
                      <a:prstDash val="solid"/>
                      <a:round/>
                      <a:headEnd type="none" w="med" len="med"/>
                      <a:tailEnd type="none" w="med" len="med"/>
                    </a:lnL>
                    <a:lnR w="12700" cap="flat" cmpd="sng" algn="ctr">
                      <a:solidFill>
                        <a:srgbClr val="D3D3D3"/>
                      </a:solidFill>
                      <a:prstDash val="solid"/>
                      <a:round/>
                      <a:headEnd type="none" w="med" len="med"/>
                      <a:tailEnd type="none" w="med" len="med"/>
                    </a:lnR>
                    <a:lnT w="12700" cap="flat" cmpd="sng" algn="ctr">
                      <a:solidFill>
                        <a:srgbClr val="D3D3D3"/>
                      </a:solidFill>
                      <a:prstDash val="solid"/>
                      <a:round/>
                      <a:headEnd type="none" w="med" len="med"/>
                      <a:tailEnd type="none" w="med" len="med"/>
                    </a:lnT>
                    <a:lnB w="12700" cap="flat" cmpd="sng" algn="ctr">
                      <a:solidFill>
                        <a:srgbClr val="D3D3D3"/>
                      </a:solidFill>
                      <a:prstDash val="solid"/>
                      <a:round/>
                      <a:headEnd type="none" w="med" len="med"/>
                      <a:tailEnd type="none" w="med" len="med"/>
                    </a:lnB>
                    <a:solidFill>
                      <a:srgbClr val="FFC000"/>
                    </a:solidFill>
                  </a:tcPr>
                </a:tc>
              </a:tr>
            </a:tbl>
          </a:graphicData>
        </a:graphic>
      </p:graphicFrame>
      <p:pic>
        <p:nvPicPr>
          <p:cNvPr id="287745" name="Рисунок 1" descr="http://img2.standartgost.ru/images/Data2/f/1/4293786/4293786270.files/x001.jpg"/>
          <p:cNvPicPr>
            <a:picLocks noChangeAspect="1" noChangeArrowheads="1"/>
          </p:cNvPicPr>
          <p:nvPr/>
        </p:nvPicPr>
        <p:blipFill>
          <a:blip r:embed="rId4" cstate="print"/>
          <a:srcRect/>
          <a:stretch>
            <a:fillRect/>
          </a:stretch>
        </p:blipFill>
        <p:spPr bwMode="auto">
          <a:xfrm>
            <a:off x="0" y="0"/>
            <a:ext cx="1495425" cy="962025"/>
          </a:xfrm>
          <a:prstGeom prst="rect">
            <a:avLst/>
          </a:prstGeom>
          <a:noFill/>
        </p:spPr>
      </p:pic>
      <p:sp>
        <p:nvSpPr>
          <p:cNvPr id="287746" name="Rectangle 2"/>
          <p:cNvSpPr>
            <a:spLocks noChangeArrowheads="1"/>
          </p:cNvSpPr>
          <p:nvPr/>
        </p:nvSpPr>
        <p:spPr bwMode="auto">
          <a:xfrm>
            <a:off x="142844" y="5042118"/>
            <a:ext cx="5572132" cy="1815882"/>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t>Система стандартов безопасности труда</a:t>
            </a:r>
            <a:endParaRPr kumimoji="0" lang="ru-RU" sz="11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t>СРЕДСТВА ИНДИВИДУАЛЬНОЙ ЗАЩИТЫ </a:t>
            </a:r>
            <a:br>
              <a:rPr kumimoji="0" lang="ru-RU"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br>
            <a:r>
              <a:rPr kumimoji="0" lang="ru-RU"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t>ОТ ПАДЕНИЯ С ВЫСОТЫ.</a:t>
            </a:r>
            <a:endParaRPr kumimoji="0" lang="ru-RU" sz="11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t>СИСТЕМЫ КАНАТНОГО ДОСТУПА. </a:t>
            </a:r>
            <a:br>
              <a:rPr kumimoji="0" lang="ru-RU"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br>
            <a:r>
              <a:rPr kumimoji="0" lang="ru-RU"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t>УСТРОЙСТВА ПОЗИЦИОНИРОВАНИЯ </a:t>
            </a:r>
            <a:br>
              <a:rPr kumimoji="0" lang="ru-RU"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br>
            <a:r>
              <a:rPr kumimoji="0" lang="ru-RU"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t>НА КАНАТАХ</a:t>
            </a:r>
            <a:endParaRPr kumimoji="0" lang="ru-RU" sz="1100" b="1"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t>Общие</a:t>
            </a:r>
            <a:r>
              <a:rPr kumimoji="0" lang="en-US"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t> </a:t>
            </a:r>
            <a:r>
              <a:rPr kumimoji="0" lang="ru-RU"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t>технические</a:t>
            </a:r>
            <a:r>
              <a:rPr kumimoji="0" lang="en-US"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t> </a:t>
            </a:r>
            <a:r>
              <a:rPr kumimoji="0" lang="ru-RU"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t>требования</a:t>
            </a:r>
            <a:r>
              <a:rPr kumimoji="0" lang="en-US"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t>. </a:t>
            </a:r>
            <a:r>
              <a:rPr kumimoji="0" lang="ru-RU"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t>Методы</a:t>
            </a:r>
            <a:r>
              <a:rPr kumimoji="0" lang="en-US"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t> </a:t>
            </a:r>
            <a:r>
              <a:rPr kumimoji="0" lang="ru-RU" sz="1400" b="1" i="0" u="sng" strike="noStrike" cap="none" normalizeH="0" baseline="0" dirty="0" smtClean="0">
                <a:ln>
                  <a:noFill/>
                </a:ln>
                <a:solidFill>
                  <a:srgbClr val="008080"/>
                </a:solidFill>
                <a:effectLst/>
                <a:latin typeface="Verdana" pitchFamily="34" charset="0"/>
                <a:ea typeface="Times New Roman" pitchFamily="18" charset="0"/>
                <a:cs typeface="Times New Roman" pitchFamily="18" charset="0"/>
              </a:rPr>
              <a:t>испытаний</a:t>
            </a:r>
            <a:endParaRPr kumimoji="0" lang="ru-RU" sz="18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7" name="Rectangle 1"/>
          <p:cNvSpPr>
            <a:spLocks noChangeArrowheads="1"/>
          </p:cNvSpPr>
          <p:nvPr/>
        </p:nvSpPr>
        <p:spPr bwMode="auto">
          <a:xfrm>
            <a:off x="0" y="0"/>
            <a:ext cx="9144000" cy="7571303"/>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1"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Термины и определения</a:t>
            </a:r>
            <a:endParaRPr kumimoji="0" lang="ru-RU" sz="2000" b="1" i="0" u="none" strike="noStrike" cap="none" normalizeH="0" baseline="0" dirty="0" smtClean="0">
              <a:ln>
                <a:noFill/>
              </a:ln>
              <a:solidFill>
                <a:schemeClr val="accent5">
                  <a:lumMod val="50000"/>
                </a:schemeClr>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В настоящем стандарте применены следующие термины с соответствующими определениями:</a:t>
            </a:r>
            <a:endParaRPr kumimoji="0" lang="ru-RU" b="0" i="0" u="none" strike="noStrike" cap="none" normalizeH="0" baseline="0" dirty="0" smtClean="0">
              <a:ln>
                <a:noFill/>
              </a:ln>
              <a:solidFill>
                <a:schemeClr val="accent5">
                  <a:lumMod val="50000"/>
                </a:schemeClr>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3.1 </a:t>
            </a:r>
            <a:r>
              <a:rPr kumimoji="0" lang="ru-RU" b="1"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регулируемая анкерная линия </a:t>
            </a:r>
            <a:r>
              <a:rPr kumimoji="0" lang="ru-RU"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a:t>
            </a:r>
            <a:r>
              <a:rPr kumimoji="0" lang="ru-RU"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adjustable</a:t>
            </a:r>
            <a:r>
              <a:rPr kumimoji="0" lang="ru-RU"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a:t>
            </a:r>
            <a:r>
              <a:rPr kumimoji="0" lang="ru-RU"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anchor</a:t>
            </a:r>
            <a:r>
              <a:rPr kumimoji="0" lang="ru-RU"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a:t>
            </a:r>
            <a:r>
              <a:rPr kumimoji="0" lang="ru-RU"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line</a:t>
            </a:r>
            <a:r>
              <a:rPr kumimoji="0" lang="ru-RU"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Анкерная линия с устройством позиционирования на канатах, подсоединенным к анкерному канату.</a:t>
            </a:r>
            <a:endParaRPr kumimoji="0" lang="ru-RU" b="0" i="0" u="none" strike="noStrike" cap="none" normalizeH="0" baseline="0" dirty="0" smtClean="0">
              <a:ln>
                <a:noFill/>
              </a:ln>
              <a:solidFill>
                <a:schemeClr val="accent5">
                  <a:lumMod val="50000"/>
                </a:schemeClr>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3.2 </a:t>
            </a:r>
            <a:r>
              <a:rPr kumimoji="0" lang="ru-RU" b="1"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анкерная линия </a:t>
            </a:r>
            <a:r>
              <a:rPr kumimoji="0" lang="ru-RU"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a:t>
            </a:r>
            <a:r>
              <a:rPr kumimoji="0" lang="ru-RU"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anchor</a:t>
            </a:r>
            <a:r>
              <a:rPr kumimoji="0" lang="ru-RU"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a:t>
            </a:r>
            <a:r>
              <a:rPr kumimoji="0" lang="ru-RU"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line</a:t>
            </a:r>
            <a:r>
              <a:rPr kumimoji="0" lang="ru-RU"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Гибкий канат, подсоединенный по меньшей мере одним концом к анкеру, чтобы обеспечивать средство поддержки, удержания или другой защиты человека.</a:t>
            </a:r>
            <a:endParaRPr kumimoji="0" lang="ru-RU" b="0" i="0" u="none" strike="noStrike" cap="none" normalizeH="0" baseline="0" dirty="0" smtClean="0">
              <a:ln>
                <a:noFill/>
              </a:ln>
              <a:solidFill>
                <a:schemeClr val="accent5">
                  <a:lumMod val="50000"/>
                </a:schemeClr>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Примечание - Анкерная линия может быть рабочим канатом или страховочным канатом, обеспечивающим безопасность при работе на высоте.</a:t>
            </a:r>
            <a:endParaRPr kumimoji="0" lang="ru-RU" b="0" i="0" u="none" strike="noStrike" cap="none" normalizeH="0" baseline="0" dirty="0" smtClean="0">
              <a:ln>
                <a:noFill/>
              </a:ln>
              <a:solidFill>
                <a:schemeClr val="accent5">
                  <a:lumMod val="50000"/>
                </a:schemeClr>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3.3</a:t>
            </a:r>
            <a:r>
              <a:rPr kumimoji="0" lang="ru-RU" b="1"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анкерная точка </a:t>
            </a:r>
            <a:r>
              <a:rPr kumimoji="0" lang="ru-RU"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a:t>
            </a:r>
            <a:r>
              <a:rPr kumimoji="0" lang="ru-RU"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anchor</a:t>
            </a:r>
            <a:r>
              <a:rPr kumimoji="0" lang="ru-RU"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Закрепленная часть конструкции или структуры, к которой подсоединяется анкерный канат.</a:t>
            </a:r>
          </a:p>
          <a:p>
            <a:pPr eaLnBrk="0" fontAlgn="base" hangingPunct="0">
              <a:spcBef>
                <a:spcPct val="0"/>
              </a:spcBef>
              <a:spcAft>
                <a:spcPct val="0"/>
              </a:spcAft>
            </a:pPr>
            <a:r>
              <a:rPr lang="ru-RU" u="sng" dirty="0" smtClean="0">
                <a:solidFill>
                  <a:schemeClr val="accent5">
                    <a:lumMod val="50000"/>
                  </a:schemeClr>
                </a:solidFill>
                <a:latin typeface="Arial" pitchFamily="34" charset="0"/>
                <a:cs typeface="Arial" pitchFamily="34" charset="0"/>
              </a:rPr>
              <a:t>3.14 </a:t>
            </a:r>
            <a:r>
              <a:rPr lang="ru-RU" b="1" u="sng" dirty="0" smtClean="0">
                <a:solidFill>
                  <a:schemeClr val="accent5">
                    <a:lumMod val="50000"/>
                  </a:schemeClr>
                </a:solidFill>
                <a:latin typeface="Arial" pitchFamily="34" charset="0"/>
                <a:cs typeface="Arial" pitchFamily="34" charset="0"/>
              </a:rPr>
              <a:t>система канатного доступа </a:t>
            </a:r>
            <a:r>
              <a:rPr lang="ru-RU" u="sng" dirty="0" smtClean="0">
                <a:solidFill>
                  <a:schemeClr val="accent5">
                    <a:lumMod val="50000"/>
                  </a:schemeClr>
                </a:solidFill>
                <a:latin typeface="Arial" pitchFamily="34" charset="0"/>
                <a:cs typeface="Arial" pitchFamily="34" charset="0"/>
              </a:rPr>
              <a:t>(</a:t>
            </a:r>
            <a:r>
              <a:rPr lang="ru-RU" u="sng" dirty="0" err="1" smtClean="0">
                <a:solidFill>
                  <a:schemeClr val="accent5">
                    <a:lumMod val="50000"/>
                  </a:schemeClr>
                </a:solidFill>
                <a:latin typeface="Arial" pitchFamily="34" charset="0"/>
                <a:cs typeface="Arial" pitchFamily="34" charset="0"/>
              </a:rPr>
              <a:t>rope</a:t>
            </a:r>
            <a:r>
              <a:rPr lang="ru-RU" u="sng" dirty="0" smtClean="0">
                <a:solidFill>
                  <a:schemeClr val="accent5">
                    <a:lumMod val="50000"/>
                  </a:schemeClr>
                </a:solidFill>
                <a:latin typeface="Arial" pitchFamily="34" charset="0"/>
                <a:cs typeface="Arial" pitchFamily="34" charset="0"/>
              </a:rPr>
              <a:t> </a:t>
            </a:r>
            <a:r>
              <a:rPr lang="ru-RU" u="sng" dirty="0" err="1" smtClean="0">
                <a:solidFill>
                  <a:schemeClr val="accent5">
                    <a:lumMod val="50000"/>
                  </a:schemeClr>
                </a:solidFill>
                <a:latin typeface="Arial" pitchFamily="34" charset="0"/>
                <a:cs typeface="Arial" pitchFamily="34" charset="0"/>
              </a:rPr>
              <a:t>access</a:t>
            </a:r>
            <a:r>
              <a:rPr lang="ru-RU" u="sng" dirty="0" smtClean="0">
                <a:solidFill>
                  <a:schemeClr val="accent5">
                    <a:lumMod val="50000"/>
                  </a:schemeClr>
                </a:solidFill>
                <a:latin typeface="Arial" pitchFamily="34" charset="0"/>
                <a:cs typeface="Arial" pitchFamily="34" charset="0"/>
              </a:rPr>
              <a:t> </a:t>
            </a:r>
            <a:r>
              <a:rPr lang="ru-RU" u="sng" dirty="0" err="1" smtClean="0">
                <a:solidFill>
                  <a:schemeClr val="accent5">
                    <a:lumMod val="50000"/>
                  </a:schemeClr>
                </a:solidFill>
                <a:latin typeface="Arial" pitchFamily="34" charset="0"/>
                <a:cs typeface="Arial" pitchFamily="34" charset="0"/>
              </a:rPr>
              <a:t>system</a:t>
            </a:r>
            <a:r>
              <a:rPr lang="ru-RU" u="sng" dirty="0" smtClean="0">
                <a:solidFill>
                  <a:schemeClr val="accent5">
                    <a:lumMod val="50000"/>
                  </a:schemeClr>
                </a:solidFill>
                <a:latin typeface="Arial" pitchFamily="34" charset="0"/>
                <a:cs typeface="Arial" pitchFamily="34" charset="0"/>
              </a:rPr>
              <a:t>): Система индивидуальной защиты от падений, которая включает в себя две отдельно закрепленные подсистемы: одну - с использованием рабочего каната и другую - для обеспечения безопасности. Эти подсистемы используют для того, чтобы добраться до места работы или вернуться обратно, и они могут быть использованы для позиционирования на рабочем месте и для спасения.</a:t>
            </a:r>
            <a:endParaRPr lang="ru-RU" dirty="0" smtClean="0">
              <a:solidFill>
                <a:schemeClr val="accent5">
                  <a:lumMod val="50000"/>
                </a:schemeClr>
              </a:solidFill>
              <a:latin typeface="Arial" pitchFamily="34" charset="0"/>
              <a:cs typeface="Arial" pitchFamily="34" charset="0"/>
            </a:endParaRPr>
          </a:p>
          <a:p>
            <a:r>
              <a:rPr lang="ru-RU" u="sng" dirty="0" smtClean="0">
                <a:solidFill>
                  <a:schemeClr val="accent5">
                    <a:lumMod val="50000"/>
                  </a:schemeClr>
                </a:solidFill>
                <a:latin typeface="Arial" pitchFamily="34" charset="0"/>
                <a:cs typeface="Arial" pitchFamily="34" charset="0"/>
              </a:rPr>
              <a:t>3.21 </a:t>
            </a:r>
            <a:r>
              <a:rPr lang="ru-RU" b="1" u="sng" dirty="0" smtClean="0">
                <a:solidFill>
                  <a:schemeClr val="accent5">
                    <a:lumMod val="50000"/>
                  </a:schemeClr>
                </a:solidFill>
                <a:latin typeface="Arial" pitchFamily="34" charset="0"/>
                <a:cs typeface="Arial" pitchFamily="34" charset="0"/>
              </a:rPr>
              <a:t>позиционирование на рабочем месте </a:t>
            </a:r>
            <a:r>
              <a:rPr lang="ru-RU" u="sng" dirty="0" smtClean="0">
                <a:solidFill>
                  <a:schemeClr val="accent5">
                    <a:lumMod val="50000"/>
                  </a:schemeClr>
                </a:solidFill>
                <a:latin typeface="Arial" pitchFamily="34" charset="0"/>
                <a:cs typeface="Arial" pitchFamily="34" charset="0"/>
              </a:rPr>
              <a:t>(</a:t>
            </a:r>
            <a:r>
              <a:rPr lang="ru-RU" u="sng" dirty="0" err="1" smtClean="0">
                <a:solidFill>
                  <a:schemeClr val="accent5">
                    <a:lumMod val="50000"/>
                  </a:schemeClr>
                </a:solidFill>
                <a:latin typeface="Arial" pitchFamily="34" charset="0"/>
                <a:cs typeface="Arial" pitchFamily="34" charset="0"/>
              </a:rPr>
              <a:t>work</a:t>
            </a:r>
            <a:r>
              <a:rPr lang="ru-RU" u="sng" dirty="0" smtClean="0">
                <a:solidFill>
                  <a:schemeClr val="accent5">
                    <a:lumMod val="50000"/>
                  </a:schemeClr>
                </a:solidFill>
                <a:latin typeface="Arial" pitchFamily="34" charset="0"/>
                <a:cs typeface="Arial" pitchFamily="34" charset="0"/>
              </a:rPr>
              <a:t> </a:t>
            </a:r>
            <a:r>
              <a:rPr lang="ru-RU" u="sng" dirty="0" err="1" smtClean="0">
                <a:solidFill>
                  <a:schemeClr val="accent5">
                    <a:lumMod val="50000"/>
                  </a:schemeClr>
                </a:solidFill>
                <a:latin typeface="Arial" pitchFamily="34" charset="0"/>
                <a:cs typeface="Arial" pitchFamily="34" charset="0"/>
              </a:rPr>
              <a:t>positioning</a:t>
            </a:r>
            <a:r>
              <a:rPr lang="ru-RU" u="sng" dirty="0" smtClean="0">
                <a:solidFill>
                  <a:schemeClr val="accent5">
                    <a:lumMod val="50000"/>
                  </a:schemeClr>
                </a:solidFill>
                <a:latin typeface="Arial" pitchFamily="34" charset="0"/>
                <a:cs typeface="Arial" pitchFamily="34" charset="0"/>
              </a:rPr>
              <a:t>): Технические приемы, которые позволяют пользователю работать с поддержкой натянутым канатом или в подвешенном состоянии с помощью средств индивидуальной защиты таким образом, чтобы предотвратить падение.</a:t>
            </a:r>
            <a:endParaRPr lang="ru-RU" dirty="0" smtClean="0">
              <a:solidFill>
                <a:schemeClr val="accent5">
                  <a:lumMod val="50000"/>
                </a:schemeClr>
              </a:solidFill>
              <a:latin typeface="Arial" pitchFamily="34" charset="0"/>
              <a:cs typeface="Arial" pitchFamily="34" charset="0"/>
            </a:endParaRPr>
          </a:p>
          <a:p>
            <a:r>
              <a:rPr lang="ru-RU" u="sng" dirty="0" smtClean="0">
                <a:solidFill>
                  <a:schemeClr val="accent5">
                    <a:lumMod val="50000"/>
                  </a:schemeClr>
                </a:solidFill>
                <a:latin typeface="Arial" pitchFamily="34" charset="0"/>
                <a:cs typeface="Arial" pitchFamily="34" charset="0"/>
              </a:rPr>
              <a:t>Примечание - Позиционирование на рабочем месте в системе канатного доступа является специфической техникой и не предназначается для того, чтобы соответствовать рабочему позиционированию согласно ЕН 358.</a:t>
            </a:r>
            <a:endParaRPr lang="ru-RU" dirty="0" smtClean="0">
              <a:solidFill>
                <a:schemeClr val="accent5">
                  <a:lumMod val="50000"/>
                </a:schemeClr>
              </a:solidFill>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21" name="Rectangle 1"/>
          <p:cNvSpPr>
            <a:spLocks noChangeArrowheads="1"/>
          </p:cNvSpPr>
          <p:nvPr/>
        </p:nvSpPr>
        <p:spPr bwMode="auto">
          <a:xfrm>
            <a:off x="0" y="0"/>
            <a:ext cx="9144000" cy="6863417"/>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3.15 </a:t>
            </a:r>
            <a:r>
              <a:rPr kumimoji="0" lang="ru-RU" sz="2000" b="1"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устройство позиционирования на канатах </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a:t>
            </a:r>
            <a:r>
              <a:rPr kumimoji="0" lang="ru-RU" sz="2000"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rope</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a:t>
            </a:r>
            <a:r>
              <a:rPr kumimoji="0" lang="ru-RU" sz="2000"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adjustment</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a:t>
            </a:r>
            <a:r>
              <a:rPr kumimoji="0" lang="ru-RU" sz="2000"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device</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Компонент, который при установке на анкерном канате подходящего диаметра и типа дает возможность пользователю изменять свое положение на этом канате.</a:t>
            </a:r>
            <a:endParaRPr kumimoji="0" lang="ru-RU" sz="2000" b="0" i="0" u="none" strike="noStrike" cap="none" normalizeH="0" baseline="0" dirty="0" smtClean="0">
              <a:ln>
                <a:noFill/>
              </a:ln>
              <a:solidFill>
                <a:schemeClr val="accent5">
                  <a:lumMod val="50000"/>
                </a:schemeClr>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Примечание - Устройства позиционирования на канатах подразделяют на типы А, В и С. Одно и то же устройство позиционирования на канатах может соответствовать более чем одному типу.</a:t>
            </a:r>
            <a:endParaRPr kumimoji="0" lang="ru-RU" sz="2000" b="0" i="0" u="none" strike="noStrike" cap="none" normalizeH="0" baseline="0" dirty="0" smtClean="0">
              <a:ln>
                <a:noFill/>
              </a:ln>
              <a:solidFill>
                <a:schemeClr val="accent5">
                  <a:lumMod val="50000"/>
                </a:schemeClr>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3.16 </a:t>
            </a:r>
            <a:r>
              <a:rPr kumimoji="0" lang="ru-RU" sz="2000" b="1"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устройство позиционирования на канатах типа A для каната обеспечения безопасности</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a:t>
            </a:r>
            <a:r>
              <a:rPr kumimoji="0" lang="ru-RU" sz="2000"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Type</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A </a:t>
            </a:r>
            <a:r>
              <a:rPr kumimoji="0" lang="ru-RU" sz="2000"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rope</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a:t>
            </a:r>
            <a:r>
              <a:rPr kumimoji="0" lang="ru-RU" sz="2000"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adjustment</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a:t>
            </a:r>
            <a:r>
              <a:rPr kumimoji="0" lang="ru-RU" sz="2000"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device</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a:t>
            </a:r>
            <a:r>
              <a:rPr kumimoji="0" lang="ru-RU" sz="2000"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safety</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a:t>
            </a:r>
            <a:r>
              <a:rPr kumimoji="0" lang="ru-RU" sz="2000"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line</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a:t>
            </a:r>
            <a:r>
              <a:rPr kumimoji="0" lang="ru-RU" sz="2000"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adjustment</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a:t>
            </a:r>
            <a:r>
              <a:rPr kumimoji="0" lang="ru-RU" sz="2000"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device</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Устройство управления спуском на канате обеспечения безопасности, которое сопровождает пользователя во время изменений позиции и которое автоматически блокируется на канате обеспечения безопасности под воздействием статической или динамической нагрузки.</a:t>
            </a:r>
            <a:endParaRPr kumimoji="0" lang="ru-RU" sz="2000" b="0" i="0" u="none" strike="noStrike" cap="none" normalizeH="0" baseline="0" dirty="0" smtClean="0">
              <a:ln>
                <a:noFill/>
              </a:ln>
              <a:solidFill>
                <a:schemeClr val="accent5">
                  <a:lumMod val="50000"/>
                </a:schemeClr>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3.17 </a:t>
            </a:r>
            <a:r>
              <a:rPr kumimoji="0" lang="ru-RU" sz="2000" b="1"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устройство позиционирования на канатах типа B для подъема по рабочему канату </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(Туре B </a:t>
            </a:r>
            <a:r>
              <a:rPr kumimoji="0" lang="ru-RU" sz="2000"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rope</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a:t>
            </a:r>
            <a:r>
              <a:rPr kumimoji="0" lang="ru-RU" sz="2000"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adjustment</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a:t>
            </a:r>
            <a:r>
              <a:rPr kumimoji="0" lang="ru-RU" sz="2000"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device</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a:t>
            </a:r>
            <a:r>
              <a:rPr kumimoji="0" lang="ru-RU" sz="2000"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working</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a:t>
            </a:r>
            <a:r>
              <a:rPr kumimoji="0" lang="ru-RU" sz="2000"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line</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a:t>
            </a:r>
            <a:r>
              <a:rPr kumimoji="0" lang="ru-RU" sz="2000" b="0" i="0" u="sng" strike="noStrike" cap="none" normalizeH="0" baseline="0" dirty="0" err="1" smtClean="0">
                <a:ln>
                  <a:noFill/>
                </a:ln>
                <a:solidFill>
                  <a:schemeClr val="accent5">
                    <a:lumMod val="50000"/>
                  </a:schemeClr>
                </a:solidFill>
                <a:effectLst/>
                <a:latin typeface="Arial" pitchFamily="34" charset="0"/>
                <a:ea typeface="Times New Roman" pitchFamily="18" charset="0"/>
                <a:cs typeface="Arial" pitchFamily="34" charset="0"/>
              </a:rPr>
              <a:t>ascender</a:t>
            </a: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 Устройство позиционирования на канатах, приводимое в действие вручную, которое в случае прикрепления к рабочему канату блокируется под воздействием нагрузки в одном направлении и свободно скользит в обратном направлении.</a:t>
            </a:r>
            <a:endParaRPr kumimoji="0" lang="ru-RU" sz="2000" b="0" i="0" u="none" strike="noStrike" cap="none" normalizeH="0" baseline="0" dirty="0" smtClean="0">
              <a:ln>
                <a:noFill/>
              </a:ln>
              <a:solidFill>
                <a:schemeClr val="accent5">
                  <a:lumMod val="50000"/>
                </a:schemeClr>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sng" strike="noStrike" cap="none" normalizeH="0" baseline="0" dirty="0" smtClean="0">
                <a:ln>
                  <a:noFill/>
                </a:ln>
                <a:solidFill>
                  <a:schemeClr val="accent5">
                    <a:lumMod val="50000"/>
                  </a:schemeClr>
                </a:solidFill>
                <a:effectLst/>
                <a:latin typeface="Arial" pitchFamily="34" charset="0"/>
                <a:ea typeface="Times New Roman" pitchFamily="18" charset="0"/>
                <a:cs typeface="Arial" pitchFamily="34" charset="0"/>
              </a:rPr>
              <a:t>Примечание - Устройства позиционирования на канатах типа В всегда предназначаются для применения вместе с таким же устройством типа А, подсоединенным к канату обеспечения безопасности.</a:t>
            </a:r>
            <a:endParaRPr kumimoji="0" lang="ru-RU" sz="2000" b="0" i="0" u="none" strike="noStrike" cap="none" normalizeH="0" baseline="0" dirty="0" smtClean="0">
              <a:ln>
                <a:noFill/>
              </a:ln>
              <a:solidFill>
                <a:schemeClr val="accent5">
                  <a:lumMod val="50000"/>
                </a:schemeClr>
              </a:solidFill>
              <a:effectLst/>
              <a:latin typeface="Arial" pitchFamily="34" charset="0"/>
              <a:cs typeface="Arial" pitchFamily="34" charset="0"/>
            </a:endParaRPr>
          </a:p>
        </p:txBody>
      </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214290"/>
            <a:ext cx="9001156" cy="4401205"/>
          </a:xfrm>
          <a:prstGeom prst="rect">
            <a:avLst/>
          </a:prstGeom>
        </p:spPr>
        <p:txBody>
          <a:bodyPr wrap="square">
            <a:spAutoFit/>
          </a:bodyPr>
          <a:lstStyle/>
          <a:p>
            <a:pPr lvl="0" eaLnBrk="0" fontAlgn="base" hangingPunct="0">
              <a:spcBef>
                <a:spcPct val="0"/>
              </a:spcBef>
              <a:spcAft>
                <a:spcPct val="0"/>
              </a:spcAft>
            </a:pPr>
            <a:r>
              <a:rPr lang="ru-RU" sz="2000" u="sng" dirty="0" smtClean="0">
                <a:solidFill>
                  <a:schemeClr val="accent5">
                    <a:lumMod val="50000"/>
                  </a:schemeClr>
                </a:solidFill>
                <a:latin typeface="Arial" pitchFamily="34" charset="0"/>
                <a:ea typeface="Times New Roman" pitchFamily="18" charset="0"/>
                <a:cs typeface="Arial" pitchFamily="34" charset="0"/>
              </a:rPr>
              <a:t>3.18</a:t>
            </a:r>
            <a:r>
              <a:rPr lang="ru-RU" sz="2000" b="1" u="sng" dirty="0" smtClean="0">
                <a:solidFill>
                  <a:schemeClr val="accent5">
                    <a:lumMod val="50000"/>
                  </a:schemeClr>
                </a:solidFill>
                <a:latin typeface="Arial" pitchFamily="34" charset="0"/>
                <a:ea typeface="Times New Roman" pitchFamily="18" charset="0"/>
                <a:cs typeface="Arial" pitchFamily="34" charset="0"/>
              </a:rPr>
              <a:t> устройство позиционирования на канатах типа C для снижения по рабочему канату </a:t>
            </a:r>
            <a:r>
              <a:rPr lang="ru-RU" sz="2000" u="sng" dirty="0" smtClean="0">
                <a:solidFill>
                  <a:schemeClr val="accent5">
                    <a:lumMod val="50000"/>
                  </a:schemeClr>
                </a:solidFill>
                <a:latin typeface="Arial" pitchFamily="34" charset="0"/>
                <a:ea typeface="Times New Roman" pitchFamily="18" charset="0"/>
                <a:cs typeface="Arial" pitchFamily="34" charset="0"/>
              </a:rPr>
              <a:t>(Туре С </a:t>
            </a:r>
            <a:r>
              <a:rPr lang="ru-RU" sz="2000" u="sng" dirty="0" err="1" smtClean="0">
                <a:solidFill>
                  <a:schemeClr val="accent5">
                    <a:lumMod val="50000"/>
                  </a:schemeClr>
                </a:solidFill>
                <a:latin typeface="Arial" pitchFamily="34" charset="0"/>
                <a:ea typeface="Times New Roman" pitchFamily="18" charset="0"/>
                <a:cs typeface="Arial" pitchFamily="34" charset="0"/>
              </a:rPr>
              <a:t>rope</a:t>
            </a:r>
            <a:r>
              <a:rPr lang="ru-RU" sz="2000" u="sng" dirty="0" smtClean="0">
                <a:solidFill>
                  <a:schemeClr val="accent5">
                    <a:lumMod val="50000"/>
                  </a:schemeClr>
                </a:solidFill>
                <a:latin typeface="Arial" pitchFamily="34" charset="0"/>
                <a:ea typeface="Times New Roman" pitchFamily="18" charset="0"/>
                <a:cs typeface="Arial" pitchFamily="34" charset="0"/>
              </a:rPr>
              <a:t> </a:t>
            </a:r>
            <a:r>
              <a:rPr lang="ru-RU" sz="2000" u="sng" dirty="0" err="1" smtClean="0">
                <a:solidFill>
                  <a:schemeClr val="accent5">
                    <a:lumMod val="50000"/>
                  </a:schemeClr>
                </a:solidFill>
                <a:latin typeface="Arial" pitchFamily="34" charset="0"/>
                <a:ea typeface="Times New Roman" pitchFamily="18" charset="0"/>
                <a:cs typeface="Arial" pitchFamily="34" charset="0"/>
              </a:rPr>
              <a:t>adjustment</a:t>
            </a:r>
            <a:r>
              <a:rPr lang="ru-RU" sz="2000" u="sng" dirty="0" smtClean="0">
                <a:solidFill>
                  <a:schemeClr val="accent5">
                    <a:lumMod val="50000"/>
                  </a:schemeClr>
                </a:solidFill>
                <a:latin typeface="Arial" pitchFamily="34" charset="0"/>
                <a:ea typeface="Times New Roman" pitchFamily="18" charset="0"/>
                <a:cs typeface="Arial" pitchFamily="34" charset="0"/>
              </a:rPr>
              <a:t> </a:t>
            </a:r>
            <a:r>
              <a:rPr lang="ru-RU" sz="2000" u="sng" dirty="0" err="1" smtClean="0">
                <a:solidFill>
                  <a:schemeClr val="accent5">
                    <a:lumMod val="50000"/>
                  </a:schemeClr>
                </a:solidFill>
                <a:latin typeface="Arial" pitchFamily="34" charset="0"/>
                <a:ea typeface="Times New Roman" pitchFamily="18" charset="0"/>
                <a:cs typeface="Arial" pitchFamily="34" charset="0"/>
              </a:rPr>
              <a:t>device</a:t>
            </a:r>
            <a:r>
              <a:rPr lang="ru-RU" sz="2000" u="sng" dirty="0" smtClean="0">
                <a:solidFill>
                  <a:schemeClr val="accent5">
                    <a:lumMod val="50000"/>
                  </a:schemeClr>
                </a:solidFill>
                <a:latin typeface="Arial" pitchFamily="34" charset="0"/>
                <a:ea typeface="Times New Roman" pitchFamily="18" charset="0"/>
                <a:cs typeface="Arial" pitchFamily="34" charset="0"/>
              </a:rPr>
              <a:t> </a:t>
            </a:r>
            <a:r>
              <a:rPr lang="ru-RU" sz="2000" u="sng" dirty="0" err="1" smtClean="0">
                <a:solidFill>
                  <a:schemeClr val="accent5">
                    <a:lumMod val="50000"/>
                  </a:schemeClr>
                </a:solidFill>
                <a:latin typeface="Arial" pitchFamily="34" charset="0"/>
                <a:ea typeface="Times New Roman" pitchFamily="18" charset="0"/>
                <a:cs typeface="Arial" pitchFamily="34" charset="0"/>
              </a:rPr>
              <a:t>working</a:t>
            </a:r>
            <a:r>
              <a:rPr lang="ru-RU" sz="2000" u="sng" dirty="0" smtClean="0">
                <a:solidFill>
                  <a:schemeClr val="accent5">
                    <a:lumMod val="50000"/>
                  </a:schemeClr>
                </a:solidFill>
                <a:latin typeface="Arial" pitchFamily="34" charset="0"/>
                <a:ea typeface="Times New Roman" pitchFamily="18" charset="0"/>
                <a:cs typeface="Arial" pitchFamily="34" charset="0"/>
              </a:rPr>
              <a:t> </a:t>
            </a:r>
            <a:r>
              <a:rPr lang="ru-RU" sz="2000" u="sng" dirty="0" err="1" smtClean="0">
                <a:solidFill>
                  <a:schemeClr val="accent5">
                    <a:lumMod val="50000"/>
                  </a:schemeClr>
                </a:solidFill>
                <a:latin typeface="Arial" pitchFamily="34" charset="0"/>
                <a:ea typeface="Times New Roman" pitchFamily="18" charset="0"/>
                <a:cs typeface="Arial" pitchFamily="34" charset="0"/>
              </a:rPr>
              <a:t>line</a:t>
            </a:r>
            <a:r>
              <a:rPr lang="ru-RU" sz="2000" u="sng" dirty="0" smtClean="0">
                <a:solidFill>
                  <a:schemeClr val="accent5">
                    <a:lumMod val="50000"/>
                  </a:schemeClr>
                </a:solidFill>
                <a:latin typeface="Arial" pitchFamily="34" charset="0"/>
                <a:ea typeface="Times New Roman" pitchFamily="18" charset="0"/>
                <a:cs typeface="Arial" pitchFamily="34" charset="0"/>
              </a:rPr>
              <a:t> </a:t>
            </a:r>
            <a:r>
              <a:rPr lang="ru-RU" sz="2000" u="sng" dirty="0" err="1" smtClean="0">
                <a:solidFill>
                  <a:schemeClr val="accent5">
                    <a:lumMod val="50000"/>
                  </a:schemeClr>
                </a:solidFill>
                <a:latin typeface="Arial" pitchFamily="34" charset="0"/>
                <a:ea typeface="Times New Roman" pitchFamily="18" charset="0"/>
                <a:cs typeface="Arial" pitchFamily="34" charset="0"/>
              </a:rPr>
              <a:t>descender</a:t>
            </a:r>
            <a:r>
              <a:rPr lang="ru-RU" sz="2000" u="sng" dirty="0" smtClean="0">
                <a:solidFill>
                  <a:schemeClr val="accent5">
                    <a:lumMod val="50000"/>
                  </a:schemeClr>
                </a:solidFill>
                <a:latin typeface="Arial" pitchFamily="34" charset="0"/>
                <a:ea typeface="Times New Roman" pitchFamily="18" charset="0"/>
                <a:cs typeface="Arial" pitchFamily="34" charset="0"/>
              </a:rPr>
              <a:t>): Устройство позиционирования на канатах, приводимое в действие вручную и создающее трение, которое позволяет пользователю совершать управляемое перемещение вниз и остановку «без рук» в любом месте на рабочем канате.</a:t>
            </a:r>
            <a:endParaRPr lang="ru-RU" sz="2000" dirty="0" smtClean="0">
              <a:solidFill>
                <a:schemeClr val="accent5">
                  <a:lumMod val="50000"/>
                </a:schemeClr>
              </a:solidFill>
              <a:latin typeface="Arial" pitchFamily="34" charset="0"/>
              <a:cs typeface="Arial" pitchFamily="34" charset="0"/>
            </a:endParaRPr>
          </a:p>
          <a:p>
            <a:pPr lvl="0" eaLnBrk="0" fontAlgn="base" hangingPunct="0">
              <a:spcBef>
                <a:spcPct val="0"/>
              </a:spcBef>
              <a:spcAft>
                <a:spcPct val="0"/>
              </a:spcAft>
            </a:pPr>
            <a:r>
              <a:rPr lang="ru-RU" sz="2000" u="sng" dirty="0" smtClean="0">
                <a:solidFill>
                  <a:schemeClr val="accent5">
                    <a:lumMod val="50000"/>
                  </a:schemeClr>
                </a:solidFill>
                <a:latin typeface="Arial" pitchFamily="34" charset="0"/>
                <a:ea typeface="Times New Roman" pitchFamily="18" charset="0"/>
                <a:cs typeface="Arial" pitchFamily="34" charset="0"/>
              </a:rPr>
              <a:t>Примечание - Устройства позиционирования на канатах типа C всегда предназначаются для применения вместе с таким же устройством типа A, подсоединенным к канату обеспечения безопасности.</a:t>
            </a:r>
            <a:endParaRPr lang="ru-RU" sz="2000" dirty="0" smtClean="0">
              <a:solidFill>
                <a:schemeClr val="accent5">
                  <a:lumMod val="50000"/>
                </a:schemeClr>
              </a:solidFill>
              <a:latin typeface="Arial" pitchFamily="34" charset="0"/>
              <a:cs typeface="Arial" pitchFamily="34" charset="0"/>
            </a:endParaRPr>
          </a:p>
          <a:p>
            <a:pPr lvl="0" eaLnBrk="0" fontAlgn="base" hangingPunct="0">
              <a:spcBef>
                <a:spcPct val="0"/>
              </a:spcBef>
              <a:spcAft>
                <a:spcPct val="0"/>
              </a:spcAft>
            </a:pPr>
            <a:r>
              <a:rPr lang="ru-RU" sz="2000" u="sng" dirty="0" smtClean="0">
                <a:solidFill>
                  <a:schemeClr val="accent5">
                    <a:lumMod val="50000"/>
                  </a:schemeClr>
                </a:solidFill>
                <a:latin typeface="Arial" pitchFamily="34" charset="0"/>
                <a:ea typeface="Times New Roman" pitchFamily="18" charset="0"/>
                <a:cs typeface="Arial" pitchFamily="34" charset="0"/>
              </a:rPr>
              <a:t>3.19 </a:t>
            </a:r>
            <a:r>
              <a:rPr lang="ru-RU" sz="2000" b="1" u="sng" dirty="0" smtClean="0">
                <a:solidFill>
                  <a:schemeClr val="accent5">
                    <a:lumMod val="50000"/>
                  </a:schemeClr>
                </a:solidFill>
                <a:latin typeface="Arial" pitchFamily="34" charset="0"/>
                <a:ea typeface="Times New Roman" pitchFamily="18" charset="0"/>
                <a:cs typeface="Arial" pitchFamily="34" charset="0"/>
              </a:rPr>
              <a:t>канат обеспечения безопасности </a:t>
            </a:r>
            <a:r>
              <a:rPr lang="ru-RU" sz="2000" u="sng" dirty="0" smtClean="0">
                <a:solidFill>
                  <a:schemeClr val="accent5">
                    <a:lumMod val="50000"/>
                  </a:schemeClr>
                </a:solidFill>
                <a:latin typeface="Arial" pitchFamily="34" charset="0"/>
                <a:ea typeface="Times New Roman" pitchFamily="18" charset="0"/>
                <a:cs typeface="Arial" pitchFamily="34" charset="0"/>
              </a:rPr>
              <a:t>(</a:t>
            </a:r>
            <a:r>
              <a:rPr lang="ru-RU" sz="2000" u="sng" dirty="0" err="1" smtClean="0">
                <a:solidFill>
                  <a:schemeClr val="accent5">
                    <a:lumMod val="50000"/>
                  </a:schemeClr>
                </a:solidFill>
                <a:latin typeface="Arial" pitchFamily="34" charset="0"/>
                <a:ea typeface="Times New Roman" pitchFamily="18" charset="0"/>
                <a:cs typeface="Arial" pitchFamily="34" charset="0"/>
              </a:rPr>
              <a:t>safety</a:t>
            </a:r>
            <a:r>
              <a:rPr lang="ru-RU" sz="2000" u="sng" dirty="0" smtClean="0">
                <a:solidFill>
                  <a:schemeClr val="accent5">
                    <a:lumMod val="50000"/>
                  </a:schemeClr>
                </a:solidFill>
                <a:latin typeface="Arial" pitchFamily="34" charset="0"/>
                <a:ea typeface="Times New Roman" pitchFamily="18" charset="0"/>
                <a:cs typeface="Arial" pitchFamily="34" charset="0"/>
              </a:rPr>
              <a:t> </a:t>
            </a:r>
            <a:r>
              <a:rPr lang="ru-RU" sz="2000" u="sng" dirty="0" err="1" smtClean="0">
                <a:solidFill>
                  <a:schemeClr val="accent5">
                    <a:lumMod val="50000"/>
                  </a:schemeClr>
                </a:solidFill>
                <a:latin typeface="Arial" pitchFamily="34" charset="0"/>
                <a:ea typeface="Times New Roman" pitchFamily="18" charset="0"/>
                <a:cs typeface="Arial" pitchFamily="34" charset="0"/>
              </a:rPr>
              <a:t>line</a:t>
            </a:r>
            <a:r>
              <a:rPr lang="ru-RU" sz="2000" u="sng" dirty="0" smtClean="0">
                <a:solidFill>
                  <a:schemeClr val="accent5">
                    <a:lumMod val="50000"/>
                  </a:schemeClr>
                </a:solidFill>
                <a:latin typeface="Arial" pitchFamily="34" charset="0"/>
                <a:ea typeface="Times New Roman" pitchFamily="18" charset="0"/>
                <a:cs typeface="Arial" pitchFamily="34" charset="0"/>
              </a:rPr>
              <a:t>): Анкерный канат, используемый в основном в качестве меры безопасности.</a:t>
            </a:r>
            <a:endParaRPr lang="ru-RU" sz="2000" dirty="0" smtClean="0">
              <a:solidFill>
                <a:schemeClr val="accent5">
                  <a:lumMod val="50000"/>
                </a:schemeClr>
              </a:solidFill>
              <a:latin typeface="Arial" pitchFamily="34" charset="0"/>
              <a:cs typeface="Arial" pitchFamily="34" charset="0"/>
            </a:endParaRPr>
          </a:p>
          <a:p>
            <a:pPr lvl="0" eaLnBrk="0" fontAlgn="base" hangingPunct="0">
              <a:spcBef>
                <a:spcPct val="0"/>
              </a:spcBef>
              <a:spcAft>
                <a:spcPct val="0"/>
              </a:spcAft>
            </a:pPr>
            <a:r>
              <a:rPr lang="ru-RU" sz="2000" u="sng" dirty="0" smtClean="0">
                <a:solidFill>
                  <a:schemeClr val="accent5">
                    <a:lumMod val="50000"/>
                  </a:schemeClr>
                </a:solidFill>
                <a:latin typeface="Arial" pitchFamily="34" charset="0"/>
                <a:ea typeface="Times New Roman" pitchFamily="18" charset="0"/>
                <a:cs typeface="Arial" pitchFamily="34" charset="0"/>
              </a:rPr>
              <a:t>3.20 </a:t>
            </a:r>
            <a:r>
              <a:rPr lang="ru-RU" sz="2000" b="1" u="sng" dirty="0" smtClean="0">
                <a:solidFill>
                  <a:schemeClr val="accent5">
                    <a:lumMod val="50000"/>
                  </a:schemeClr>
                </a:solidFill>
                <a:latin typeface="Arial" pitchFamily="34" charset="0"/>
                <a:ea typeface="Times New Roman" pitchFamily="18" charset="0"/>
                <a:cs typeface="Arial" pitchFamily="34" charset="0"/>
              </a:rPr>
              <a:t>рабочий канат </a:t>
            </a:r>
            <a:r>
              <a:rPr lang="ru-RU" sz="2000" u="sng" dirty="0" smtClean="0">
                <a:solidFill>
                  <a:schemeClr val="accent5">
                    <a:lumMod val="50000"/>
                  </a:schemeClr>
                </a:solidFill>
                <a:latin typeface="Arial" pitchFamily="34" charset="0"/>
                <a:ea typeface="Times New Roman" pitchFamily="18" charset="0"/>
                <a:cs typeface="Arial" pitchFamily="34" charset="0"/>
              </a:rPr>
              <a:t>(</a:t>
            </a:r>
            <a:r>
              <a:rPr lang="ru-RU" sz="2000" u="sng" dirty="0" err="1" smtClean="0">
                <a:solidFill>
                  <a:schemeClr val="accent5">
                    <a:lumMod val="50000"/>
                  </a:schemeClr>
                </a:solidFill>
                <a:latin typeface="Arial" pitchFamily="34" charset="0"/>
                <a:ea typeface="Times New Roman" pitchFamily="18" charset="0"/>
                <a:cs typeface="Arial" pitchFamily="34" charset="0"/>
              </a:rPr>
              <a:t>working</a:t>
            </a:r>
            <a:r>
              <a:rPr lang="ru-RU" sz="2000" u="sng" dirty="0" smtClean="0">
                <a:solidFill>
                  <a:schemeClr val="accent5">
                    <a:lumMod val="50000"/>
                  </a:schemeClr>
                </a:solidFill>
                <a:latin typeface="Arial" pitchFamily="34" charset="0"/>
                <a:ea typeface="Times New Roman" pitchFamily="18" charset="0"/>
                <a:cs typeface="Arial" pitchFamily="34" charset="0"/>
              </a:rPr>
              <a:t> </a:t>
            </a:r>
            <a:r>
              <a:rPr lang="ru-RU" sz="2000" u="sng" dirty="0" err="1" smtClean="0">
                <a:solidFill>
                  <a:schemeClr val="accent5">
                    <a:lumMod val="50000"/>
                  </a:schemeClr>
                </a:solidFill>
                <a:latin typeface="Arial" pitchFamily="34" charset="0"/>
                <a:ea typeface="Times New Roman" pitchFamily="18" charset="0"/>
                <a:cs typeface="Arial" pitchFamily="34" charset="0"/>
              </a:rPr>
              <a:t>line</a:t>
            </a:r>
            <a:r>
              <a:rPr lang="ru-RU" sz="2000" u="sng" dirty="0" smtClean="0">
                <a:solidFill>
                  <a:schemeClr val="accent5">
                    <a:lumMod val="50000"/>
                  </a:schemeClr>
                </a:solidFill>
                <a:latin typeface="Arial" pitchFamily="34" charset="0"/>
                <a:ea typeface="Times New Roman" pitchFamily="18" charset="0"/>
                <a:cs typeface="Arial" pitchFamily="34" charset="0"/>
              </a:rPr>
              <a:t>): Анкерный канат, используемый в основном для поддержки во время перемещения по канату, выхода на площадку и позиционирования на рабочем месте.</a:t>
            </a:r>
            <a:endParaRPr lang="ru-RU" sz="2000" dirty="0" smtClean="0">
              <a:solidFill>
                <a:schemeClr val="accent5">
                  <a:lumMod val="50000"/>
                </a:schemeClr>
              </a:solidFill>
              <a:latin typeface="Arial" pitchFamily="34" charset="0"/>
              <a:cs typeface="Arial" pitchFamily="34" charset="0"/>
            </a:endParaRPr>
          </a:p>
        </p:txBody>
      </p:sp>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171400"/>
            <a:ext cx="6552728" cy="792088"/>
          </a:xfrm>
          <a:solidFill>
            <a:srgbClr val="00B0F0"/>
          </a:solidFill>
        </p:spPr>
        <p:txBody>
          <a:bodyPr>
            <a:normAutofit fontScale="90000"/>
          </a:bodyPr>
          <a:lstStyle/>
          <a:p>
            <a:pPr algn="ctr"/>
            <a:r>
              <a:rPr lang="ru-RU" sz="2800" b="1" u="sng" dirty="0" smtClean="0">
                <a:solidFill>
                  <a:srgbClr val="FFFF00"/>
                </a:solidFill>
                <a:latin typeface="Times New Roman" pitchFamily="18" charset="0"/>
                <a:cs typeface="Times New Roman" pitchFamily="18" charset="0"/>
              </a:rPr>
              <a:t>Система канатного доступа</a:t>
            </a:r>
            <a:br>
              <a:rPr lang="ru-RU" sz="2800" b="1" u="sng" dirty="0" smtClean="0">
                <a:solidFill>
                  <a:srgbClr val="FFFF00"/>
                </a:solidFill>
                <a:latin typeface="Times New Roman" pitchFamily="18" charset="0"/>
                <a:cs typeface="Times New Roman" pitchFamily="18" charset="0"/>
              </a:rPr>
            </a:br>
            <a:endParaRPr lang="ru-RU" sz="2800" dirty="0"/>
          </a:p>
        </p:txBody>
      </p:sp>
      <p:pic>
        <p:nvPicPr>
          <p:cNvPr id="41985" name="Picture 1"/>
          <p:cNvPicPr>
            <a:picLocks noGrp="1" noChangeAspect="1" noChangeArrowheads="1"/>
          </p:cNvPicPr>
          <p:nvPr>
            <p:ph idx="1"/>
          </p:nvPr>
        </p:nvPicPr>
        <p:blipFill>
          <a:blip r:embed="rId2" cstate="print"/>
          <a:srcRect/>
          <a:stretch>
            <a:fillRect/>
          </a:stretch>
        </p:blipFill>
        <p:spPr bwMode="auto">
          <a:xfrm>
            <a:off x="1" y="500042"/>
            <a:ext cx="4143372" cy="6357957"/>
          </a:xfrm>
          <a:prstGeom prst="rect">
            <a:avLst/>
          </a:prstGeom>
          <a:noFill/>
          <a:ln w="9525">
            <a:noFill/>
            <a:miter lim="800000"/>
            <a:headEnd/>
            <a:tailEnd/>
          </a:ln>
          <a:effectLst/>
        </p:spPr>
      </p:pic>
      <p:sp>
        <p:nvSpPr>
          <p:cNvPr id="8" name="Прямоугольник 7"/>
          <p:cNvSpPr/>
          <p:nvPr/>
        </p:nvSpPr>
        <p:spPr>
          <a:xfrm>
            <a:off x="4286248" y="500042"/>
            <a:ext cx="4857752" cy="5509200"/>
          </a:xfrm>
          <a:prstGeom prst="rect">
            <a:avLst/>
          </a:prstGeom>
        </p:spPr>
        <p:txBody>
          <a:bodyPr wrap="square">
            <a:spAutoFit/>
          </a:bodyPr>
          <a:lstStyle/>
          <a:p>
            <a:r>
              <a:rPr lang="ru-RU" sz="3200" dirty="0" smtClean="0"/>
              <a:t>115. </a:t>
            </a:r>
            <a:r>
              <a:rPr lang="ru-RU" sz="3200" b="1" dirty="0" smtClean="0"/>
              <a:t>Система канатного доступа</a:t>
            </a:r>
            <a:r>
              <a:rPr lang="ru-RU" sz="3200" dirty="0" smtClean="0"/>
              <a:t> может применяться </a:t>
            </a:r>
            <a:r>
              <a:rPr lang="ru-RU" sz="3200" u="sng" dirty="0" smtClean="0"/>
              <a:t>только в том случае</a:t>
            </a:r>
            <a:r>
              <a:rPr lang="ru-RU" sz="3200" dirty="0" smtClean="0"/>
              <a:t>, когда </a:t>
            </a:r>
            <a:r>
              <a:rPr lang="ru-RU" sz="3200" u="sng" dirty="0" smtClean="0"/>
              <a:t>осмотр рабочего места</a:t>
            </a:r>
            <a:r>
              <a:rPr lang="ru-RU" sz="3200" dirty="0" smtClean="0"/>
              <a:t> указывает, что при выполнении работы </a:t>
            </a:r>
            <a:r>
              <a:rPr lang="ru-RU" sz="3200" u="sng" dirty="0" smtClean="0"/>
              <a:t>использование других, более безопасных методов и оборудования, </a:t>
            </a:r>
            <a:r>
              <a:rPr lang="ru-RU" sz="3200" b="1" u="sng" dirty="0" smtClean="0"/>
              <a:t>нецелесообразно.</a:t>
            </a:r>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79512" y="692696"/>
            <a:ext cx="5112568" cy="5976664"/>
          </a:xfrm>
          <a:solidFill>
            <a:srgbClr val="FFC000"/>
          </a:solidFill>
        </p:spPr>
        <p:txBody>
          <a:bodyPr>
            <a:normAutofit fontScale="62500" lnSpcReduction="20000"/>
          </a:bodyPr>
          <a:lstStyle/>
          <a:p>
            <a:pPr>
              <a:buNone/>
            </a:pPr>
            <a:endParaRPr lang="ru-RU" sz="2800" dirty="0" smtClean="0"/>
          </a:p>
          <a:p>
            <a:r>
              <a:rPr lang="ru-RU" sz="2800" b="1" dirty="0" smtClean="0"/>
              <a:t>…115. Для </a:t>
            </a:r>
            <a:r>
              <a:rPr lang="ru-RU" sz="2800" b="1" u="sng" dirty="0" smtClean="0"/>
              <a:t>подъема и спуска</a:t>
            </a:r>
            <a:r>
              <a:rPr lang="ru-RU" sz="2800" b="1" dirty="0" smtClean="0"/>
              <a:t> работника </a:t>
            </a:r>
            <a:r>
              <a:rPr lang="ru-RU" sz="2800" b="1" u="sng" dirty="0" smtClean="0"/>
              <a:t>по вертикальной (более 70° к горизонту) и наклонной (более 30° к горизонту) плоскостям</a:t>
            </a:r>
            <a:r>
              <a:rPr lang="ru-RU" sz="2800" b="1" dirty="0" smtClean="0"/>
              <a:t>, а также </a:t>
            </a:r>
            <a:r>
              <a:rPr lang="ru-RU" sz="2800" b="1" u="sng" dirty="0" smtClean="0"/>
              <a:t>выполнения работ в состоянии подвеса в </a:t>
            </a:r>
            <a:r>
              <a:rPr lang="ru-RU" sz="2800" b="1" u="sng" dirty="0" err="1" smtClean="0"/>
              <a:t>безопорном</a:t>
            </a:r>
            <a:r>
              <a:rPr lang="ru-RU" sz="2800" b="1" u="sng" dirty="0" smtClean="0"/>
              <a:t> пространстве</a:t>
            </a:r>
            <a:r>
              <a:rPr lang="ru-RU" sz="2800" b="1" dirty="0" smtClean="0"/>
              <a:t> применяется </a:t>
            </a:r>
            <a:r>
              <a:rPr lang="ru-RU" sz="2800" b="1" u="sng" dirty="0" smtClean="0"/>
              <a:t>система канатного доступа</a:t>
            </a:r>
            <a:r>
              <a:rPr lang="ru-RU" sz="2800" b="1" dirty="0" smtClean="0"/>
              <a:t>, состоящая из </a:t>
            </a:r>
            <a:r>
              <a:rPr lang="ru-RU" sz="2800" b="1" u="sng" dirty="0" smtClean="0"/>
              <a:t>анкерных(ого) устройств(а) и соединительной подсистемы (гибкая или жесткая анкерная линия, стропы, канаты, карабины, устройство для спуска, устройство для подъема).</a:t>
            </a:r>
            <a:endParaRPr lang="ru-RU" sz="2800" b="1" dirty="0" smtClean="0"/>
          </a:p>
          <a:p>
            <a:r>
              <a:rPr lang="ru-RU" sz="2800" b="1" dirty="0" smtClean="0"/>
              <a:t>Работы с использованием систем канатного доступа производятся с </a:t>
            </a:r>
            <a:r>
              <a:rPr lang="ru-RU" sz="2800" b="1" u="sng" dirty="0" smtClean="0"/>
              <a:t>обязательным использованием страховочной системы, </a:t>
            </a:r>
            <a:r>
              <a:rPr lang="ru-RU" sz="2800" b="1" dirty="0" smtClean="0"/>
              <a:t>состоящей из </a:t>
            </a:r>
            <a:r>
              <a:rPr lang="ru-RU" sz="2800" b="1" u="sng" dirty="0" smtClean="0"/>
              <a:t>анкерного устройства, соединительной подсистемы (гибкая или жесткая анкерная линия, амортизатор, стропы, канаты, карабины, ловитель, страховочная привязь</a:t>
            </a:r>
            <a:r>
              <a:rPr lang="ru-RU" sz="2800" b="1" dirty="0" smtClean="0"/>
              <a:t>).</a:t>
            </a:r>
            <a:r>
              <a:rPr lang="ru-RU" sz="2400" b="1" dirty="0" smtClean="0"/>
              <a:t> </a:t>
            </a:r>
          </a:p>
          <a:p>
            <a:r>
              <a:rPr lang="ru-RU" sz="2800" b="1" u="sng" dirty="0" smtClean="0"/>
              <a:t>Не допускается использование одного каната одновременно для страховочной системы и для системы канатного доступа.</a:t>
            </a:r>
          </a:p>
          <a:p>
            <a:endParaRPr lang="ru-RU" sz="2800" dirty="0" smtClean="0"/>
          </a:p>
          <a:p>
            <a:endParaRPr lang="ru-RU" dirty="0"/>
          </a:p>
        </p:txBody>
      </p:sp>
      <p:sp>
        <p:nvSpPr>
          <p:cNvPr id="4" name="Заголовок 3"/>
          <p:cNvSpPr>
            <a:spLocks noGrp="1"/>
          </p:cNvSpPr>
          <p:nvPr>
            <p:ph type="title"/>
          </p:nvPr>
        </p:nvSpPr>
        <p:spPr>
          <a:xfrm rot="10800000" flipV="1">
            <a:off x="457200" y="93289"/>
            <a:ext cx="8229600" cy="477054"/>
          </a:xfrm>
          <a:prstGeom prst="rect">
            <a:avLst/>
          </a:prstGeom>
          <a:solidFill>
            <a:schemeClr val="accent3">
              <a:lumMod val="40000"/>
              <a:lumOff val="60000"/>
            </a:schemeClr>
          </a:solidFill>
        </p:spPr>
        <p:txBody>
          <a:bodyPr wrap="square">
            <a:spAutoFit/>
          </a:bodyPr>
          <a:lstStyle/>
          <a:p>
            <a:pPr algn="ctr"/>
            <a:r>
              <a:rPr lang="ru-RU" sz="2800" b="1" dirty="0" smtClean="0">
                <a:solidFill>
                  <a:srgbClr val="FFFF00"/>
                </a:solidFill>
                <a:latin typeface="Times New Roman" pitchFamily="18" charset="0"/>
                <a:cs typeface="Times New Roman" pitchFamily="18" charset="0"/>
              </a:rPr>
              <a:t> Система канатного доступа</a:t>
            </a:r>
            <a:endParaRPr lang="ru-RU" sz="2800" b="1" dirty="0">
              <a:solidFill>
                <a:srgbClr val="FFFF00"/>
              </a:solidFill>
              <a:latin typeface="Times New Roman" pitchFamily="18" charset="0"/>
              <a:cs typeface="Times New Roman" pitchFamily="18" charset="0"/>
            </a:endParaRPr>
          </a:p>
        </p:txBody>
      </p:sp>
      <p:pic>
        <p:nvPicPr>
          <p:cNvPr id="5" name="Picture 2" descr="H:\РАБОТА НА ВЫСОТЕ\ФОТО ВЫСОТА 2\Фото канатный доступ.jpg"/>
          <p:cNvPicPr>
            <a:picLocks noChangeAspect="1" noChangeArrowheads="1"/>
          </p:cNvPicPr>
          <p:nvPr/>
        </p:nvPicPr>
        <p:blipFill>
          <a:blip r:embed="rId2" cstate="print"/>
          <a:srcRect/>
          <a:stretch>
            <a:fillRect/>
          </a:stretch>
        </p:blipFill>
        <p:spPr bwMode="auto">
          <a:xfrm>
            <a:off x="5364088" y="908720"/>
            <a:ext cx="3779912" cy="5377780"/>
          </a:xfrm>
          <a:prstGeom prst="rect">
            <a:avLst/>
          </a:prstGeom>
          <a:noFill/>
        </p:spPr>
      </p:pic>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4071934" cy="1700808"/>
          </a:xfrm>
          <a:solidFill>
            <a:srgbClr val="C00000"/>
          </a:solidFill>
        </p:spPr>
        <p:txBody>
          <a:bodyPr>
            <a:noAutofit/>
          </a:bodyPr>
          <a:lstStyle/>
          <a:p>
            <a:r>
              <a:rPr lang="ru-RU" sz="1400" b="1" dirty="0" smtClean="0">
                <a:solidFill>
                  <a:srgbClr val="FFFF00"/>
                </a:solidFill>
              </a:rPr>
              <a:t>Система канатного доступа обеспечивает работнику доступ к рабочему месту и возврат обратно, выход на поверхность площадки и изменение в рабочей позиции, предоставляет опору и позиционирование, защищая от падения, обеспечивая при необходимости спасение с высоты.</a:t>
            </a:r>
            <a:br>
              <a:rPr lang="ru-RU" sz="1400" b="1" dirty="0" smtClean="0">
                <a:solidFill>
                  <a:srgbClr val="FFFF00"/>
                </a:solidFill>
              </a:rPr>
            </a:br>
            <a:endParaRPr lang="ru-RU" sz="1400" b="1" dirty="0">
              <a:solidFill>
                <a:srgbClr val="FFFF00"/>
              </a:solidFill>
            </a:endParaRPr>
          </a:p>
        </p:txBody>
      </p:sp>
      <p:sp>
        <p:nvSpPr>
          <p:cNvPr id="3" name="Содержимое 2"/>
          <p:cNvSpPr>
            <a:spLocks noGrp="1"/>
          </p:cNvSpPr>
          <p:nvPr>
            <p:ph idx="1"/>
          </p:nvPr>
        </p:nvSpPr>
        <p:spPr>
          <a:xfrm>
            <a:off x="4000496" y="0"/>
            <a:ext cx="5143504" cy="6858000"/>
          </a:xfrm>
          <a:solidFill>
            <a:srgbClr val="FFFF00"/>
          </a:solidFill>
        </p:spPr>
        <p:txBody>
          <a:bodyPr>
            <a:noAutofit/>
          </a:bodyPr>
          <a:lstStyle/>
          <a:p>
            <a:pPr>
              <a:buNone/>
            </a:pPr>
            <a:r>
              <a:rPr lang="ru-RU" sz="1600" dirty="0" smtClean="0"/>
              <a:t>1 -</a:t>
            </a:r>
            <a:r>
              <a:rPr lang="ru-RU" sz="1600" b="1" dirty="0" smtClean="0"/>
              <a:t> структурные анкера</a:t>
            </a:r>
            <a:r>
              <a:rPr lang="ru-RU" sz="1600" dirty="0" smtClean="0"/>
              <a:t>, закрепленные на длительное время к сооружению (зданию), или анкерные устройства, состоящие из элемента или ряда элементов или компонентов, которые включают точку или точки анкерного крепления;</a:t>
            </a:r>
          </a:p>
          <a:p>
            <a:r>
              <a:rPr lang="ru-RU" sz="1600" dirty="0" smtClean="0"/>
              <a:t>2 - </a:t>
            </a:r>
            <a:r>
              <a:rPr lang="ru-RU" sz="1600" b="1" dirty="0" smtClean="0"/>
              <a:t>анкерные канаты</a:t>
            </a:r>
            <a:r>
              <a:rPr lang="ru-RU" sz="1600" dirty="0" smtClean="0"/>
              <a:t>;</a:t>
            </a:r>
          </a:p>
          <a:p>
            <a:r>
              <a:rPr lang="ru-RU" sz="1600" dirty="0" smtClean="0"/>
              <a:t>3 </a:t>
            </a:r>
            <a:r>
              <a:rPr lang="ru-RU" sz="1600" b="1" dirty="0" smtClean="0"/>
              <a:t>- точка присоединения устройства позиционирования </a:t>
            </a:r>
            <a:r>
              <a:rPr lang="ru-RU" sz="1600" dirty="0" smtClean="0"/>
              <a:t>на канатах согласно инструкции изготовителя;</a:t>
            </a:r>
          </a:p>
          <a:p>
            <a:r>
              <a:rPr lang="ru-RU" sz="1600" dirty="0" smtClean="0"/>
              <a:t>4 - </a:t>
            </a:r>
            <a:r>
              <a:rPr lang="ru-RU" sz="1600" b="1" dirty="0" smtClean="0"/>
              <a:t>устройство позиционирования на канатах</a:t>
            </a:r>
            <a:r>
              <a:rPr lang="ru-RU" sz="1600" dirty="0" smtClean="0"/>
              <a:t>, которое при установке на анкерном канате подходящего диаметра и типа дает возможность пользователю изменять свое положение на этом канате;</a:t>
            </a:r>
          </a:p>
          <a:p>
            <a:r>
              <a:rPr lang="ru-RU" sz="1600" dirty="0" smtClean="0"/>
              <a:t>5 - </a:t>
            </a:r>
            <a:r>
              <a:rPr lang="ru-RU" sz="1600" b="1" dirty="0" smtClean="0"/>
              <a:t>канат страховочной системы</a:t>
            </a:r>
            <a:r>
              <a:rPr lang="ru-RU" sz="1600" dirty="0" smtClean="0"/>
              <a:t>;</a:t>
            </a:r>
          </a:p>
          <a:p>
            <a:r>
              <a:rPr lang="ru-RU" sz="1600" dirty="0" smtClean="0"/>
              <a:t>6 - </a:t>
            </a:r>
            <a:r>
              <a:rPr lang="ru-RU" sz="1600" b="1" dirty="0" smtClean="0"/>
              <a:t>устройство позиционирования на канатах страховочной системы </a:t>
            </a:r>
            <a:r>
              <a:rPr lang="ru-RU" sz="1600" dirty="0" smtClean="0"/>
              <a:t>типа A (устройство управления спуском), которое сопровождает пользователя во время изменений позиции и которое </a:t>
            </a:r>
            <a:r>
              <a:rPr lang="ru-RU" sz="1600" u="sng" dirty="0" smtClean="0"/>
              <a:t>автоматически блокируется </a:t>
            </a:r>
            <a:r>
              <a:rPr lang="ru-RU" sz="1600" dirty="0" smtClean="0"/>
              <a:t>на канате </a:t>
            </a:r>
            <a:r>
              <a:rPr lang="ru-RU" sz="1600" u="sng" dirty="0" smtClean="0"/>
              <a:t>под воздействием статической или динамической нагрузки;</a:t>
            </a:r>
          </a:p>
          <a:p>
            <a:r>
              <a:rPr lang="ru-RU" sz="1600" dirty="0" smtClean="0"/>
              <a:t>7 - </a:t>
            </a:r>
            <a:r>
              <a:rPr lang="ru-RU" sz="1600" b="1" dirty="0" smtClean="0"/>
              <a:t>страховочная привязь</a:t>
            </a:r>
            <a:r>
              <a:rPr lang="ru-RU" sz="1600" dirty="0" smtClean="0"/>
              <a:t>;</a:t>
            </a:r>
          </a:p>
          <a:p>
            <a:r>
              <a:rPr lang="ru-RU" sz="1600" dirty="0" smtClean="0"/>
              <a:t>8 - </a:t>
            </a:r>
            <a:r>
              <a:rPr lang="ru-RU" sz="1600" b="1" dirty="0" smtClean="0"/>
              <a:t>амортизатор;</a:t>
            </a:r>
          </a:p>
          <a:p>
            <a:r>
              <a:rPr lang="ru-RU" sz="1400" dirty="0" smtClean="0"/>
              <a:t>A - </a:t>
            </a:r>
            <a:r>
              <a:rPr lang="ru-RU" sz="1400" b="1" dirty="0" smtClean="0"/>
              <a:t>точка присоединения </a:t>
            </a:r>
            <a:r>
              <a:rPr lang="ru-RU" sz="1400" dirty="0" smtClean="0"/>
              <a:t>согласно инструкции изготовителя к страховочной привязи (маркированная буквой A).</a:t>
            </a:r>
          </a:p>
          <a:p>
            <a:endParaRPr lang="ru-RU" sz="1600" dirty="0"/>
          </a:p>
        </p:txBody>
      </p:sp>
      <p:pic>
        <p:nvPicPr>
          <p:cNvPr id="4" name="Рисунок 3"/>
          <p:cNvPicPr/>
          <p:nvPr/>
        </p:nvPicPr>
        <p:blipFill>
          <a:blip r:embed="rId2" cstate="print"/>
          <a:srcRect/>
          <a:stretch>
            <a:fillRect/>
          </a:stretch>
        </p:blipFill>
        <p:spPr bwMode="auto">
          <a:xfrm>
            <a:off x="1" y="1785926"/>
            <a:ext cx="4214810" cy="5072074"/>
          </a:xfrm>
          <a:prstGeom prst="rect">
            <a:avLst/>
          </a:prstGeom>
          <a:noFill/>
          <a:ln w="9525">
            <a:noFill/>
            <a:miter lim="800000"/>
            <a:headEnd/>
            <a:tailEnd/>
          </a:ln>
        </p:spPr>
      </p:pic>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Picture 2"/>
          <p:cNvPicPr>
            <a:picLocks noChangeAspect="1" noChangeArrowheads="1"/>
          </p:cNvPicPr>
          <p:nvPr/>
        </p:nvPicPr>
        <p:blipFill>
          <a:blip r:embed="rId2" cstate="print"/>
          <a:srcRect/>
          <a:stretch>
            <a:fillRect/>
          </a:stretch>
        </p:blipFill>
        <p:spPr bwMode="auto">
          <a:xfrm>
            <a:off x="0" y="1428736"/>
            <a:ext cx="5472608" cy="5760640"/>
          </a:xfrm>
          <a:prstGeom prst="rect">
            <a:avLst/>
          </a:prstGeom>
          <a:noFill/>
          <a:ln w="9525">
            <a:noFill/>
            <a:miter lim="800000"/>
            <a:headEnd/>
            <a:tailEnd/>
          </a:ln>
        </p:spPr>
      </p:pic>
      <p:pic>
        <p:nvPicPr>
          <p:cNvPr id="280577" name="Picture 1"/>
          <p:cNvPicPr>
            <a:picLocks noChangeAspect="1" noChangeArrowheads="1"/>
          </p:cNvPicPr>
          <p:nvPr/>
        </p:nvPicPr>
        <p:blipFill>
          <a:blip r:embed="rId3" cstate="print"/>
          <a:srcRect/>
          <a:stretch>
            <a:fillRect/>
          </a:stretch>
        </p:blipFill>
        <p:spPr bwMode="auto">
          <a:xfrm>
            <a:off x="3457575" y="0"/>
            <a:ext cx="5686425" cy="3429000"/>
          </a:xfrm>
          <a:prstGeom prst="rect">
            <a:avLst/>
          </a:prstGeom>
          <a:noFill/>
          <a:ln w="9525">
            <a:noFill/>
            <a:miter lim="800000"/>
            <a:headEnd/>
            <a:tailEnd/>
          </a:ln>
          <a:effectLst/>
        </p:spPr>
      </p:pic>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432048"/>
          </a:xfrm>
        </p:spPr>
        <p:txBody>
          <a:bodyPr>
            <a:normAutofit fontScale="90000"/>
          </a:bodyPr>
          <a:lstStyle/>
          <a:p>
            <a:pPr algn="ctr"/>
            <a:r>
              <a:rPr lang="ru-RU" sz="2800" b="1" u="sng" dirty="0" smtClean="0">
                <a:solidFill>
                  <a:srgbClr val="FFFF00"/>
                </a:solidFill>
                <a:latin typeface="Times New Roman" pitchFamily="18" charset="0"/>
                <a:cs typeface="Times New Roman" pitchFamily="18" charset="0"/>
              </a:rPr>
              <a:t>Система канатного доступа</a:t>
            </a:r>
            <a:endParaRPr lang="ru-RU" sz="2800" dirty="0"/>
          </a:p>
        </p:txBody>
      </p:sp>
      <p:sp>
        <p:nvSpPr>
          <p:cNvPr id="3" name="Содержимое 2"/>
          <p:cNvSpPr>
            <a:spLocks noGrp="1"/>
          </p:cNvSpPr>
          <p:nvPr>
            <p:ph idx="1"/>
          </p:nvPr>
        </p:nvSpPr>
        <p:spPr>
          <a:xfrm>
            <a:off x="251520" y="764704"/>
            <a:ext cx="8712968" cy="5832648"/>
          </a:xfrm>
          <a:solidFill>
            <a:srgbClr val="FFFF00"/>
          </a:solidFill>
        </p:spPr>
        <p:txBody>
          <a:bodyPr>
            <a:normAutofit fontScale="92500"/>
          </a:bodyPr>
          <a:lstStyle/>
          <a:p>
            <a:r>
              <a:rPr lang="ru-RU" dirty="0" smtClean="0"/>
              <a:t>116. Работы с использованием системы канатного доступа на высоте </a:t>
            </a:r>
            <a:r>
              <a:rPr lang="ru-RU" b="1" dirty="0" smtClean="0"/>
              <a:t>требуют разработки ППР</a:t>
            </a:r>
            <a:r>
              <a:rPr lang="ru-RU" dirty="0" smtClean="0"/>
              <a:t> на высоте и </a:t>
            </a:r>
            <a:r>
              <a:rPr lang="ru-RU" b="1" dirty="0" smtClean="0"/>
              <a:t>выполняются по наряду-допуску</a:t>
            </a:r>
            <a:r>
              <a:rPr lang="ru-RU" dirty="0" smtClean="0"/>
              <a:t>.</a:t>
            </a:r>
          </a:p>
          <a:p>
            <a:r>
              <a:rPr lang="ru-RU" dirty="0" smtClean="0"/>
              <a:t>117. </a:t>
            </a:r>
            <a:r>
              <a:rPr lang="ru-RU" b="1" dirty="0" smtClean="0"/>
              <a:t>Места и способы закрепления</a:t>
            </a:r>
            <a:r>
              <a:rPr lang="ru-RU" dirty="0" smtClean="0"/>
              <a:t> системы канатного доступа и страховочной системы к анкерным устройствам </a:t>
            </a:r>
            <a:r>
              <a:rPr lang="ru-RU" b="1" dirty="0" smtClean="0"/>
              <a:t>указываются в ППР на высоте или наряде-допуске.</a:t>
            </a:r>
            <a:endParaRPr lang="ru-RU" dirty="0" smtClean="0"/>
          </a:p>
          <a:p>
            <a:r>
              <a:rPr lang="ru-RU" dirty="0" smtClean="0"/>
              <a:t>Система канатного доступа и страховочная система должны иметь </a:t>
            </a:r>
            <a:r>
              <a:rPr lang="ru-RU" b="1" dirty="0" smtClean="0"/>
              <a:t>отдельные анкерные устройства</a:t>
            </a:r>
            <a:r>
              <a:rPr lang="ru-RU" dirty="0" smtClean="0"/>
              <a:t>. Точки крепления являются пригодными, если каждая выдерживает без разрушения </a:t>
            </a:r>
            <a:r>
              <a:rPr lang="ru-RU" b="1" dirty="0" smtClean="0"/>
              <a:t>нагрузку не менее 22 кН</a:t>
            </a:r>
            <a:r>
              <a:rPr lang="ru-RU" dirty="0" smtClean="0"/>
              <a:t>.</a:t>
            </a:r>
          </a:p>
          <a:p>
            <a:r>
              <a:rPr lang="ru-RU" dirty="0" smtClean="0"/>
              <a:t>Если планом мероприятий при аварийной ситуации и при проведении спасательных работ </a:t>
            </a:r>
            <a:r>
              <a:rPr lang="ru-RU" u="sng" dirty="0" smtClean="0"/>
              <a:t>предполагается крепить системы спасения и эвакуации к используемым при работах точкам крепления</a:t>
            </a:r>
            <a:r>
              <a:rPr lang="ru-RU" dirty="0" smtClean="0"/>
              <a:t>, то они должны выдерживать без разрушения нагрузку </a:t>
            </a:r>
            <a:r>
              <a:rPr lang="ru-RU" b="1" dirty="0" smtClean="0"/>
              <a:t>не менее 24 кН</a:t>
            </a:r>
            <a:r>
              <a:rPr lang="ru-RU" dirty="0" smtClean="0"/>
              <a:t>.</a:t>
            </a:r>
          </a:p>
          <a:p>
            <a:endParaRPr lang="ru-RU" dirty="0"/>
          </a:p>
        </p:txBody>
      </p:sp>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476672"/>
          </a:xfrm>
        </p:spPr>
        <p:txBody>
          <a:bodyPr>
            <a:normAutofit/>
          </a:bodyPr>
          <a:lstStyle/>
          <a:p>
            <a:pPr algn="ctr"/>
            <a:r>
              <a:rPr lang="ru-RU" sz="2800" b="1" u="sng" dirty="0" smtClean="0">
                <a:solidFill>
                  <a:srgbClr val="FFFF00"/>
                </a:solidFill>
                <a:latin typeface="Times New Roman" pitchFamily="18" charset="0"/>
                <a:cs typeface="Times New Roman" pitchFamily="18" charset="0"/>
              </a:rPr>
              <a:t>Система канатного доступа</a:t>
            </a:r>
            <a:endParaRPr lang="ru-RU" sz="2800" dirty="0"/>
          </a:p>
        </p:txBody>
      </p:sp>
      <p:sp>
        <p:nvSpPr>
          <p:cNvPr id="3" name="Содержимое 2"/>
          <p:cNvSpPr>
            <a:spLocks noGrp="1"/>
          </p:cNvSpPr>
          <p:nvPr>
            <p:ph idx="1"/>
          </p:nvPr>
        </p:nvSpPr>
        <p:spPr>
          <a:xfrm>
            <a:off x="179512" y="620688"/>
            <a:ext cx="8712968" cy="6048672"/>
          </a:xfrm>
          <a:solidFill>
            <a:srgbClr val="FFFF00"/>
          </a:solidFill>
        </p:spPr>
        <p:txBody>
          <a:bodyPr>
            <a:normAutofit/>
          </a:bodyPr>
          <a:lstStyle/>
          <a:p>
            <a:r>
              <a:rPr lang="ru-RU" sz="3200" dirty="0" smtClean="0"/>
              <a:t>119. Все закрепленные одним концом канаты (гибкие анкерные линии) должны иметь </a:t>
            </a:r>
            <a:r>
              <a:rPr lang="ru-RU" sz="3200" u="sng" dirty="0" smtClean="0"/>
              <a:t>конечные ограничители, например, узел</a:t>
            </a:r>
            <a:r>
              <a:rPr lang="ru-RU" sz="3200" dirty="0" smtClean="0"/>
              <a:t>, во избежание возможности при спуске миновать конец каната. </a:t>
            </a:r>
            <a:r>
              <a:rPr lang="ru-RU" sz="3200" u="sng" dirty="0" smtClean="0"/>
              <a:t>В соответствии с рекомендациями производителей СИЗ ограничитель на канате может быть совмещен с утяжелителем.</a:t>
            </a:r>
            <a:endParaRPr lang="ru-RU" sz="3200" dirty="0" smtClean="0"/>
          </a:p>
          <a:p>
            <a:r>
              <a:rPr lang="ru-RU" sz="3200" dirty="0" smtClean="0"/>
              <a:t>120. При одновременном выполнении работ несколькими работниками, </a:t>
            </a:r>
            <a:r>
              <a:rPr lang="ru-RU" sz="3200" b="1" dirty="0" smtClean="0"/>
              <a:t>работа одного работника над другим по вертикали не допускается.</a:t>
            </a:r>
            <a:endParaRPr lang="ru-RU" sz="3200" dirty="0" smtClean="0"/>
          </a:p>
          <a:p>
            <a:endParaRPr lang="ru-RU" dirty="0"/>
          </a:p>
        </p:txBody>
      </p:sp>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5554960" cy="548680"/>
          </a:xfrm>
        </p:spPr>
        <p:txBody>
          <a:bodyPr>
            <a:normAutofit/>
          </a:bodyPr>
          <a:lstStyle/>
          <a:p>
            <a:pPr algn="ctr"/>
            <a:r>
              <a:rPr lang="ru-RU" sz="2800" b="1" u="sng" dirty="0" smtClean="0">
                <a:solidFill>
                  <a:srgbClr val="FFFF00"/>
                </a:solidFill>
                <a:latin typeface="Times New Roman" pitchFamily="18" charset="0"/>
                <a:cs typeface="Times New Roman" pitchFamily="18" charset="0"/>
              </a:rPr>
              <a:t>Система канатного доступа</a:t>
            </a:r>
            <a:endParaRPr lang="ru-RU" sz="2800" dirty="0"/>
          </a:p>
        </p:txBody>
      </p:sp>
      <p:sp>
        <p:nvSpPr>
          <p:cNvPr id="3" name="Содержимое 2"/>
          <p:cNvSpPr>
            <a:spLocks noGrp="1"/>
          </p:cNvSpPr>
          <p:nvPr>
            <p:ph idx="1"/>
          </p:nvPr>
        </p:nvSpPr>
        <p:spPr>
          <a:xfrm>
            <a:off x="179512" y="692696"/>
            <a:ext cx="8784976" cy="5976664"/>
          </a:xfrm>
          <a:solidFill>
            <a:srgbClr val="FFC000"/>
          </a:solidFill>
        </p:spPr>
        <p:txBody>
          <a:bodyPr>
            <a:normAutofit fontScale="92500" lnSpcReduction="10000"/>
          </a:bodyPr>
          <a:lstStyle/>
          <a:p>
            <a:pPr>
              <a:buNone/>
            </a:pPr>
            <a:r>
              <a:rPr lang="ru-RU" sz="3200" dirty="0" smtClean="0"/>
              <a:t>121</a:t>
            </a:r>
            <a:r>
              <a:rPr lang="ru-RU" sz="3200" u="sng" dirty="0" smtClean="0"/>
              <a:t>. Использование </a:t>
            </a:r>
            <a:r>
              <a:rPr lang="ru-RU" sz="3200" b="1" u="sng" dirty="0" smtClean="0"/>
              <a:t>узлов</a:t>
            </a:r>
            <a:r>
              <a:rPr lang="ru-RU" sz="3200" u="sng" dirty="0" smtClean="0"/>
              <a:t> для </a:t>
            </a:r>
          </a:p>
          <a:p>
            <a:pPr>
              <a:buNone/>
            </a:pPr>
            <a:r>
              <a:rPr lang="ru-RU" sz="3200" u="sng" dirty="0" smtClean="0"/>
              <a:t>крепления соединительной </a:t>
            </a:r>
          </a:p>
          <a:p>
            <a:pPr>
              <a:buNone/>
            </a:pPr>
            <a:r>
              <a:rPr lang="ru-RU" sz="3200" u="sng" dirty="0" smtClean="0"/>
              <a:t>подсистемы к анкерному </a:t>
            </a:r>
          </a:p>
          <a:p>
            <a:pPr>
              <a:buNone/>
            </a:pPr>
            <a:r>
              <a:rPr lang="ru-RU" sz="3200" u="sng" dirty="0" smtClean="0"/>
              <a:t>устройству</a:t>
            </a:r>
            <a:r>
              <a:rPr lang="ru-RU" sz="3200" dirty="0" smtClean="0"/>
              <a:t> в системах </a:t>
            </a:r>
          </a:p>
          <a:p>
            <a:pPr>
              <a:buNone/>
            </a:pPr>
            <a:r>
              <a:rPr lang="ru-RU" sz="3200" dirty="0" smtClean="0"/>
              <a:t>канатного доступа, </a:t>
            </a:r>
            <a:r>
              <a:rPr lang="ru-RU" sz="3200" b="1" u="sng" dirty="0" smtClean="0"/>
              <a:t>недопустимо</a:t>
            </a:r>
            <a:r>
              <a:rPr lang="ru-RU" sz="3200" b="1" dirty="0" smtClean="0"/>
              <a:t>.</a:t>
            </a:r>
          </a:p>
          <a:p>
            <a:pPr>
              <a:buNone/>
            </a:pPr>
            <a:r>
              <a:rPr lang="ru-RU" sz="3200" b="1" dirty="0" smtClean="0"/>
              <a:t>Узлы, используемые для подвешивания </a:t>
            </a:r>
            <a:r>
              <a:rPr lang="ru-RU" sz="3200" dirty="0" smtClean="0"/>
              <a:t>инструмента, инвентаря, приспособлений и материалов, а также применяемые на канатах оттяжки, должны быть </a:t>
            </a:r>
          </a:p>
          <a:p>
            <a:pPr>
              <a:buNone/>
            </a:pPr>
            <a:r>
              <a:rPr lang="ru-RU" sz="3200" u="sng" dirty="0" smtClean="0"/>
              <a:t>указаны в ППР на высоте </a:t>
            </a:r>
          </a:p>
          <a:p>
            <a:pPr>
              <a:buNone/>
            </a:pPr>
            <a:r>
              <a:rPr lang="ru-RU" sz="3200" u="sng" dirty="0" smtClean="0"/>
              <a:t>и не должны непреднамеренно </a:t>
            </a:r>
          </a:p>
          <a:p>
            <a:pPr>
              <a:buNone/>
            </a:pPr>
            <a:r>
              <a:rPr lang="ru-RU" sz="3200" u="sng" dirty="0" smtClean="0"/>
              <a:t>распускаться или развязываться.</a:t>
            </a:r>
            <a:endParaRPr lang="ru-RU" sz="3200" dirty="0"/>
          </a:p>
        </p:txBody>
      </p:sp>
      <p:pic>
        <p:nvPicPr>
          <p:cNvPr id="159746" name="Рисунок 3" descr="http://www.zp56.ru/images/I8477b7d61caf23d4bf9c2249be2b897a.jpg"/>
          <p:cNvPicPr>
            <a:picLocks noChangeAspect="1" noChangeArrowheads="1"/>
          </p:cNvPicPr>
          <p:nvPr/>
        </p:nvPicPr>
        <p:blipFill>
          <a:blip r:embed="rId2" cstate="print"/>
          <a:srcRect/>
          <a:stretch>
            <a:fillRect/>
          </a:stretch>
        </p:blipFill>
        <p:spPr bwMode="auto">
          <a:xfrm>
            <a:off x="6012160" y="188640"/>
            <a:ext cx="2809875" cy="2695575"/>
          </a:xfrm>
          <a:prstGeom prst="rect">
            <a:avLst/>
          </a:prstGeom>
          <a:noFill/>
          <a:ln w="9525">
            <a:noFill/>
            <a:miter lim="800000"/>
            <a:headEnd/>
            <a:tailEnd/>
          </a:ln>
        </p:spPr>
      </p:pic>
      <p:pic>
        <p:nvPicPr>
          <p:cNvPr id="5" name="Picture 5" descr="http://ohrana-bgd.narod.ru/sso/sso13.png"/>
          <p:cNvPicPr>
            <a:picLocks noChangeAspect="1" noChangeArrowheads="1"/>
          </p:cNvPicPr>
          <p:nvPr/>
        </p:nvPicPr>
        <p:blipFill>
          <a:blip r:embed="rId3" cstate="print"/>
          <a:srcRect/>
          <a:stretch>
            <a:fillRect/>
          </a:stretch>
        </p:blipFill>
        <p:spPr bwMode="auto">
          <a:xfrm>
            <a:off x="5940152" y="4509120"/>
            <a:ext cx="3024336" cy="2348880"/>
          </a:xfrm>
          <a:prstGeom prst="rect">
            <a:avLst/>
          </a:prstGeom>
          <a:noFill/>
        </p:spPr>
      </p:pic>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4402832" cy="620688"/>
          </a:xfrm>
        </p:spPr>
        <p:txBody>
          <a:bodyPr>
            <a:normAutofit fontScale="90000"/>
          </a:bodyPr>
          <a:lstStyle/>
          <a:p>
            <a:pPr algn="ctr"/>
            <a:r>
              <a:rPr lang="ru-RU" sz="2800" b="1" u="sng" dirty="0" smtClean="0">
                <a:solidFill>
                  <a:srgbClr val="FFFF00"/>
                </a:solidFill>
                <a:latin typeface="Times New Roman" pitchFamily="18" charset="0"/>
                <a:cs typeface="Times New Roman" pitchFamily="18" charset="0"/>
              </a:rPr>
              <a:t>Система канатного доступа</a:t>
            </a:r>
            <a:endParaRPr lang="ru-RU" sz="2800" dirty="0"/>
          </a:p>
        </p:txBody>
      </p:sp>
      <p:sp>
        <p:nvSpPr>
          <p:cNvPr id="3" name="Содержимое 2"/>
          <p:cNvSpPr>
            <a:spLocks noGrp="1"/>
          </p:cNvSpPr>
          <p:nvPr>
            <p:ph idx="1"/>
          </p:nvPr>
        </p:nvSpPr>
        <p:spPr>
          <a:xfrm>
            <a:off x="179512" y="836712"/>
            <a:ext cx="8964488" cy="6021288"/>
          </a:xfrm>
        </p:spPr>
        <p:txBody>
          <a:bodyPr>
            <a:normAutofit lnSpcReduction="10000"/>
          </a:bodyPr>
          <a:lstStyle/>
          <a:p>
            <a:r>
              <a:rPr lang="ru-RU" sz="3200" dirty="0" smtClean="0"/>
              <a:t>123. При продолжительности </a:t>
            </a:r>
          </a:p>
          <a:p>
            <a:pPr>
              <a:buNone/>
            </a:pPr>
            <a:r>
              <a:rPr lang="ru-RU" sz="3200" dirty="0" smtClean="0"/>
              <a:t>работы с использованием </a:t>
            </a:r>
          </a:p>
          <a:p>
            <a:pPr>
              <a:buNone/>
            </a:pPr>
            <a:r>
              <a:rPr lang="ru-RU" sz="3200" dirty="0" smtClean="0"/>
              <a:t>системы </a:t>
            </a:r>
            <a:r>
              <a:rPr lang="ru-RU" sz="3200" u="sng" dirty="0" smtClean="0"/>
              <a:t>канатного доступа </a:t>
            </a:r>
          </a:p>
          <a:p>
            <a:pPr>
              <a:buNone/>
            </a:pPr>
            <a:r>
              <a:rPr lang="ru-RU" sz="3200" u="sng" dirty="0" smtClean="0"/>
              <a:t>более 30 минут</a:t>
            </a:r>
            <a:r>
              <a:rPr lang="ru-RU" sz="3200" dirty="0" smtClean="0"/>
              <a:t> должно </a:t>
            </a:r>
          </a:p>
          <a:p>
            <a:pPr>
              <a:buNone/>
            </a:pPr>
            <a:r>
              <a:rPr lang="ru-RU" sz="3200" dirty="0" smtClean="0"/>
              <a:t>использоваться </a:t>
            </a:r>
            <a:r>
              <a:rPr lang="ru-RU" sz="3200" b="1" dirty="0" smtClean="0"/>
              <a:t>рабочее сиденье.</a:t>
            </a:r>
            <a:endParaRPr lang="ru-RU" sz="3200" dirty="0" smtClean="0"/>
          </a:p>
          <a:p>
            <a:r>
              <a:rPr lang="ru-RU" sz="3200" dirty="0" smtClean="0"/>
              <a:t>124. Рабочее сиденье, конструктивно </a:t>
            </a:r>
          </a:p>
          <a:p>
            <a:pPr>
              <a:buNone/>
            </a:pPr>
            <a:r>
              <a:rPr lang="ru-RU" sz="3200" dirty="0" smtClean="0"/>
              <a:t>не входящее в состав страховочной привязи, должно иметь </a:t>
            </a:r>
            <a:r>
              <a:rPr lang="ru-RU" sz="3200" u="sng" dirty="0" smtClean="0"/>
              <a:t>опору для спины в области поясницы</a:t>
            </a:r>
            <a:r>
              <a:rPr lang="ru-RU" sz="3200" dirty="0" smtClean="0"/>
              <a:t>. Для улучшения эргономики рабочее сиденье может предусматривать регулируемую по высоте опору для ног (подножку).</a:t>
            </a:r>
          </a:p>
          <a:p>
            <a:endParaRPr lang="ru-RU" dirty="0"/>
          </a:p>
        </p:txBody>
      </p:sp>
      <p:pic>
        <p:nvPicPr>
          <p:cNvPr id="4" name="Picture 2" descr="http://railwayukr.com/assets/files/2014/01/11gj4.jpg"/>
          <p:cNvPicPr>
            <a:picLocks noChangeAspect="1" noChangeArrowheads="1"/>
          </p:cNvPicPr>
          <p:nvPr/>
        </p:nvPicPr>
        <p:blipFill>
          <a:blip r:embed="rId2" cstate="print"/>
          <a:srcRect/>
          <a:stretch>
            <a:fillRect/>
          </a:stretch>
        </p:blipFill>
        <p:spPr bwMode="auto">
          <a:xfrm>
            <a:off x="6300192" y="0"/>
            <a:ext cx="3384376" cy="3140968"/>
          </a:xfrm>
          <a:prstGeom prst="rect">
            <a:avLst/>
          </a:prstGeom>
          <a:noFill/>
        </p:spPr>
      </p:pic>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476672"/>
          </a:xfrm>
        </p:spPr>
        <p:txBody>
          <a:bodyPr>
            <a:normAutofit/>
          </a:bodyPr>
          <a:lstStyle/>
          <a:p>
            <a:pPr algn="ctr"/>
            <a:r>
              <a:rPr lang="ru-RU" sz="2800" b="1" u="sng" dirty="0" smtClean="0">
                <a:solidFill>
                  <a:srgbClr val="FFFF00"/>
                </a:solidFill>
                <a:latin typeface="Times New Roman" pitchFamily="18" charset="0"/>
                <a:cs typeface="Times New Roman" pitchFamily="18" charset="0"/>
              </a:rPr>
              <a:t>Система канатного доступа</a:t>
            </a:r>
            <a:endParaRPr lang="ru-RU" sz="2800" dirty="0"/>
          </a:p>
        </p:txBody>
      </p:sp>
      <p:sp>
        <p:nvSpPr>
          <p:cNvPr id="3" name="Содержимое 2"/>
          <p:cNvSpPr>
            <a:spLocks noGrp="1"/>
          </p:cNvSpPr>
          <p:nvPr>
            <p:ph idx="1"/>
          </p:nvPr>
        </p:nvSpPr>
        <p:spPr>
          <a:xfrm>
            <a:off x="457200" y="620688"/>
            <a:ext cx="8229600" cy="5703912"/>
          </a:xfrm>
          <a:solidFill>
            <a:srgbClr val="FFFF00"/>
          </a:solidFill>
        </p:spPr>
        <p:txBody>
          <a:bodyPr>
            <a:normAutofit/>
          </a:bodyPr>
          <a:lstStyle/>
          <a:p>
            <a:r>
              <a:rPr lang="ru-RU" b="1" dirty="0" smtClean="0"/>
              <a:t>126. </a:t>
            </a:r>
            <a:r>
              <a:rPr lang="ru-RU" b="1" u="sng" dirty="0" smtClean="0"/>
              <a:t>При перерыве в работах на протяжении рабочей смены </a:t>
            </a:r>
            <a:r>
              <a:rPr lang="ru-RU" b="1" dirty="0" smtClean="0"/>
              <a:t>(например, на обед, по условиям работы) члены бригады должны быть удалены с рабочего места (с высоты), компоненты страховочных систем убраны, а канаты системы канатного доступа либо подняты, либо обеспечена невозможность доступа к ним посторонних лиц. </a:t>
            </a:r>
            <a:r>
              <a:rPr lang="ru-RU" b="1" u="sng" dirty="0" smtClean="0"/>
              <a:t>Члены бригады не имеют права возвращаться после перерыва на рабочее место без ответственного исполнителя работ</a:t>
            </a:r>
            <a:r>
              <a:rPr lang="ru-RU" b="1" dirty="0" smtClean="0"/>
              <a:t>. </a:t>
            </a:r>
            <a:r>
              <a:rPr lang="ru-RU" b="1" u="sng" dirty="0" smtClean="0"/>
              <a:t>Допуск</a:t>
            </a:r>
            <a:r>
              <a:rPr lang="ru-RU" b="1" dirty="0" smtClean="0"/>
              <a:t> после такого перерыва выполняет</a:t>
            </a:r>
            <a:r>
              <a:rPr lang="ru-RU" b="1" u="sng" dirty="0" smtClean="0"/>
              <a:t> ответственный исполнитель работ</a:t>
            </a:r>
            <a:r>
              <a:rPr lang="ru-RU" b="1" dirty="0" smtClean="0"/>
              <a:t> без оформления в наряде-допуске.</a:t>
            </a:r>
          </a:p>
          <a:p>
            <a:endParaRPr lang="ru-RU" dirty="0"/>
          </a:p>
        </p:txBody>
      </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5194920" cy="548680"/>
          </a:xfrm>
        </p:spPr>
        <p:txBody>
          <a:bodyPr>
            <a:normAutofit/>
          </a:bodyPr>
          <a:lstStyle/>
          <a:p>
            <a:pPr algn="ctr"/>
            <a:r>
              <a:rPr lang="ru-RU" sz="2800" b="1" u="sng" dirty="0" smtClean="0">
                <a:solidFill>
                  <a:srgbClr val="FFFF00"/>
                </a:solidFill>
                <a:latin typeface="Times New Roman" pitchFamily="18" charset="0"/>
                <a:cs typeface="Times New Roman" pitchFamily="18" charset="0"/>
              </a:rPr>
              <a:t>Система канатного доступа</a:t>
            </a:r>
            <a:endParaRPr lang="ru-RU" sz="2800" dirty="0"/>
          </a:p>
        </p:txBody>
      </p:sp>
      <p:sp>
        <p:nvSpPr>
          <p:cNvPr id="3" name="Содержимое 2"/>
          <p:cNvSpPr>
            <a:spLocks noGrp="1"/>
          </p:cNvSpPr>
          <p:nvPr>
            <p:ph idx="1"/>
          </p:nvPr>
        </p:nvSpPr>
        <p:spPr>
          <a:xfrm>
            <a:off x="179512" y="692696"/>
            <a:ext cx="8712968" cy="5976664"/>
          </a:xfrm>
          <a:solidFill>
            <a:srgbClr val="FFC000"/>
          </a:solidFill>
        </p:spPr>
        <p:txBody>
          <a:bodyPr>
            <a:normAutofit/>
          </a:bodyPr>
          <a:lstStyle/>
          <a:p>
            <a:r>
              <a:rPr lang="ru-RU" sz="2800" dirty="0" smtClean="0"/>
              <a:t>125. В системах канатного доступа </a:t>
            </a:r>
          </a:p>
          <a:p>
            <a:pPr>
              <a:buNone/>
            </a:pPr>
            <a:r>
              <a:rPr lang="ru-RU" sz="2800" dirty="0" smtClean="0"/>
              <a:t>преимущественно применяются </a:t>
            </a:r>
          </a:p>
          <a:p>
            <a:pPr>
              <a:buNone/>
            </a:pPr>
            <a:r>
              <a:rPr lang="ru-RU" sz="2800" dirty="0" smtClean="0"/>
              <a:t>статические канаты, изготовленные</a:t>
            </a:r>
          </a:p>
          <a:p>
            <a:pPr>
              <a:buNone/>
            </a:pPr>
            <a:r>
              <a:rPr lang="ru-RU" sz="2800" dirty="0" smtClean="0"/>
              <a:t>из синтетических волокон. </a:t>
            </a:r>
          </a:p>
          <a:p>
            <a:pPr>
              <a:buNone/>
            </a:pPr>
            <a:r>
              <a:rPr lang="ru-RU" sz="2800" dirty="0" smtClean="0"/>
              <a:t>Допускается использование </a:t>
            </a:r>
          </a:p>
          <a:p>
            <a:pPr>
              <a:buNone/>
            </a:pPr>
            <a:r>
              <a:rPr lang="ru-RU" sz="2800" dirty="0" smtClean="0"/>
              <a:t>стальных канатов с использованием соответствующих устройств для подъема и спуска.</a:t>
            </a:r>
          </a:p>
          <a:p>
            <a:r>
              <a:rPr lang="ru-RU" sz="2800" dirty="0" smtClean="0"/>
              <a:t>Длина канатов, применяемых как в системе канатного доступа, так и в совместно используемой с ней страховочной системе, а также способы увеличения их длины, необходимой для выполнения работ, определяются ППР на высоте.</a:t>
            </a:r>
          </a:p>
          <a:p>
            <a:endParaRPr lang="ru-RU" dirty="0"/>
          </a:p>
        </p:txBody>
      </p:sp>
      <p:pic>
        <p:nvPicPr>
          <p:cNvPr id="160770" name="Рисунок 24" descr="http://www.zp56.ru/images/Iccfc6757294984b0d043f7aafc6675d1.jpg"/>
          <p:cNvPicPr>
            <a:picLocks noChangeAspect="1" noChangeArrowheads="1"/>
          </p:cNvPicPr>
          <p:nvPr/>
        </p:nvPicPr>
        <p:blipFill>
          <a:blip r:embed="rId2" cstate="print"/>
          <a:srcRect/>
          <a:stretch>
            <a:fillRect/>
          </a:stretch>
        </p:blipFill>
        <p:spPr bwMode="auto">
          <a:xfrm>
            <a:off x="6115050" y="-243408"/>
            <a:ext cx="3028950" cy="3333750"/>
          </a:xfrm>
          <a:prstGeom prst="rect">
            <a:avLst/>
          </a:prstGeom>
          <a:noFill/>
          <a:ln w="9525">
            <a:noFill/>
            <a:miter lim="800000"/>
            <a:headEnd/>
            <a:tailEnd/>
          </a:ln>
        </p:spPr>
      </p:pic>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20688"/>
            <a:ext cx="8229600" cy="5904656"/>
          </a:xfrm>
          <a:solidFill>
            <a:srgbClr val="FFFF00"/>
          </a:solidFill>
        </p:spPr>
        <p:txBody>
          <a:bodyPr>
            <a:normAutofit lnSpcReduction="10000"/>
          </a:bodyPr>
          <a:lstStyle/>
          <a:p>
            <a:r>
              <a:rPr lang="ru-RU" sz="2800" dirty="0" smtClean="0"/>
              <a:t>127. Для обеспечения безопасности работника при перемещении (подъеме или спуске) по конструкциям на высоте </a:t>
            </a:r>
            <a:r>
              <a:rPr lang="ru-RU" sz="2800" b="1" dirty="0" smtClean="0"/>
              <a:t>в случаях, когда невозможно организовать страховочную систему с расположением ее анкерного устройства сверху</a:t>
            </a:r>
            <a:r>
              <a:rPr lang="ru-RU" sz="2800" dirty="0" smtClean="0"/>
              <a:t> (фактор падения </a:t>
            </a:r>
            <a:r>
              <a:rPr lang="ru-RU" sz="4000" dirty="0" smtClean="0"/>
              <a:t>0</a:t>
            </a:r>
            <a:r>
              <a:rPr lang="ru-RU" sz="2800" dirty="0" smtClean="0"/>
              <a:t>),</a:t>
            </a:r>
            <a:r>
              <a:rPr lang="ru-RU" sz="2800" u="sng" dirty="0" smtClean="0"/>
              <a:t> могут использоваться </a:t>
            </a:r>
            <a:r>
              <a:rPr lang="ru-RU" sz="3200" b="1" dirty="0" err="1" smtClean="0">
                <a:solidFill>
                  <a:srgbClr val="002060"/>
                </a:solidFill>
              </a:rPr>
              <a:t>самостраховка</a:t>
            </a:r>
            <a:r>
              <a:rPr lang="ru-RU" sz="2800" dirty="0" smtClean="0"/>
              <a:t> или </a:t>
            </a:r>
            <a:r>
              <a:rPr lang="ru-RU" sz="3200" b="1" dirty="0" smtClean="0">
                <a:solidFill>
                  <a:srgbClr val="002060"/>
                </a:solidFill>
              </a:rPr>
              <a:t>обеспечение безопасности снизу вторым работником (страхующим</a:t>
            </a:r>
            <a:r>
              <a:rPr lang="ru-RU" sz="2800" dirty="0" smtClean="0">
                <a:solidFill>
                  <a:srgbClr val="002060"/>
                </a:solidFill>
              </a:rPr>
              <a:t>).</a:t>
            </a:r>
          </a:p>
          <a:p>
            <a:r>
              <a:rPr lang="ru-RU" sz="2800" dirty="0" smtClean="0"/>
              <a:t>128. При использовании </a:t>
            </a:r>
            <a:r>
              <a:rPr lang="ru-RU" sz="2800" b="1" dirty="0" err="1" smtClean="0"/>
              <a:t>самостраховки</a:t>
            </a:r>
            <a:r>
              <a:rPr lang="ru-RU" sz="2800" b="1" dirty="0" smtClean="0"/>
              <a:t> </a:t>
            </a:r>
            <a:r>
              <a:rPr lang="ru-RU" sz="2800" dirty="0" smtClean="0"/>
              <a:t>работник должен </a:t>
            </a:r>
            <a:r>
              <a:rPr lang="ru-RU" sz="2800" b="1" u="sng" dirty="0" smtClean="0"/>
              <a:t>иметь 2 группу</a:t>
            </a:r>
            <a:r>
              <a:rPr lang="ru-RU" sz="2800" u="sng" dirty="0" smtClean="0"/>
              <a:t> </a:t>
            </a:r>
            <a:r>
              <a:rPr lang="ru-RU" sz="2800" dirty="0" smtClean="0"/>
              <a:t>и обеспечивать своими действиями </a:t>
            </a:r>
            <a:r>
              <a:rPr lang="ru-RU" sz="2800" b="1" u="sng" dirty="0" smtClean="0">
                <a:solidFill>
                  <a:srgbClr val="C00000"/>
                </a:solidFill>
              </a:rPr>
              <a:t>непрерывность страховки</a:t>
            </a:r>
            <a:r>
              <a:rPr lang="ru-RU" sz="2800" dirty="0" smtClean="0"/>
              <a:t>.</a:t>
            </a:r>
          </a:p>
          <a:p>
            <a:endParaRPr lang="ru-RU" dirty="0"/>
          </a:p>
        </p:txBody>
      </p:sp>
      <p:sp>
        <p:nvSpPr>
          <p:cNvPr id="4" name="Скругленный прямоугольник 3"/>
          <p:cNvSpPr/>
          <p:nvPr/>
        </p:nvSpPr>
        <p:spPr>
          <a:xfrm>
            <a:off x="323528" y="0"/>
            <a:ext cx="8568952" cy="6206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rgbClr val="FFFF00"/>
                </a:solidFill>
                <a:latin typeface="Times New Roman" pitchFamily="18" charset="0"/>
                <a:cs typeface="Times New Roman" pitchFamily="18" charset="0"/>
              </a:rPr>
              <a:t>2. Перемещение по конструкциям и высотным объектам</a:t>
            </a:r>
            <a:endParaRPr lang="ru-RU" sz="2400" dirty="0"/>
          </a:p>
        </p:txBody>
      </p:sp>
      <p:sp>
        <p:nvSpPr>
          <p:cNvPr id="5" name="Скругленный прямоугольник 4"/>
          <p:cNvSpPr/>
          <p:nvPr/>
        </p:nvSpPr>
        <p:spPr>
          <a:xfrm>
            <a:off x="7929586" y="1285860"/>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179512" y="44624"/>
            <a:ext cx="3888432" cy="646331"/>
          </a:xfrm>
          <a:prstGeom prst="rect">
            <a:avLst/>
          </a:prstGeom>
          <a:solidFill>
            <a:srgbClr val="FFFF00"/>
          </a:solidFill>
        </p:spPr>
        <p:txBody>
          <a:bodyPr wrap="square">
            <a:spAutoFit/>
          </a:bodyPr>
          <a:lstStyle/>
          <a:p>
            <a:pPr algn="ctr"/>
            <a:r>
              <a:rPr lang="ru-RU" b="1" dirty="0" smtClean="0">
                <a:latin typeface="Times New Roman" pitchFamily="18" charset="0"/>
                <a:cs typeface="Times New Roman" pitchFamily="18" charset="0"/>
              </a:rPr>
              <a:t> Перемещение по конструкциям и высотным объектам</a:t>
            </a:r>
            <a:endParaRPr lang="ru-RU" b="1" dirty="0">
              <a:latin typeface="Times New Roman" pitchFamily="18" charset="0"/>
              <a:cs typeface="Times New Roman" pitchFamily="18" charset="0"/>
            </a:endParaRPr>
          </a:p>
        </p:txBody>
      </p:sp>
      <p:pic>
        <p:nvPicPr>
          <p:cNvPr id="58370" name="Picture 2" descr="001(2014)"/>
          <p:cNvPicPr>
            <a:picLocks noChangeAspect="1" noChangeArrowheads="1"/>
          </p:cNvPicPr>
          <p:nvPr/>
        </p:nvPicPr>
        <p:blipFill>
          <a:blip r:embed="rId2" cstate="print"/>
          <a:srcRect/>
          <a:stretch>
            <a:fillRect/>
          </a:stretch>
        </p:blipFill>
        <p:spPr bwMode="auto">
          <a:xfrm>
            <a:off x="179512" y="1556792"/>
            <a:ext cx="3956670" cy="4968552"/>
          </a:xfrm>
          <a:prstGeom prst="rect">
            <a:avLst/>
          </a:prstGeom>
          <a:noFill/>
          <a:ln w="9525">
            <a:noFill/>
            <a:miter lim="800000"/>
            <a:headEnd/>
            <a:tailEnd/>
          </a:ln>
        </p:spPr>
      </p:pic>
      <p:sp>
        <p:nvSpPr>
          <p:cNvPr id="28" name="Прямоугольник 27"/>
          <p:cNvSpPr/>
          <p:nvPr/>
        </p:nvSpPr>
        <p:spPr>
          <a:xfrm>
            <a:off x="179512" y="764704"/>
            <a:ext cx="3816424" cy="707886"/>
          </a:xfrm>
          <a:prstGeom prst="rect">
            <a:avLst/>
          </a:prstGeom>
          <a:solidFill>
            <a:srgbClr val="FFC000"/>
          </a:solidFill>
        </p:spPr>
        <p:txBody>
          <a:bodyPr wrap="square">
            <a:spAutoFit/>
          </a:bodyPr>
          <a:lstStyle/>
          <a:p>
            <a:pPr algn="ctr"/>
            <a:r>
              <a:rPr lang="ru-RU" sz="2000" b="1" i="1" dirty="0" smtClean="0">
                <a:solidFill>
                  <a:srgbClr val="C00000"/>
                </a:solidFill>
              </a:rPr>
              <a:t>!!! НЕПРЕРЫВНОСТЬ САМОСТРАХОВКИ</a:t>
            </a:r>
            <a:endParaRPr lang="ru-RU" sz="2000" b="1" i="1" dirty="0">
              <a:solidFill>
                <a:srgbClr val="C00000"/>
              </a:solidFill>
            </a:endParaRPr>
          </a:p>
        </p:txBody>
      </p:sp>
      <p:sp>
        <p:nvSpPr>
          <p:cNvPr id="161793" name="Rectangle 1"/>
          <p:cNvSpPr>
            <a:spLocks noChangeArrowheads="1"/>
          </p:cNvSpPr>
          <p:nvPr/>
        </p:nvSpPr>
        <p:spPr bwMode="auto">
          <a:xfrm>
            <a:off x="4139952" y="-12306"/>
            <a:ext cx="5004048" cy="6863417"/>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79388" algn="l"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Работник обязан осуществлять присоединение карабина за несущие конструкции, обеспечивая свою безопасность за счет непрерывности </a:t>
            </a:r>
            <a:r>
              <a:rPr kumimoji="0" lang="ru-RU" sz="2000" b="1"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самостраховки</a:t>
            </a: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 при перемещении (подъеме или спуске) по конструкциям на высоте в случаях, когда невозможно организовать страховочную систему.</a:t>
            </a:r>
            <a:endParaRPr kumimoji="0" lang="ru-RU" sz="2000"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Обозначения на схеме:</a:t>
            </a:r>
            <a:endParaRPr kumimoji="0" lang="ru-RU" sz="2000"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1 - страховочная привязь;</a:t>
            </a:r>
            <a:endParaRPr kumimoji="0" lang="ru-RU" sz="2000"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2 - стропы </a:t>
            </a:r>
            <a:r>
              <a:rPr kumimoji="0" lang="ru-RU" sz="2000" b="1"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самостраховки</a:t>
            </a: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a:t>
            </a:r>
            <a:endParaRPr kumimoji="0" lang="ru-RU" sz="2000"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3 - амортизатор;</a:t>
            </a:r>
          </a:p>
          <a:p>
            <a:pPr marL="0" marR="0" lvl="0" indent="179388"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4 - соединитель (карабин), который позволяет работнику присоединять страховочную систему для того, чтобы соединить себя прямо или косвенно с опорой. Конструкция карабина должна исключать случайное открытие, а также исключать защемление и </a:t>
            </a:r>
            <a:r>
              <a:rPr kumimoji="0" lang="ru-RU" sz="2000" b="1"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травмирование</a:t>
            </a:r>
            <a:r>
              <a:rPr kumimoji="0" lang="ru-RU" sz="20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 рук при работе с ним.</a:t>
            </a:r>
            <a:r>
              <a:rPr kumimoji="0" lang="ru-RU" sz="2000" b="1" i="0" u="none" strike="noStrike" cap="none" normalizeH="0" baseline="0" dirty="0" smtClean="0">
                <a:ln>
                  <a:noFill/>
                </a:ln>
                <a:solidFill>
                  <a:schemeClr val="tx1"/>
                </a:solidFill>
                <a:effectLst/>
                <a:latin typeface="Arial" pitchFamily="34" charset="0"/>
                <a:cs typeface="Arial" pitchFamily="34" charset="0"/>
              </a:rPr>
              <a:t> </a:t>
            </a:r>
          </a:p>
        </p:txBody>
      </p:sp>
      <p:sp>
        <p:nvSpPr>
          <p:cNvPr id="27" name="Скругленный прямоугольник 26"/>
          <p:cNvSpPr/>
          <p:nvPr/>
        </p:nvSpPr>
        <p:spPr>
          <a:xfrm>
            <a:off x="-180528" y="5229200"/>
            <a:ext cx="1922512" cy="136815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t>2 группа!</a:t>
            </a:r>
            <a:endParaRPr lang="ru-RU" sz="2800" b="1" dirty="0"/>
          </a:p>
        </p:txBody>
      </p:sp>
      <p:sp>
        <p:nvSpPr>
          <p:cNvPr id="29" name="Скругленный прямоугольник 28"/>
          <p:cNvSpPr/>
          <p:nvPr/>
        </p:nvSpPr>
        <p:spPr>
          <a:xfrm>
            <a:off x="8393901" y="3357562"/>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1187624" y="44624"/>
            <a:ext cx="6840760" cy="369332"/>
          </a:xfrm>
          <a:prstGeom prst="rect">
            <a:avLst/>
          </a:prstGeom>
          <a:solidFill>
            <a:srgbClr val="FFFF00"/>
          </a:solidFill>
        </p:spPr>
        <p:txBody>
          <a:bodyPr wrap="square">
            <a:spAutoFit/>
          </a:bodyPr>
          <a:lstStyle/>
          <a:p>
            <a:pPr algn="ctr"/>
            <a:r>
              <a:rPr lang="ru-RU" b="1" dirty="0" smtClean="0">
                <a:latin typeface="Times New Roman" pitchFamily="18" charset="0"/>
                <a:cs typeface="Times New Roman" pitchFamily="18" charset="0"/>
              </a:rPr>
              <a:t> Перемещение по конструкциям и высотным объектам</a:t>
            </a:r>
            <a:endParaRPr lang="ru-RU" b="1" dirty="0">
              <a:latin typeface="Times New Roman" pitchFamily="18" charset="0"/>
              <a:cs typeface="Times New Roman" pitchFamily="18" charset="0"/>
            </a:endParaRPr>
          </a:p>
        </p:txBody>
      </p:sp>
      <p:sp>
        <p:nvSpPr>
          <p:cNvPr id="28" name="Прямоугольник 27"/>
          <p:cNvSpPr/>
          <p:nvPr/>
        </p:nvSpPr>
        <p:spPr>
          <a:xfrm>
            <a:off x="2267744" y="476672"/>
            <a:ext cx="5688632" cy="369332"/>
          </a:xfrm>
          <a:prstGeom prst="rect">
            <a:avLst/>
          </a:prstGeom>
          <a:solidFill>
            <a:srgbClr val="FFC000"/>
          </a:solidFill>
        </p:spPr>
        <p:txBody>
          <a:bodyPr wrap="square">
            <a:spAutoFit/>
          </a:bodyPr>
          <a:lstStyle/>
          <a:p>
            <a:pPr algn="ctr"/>
            <a:r>
              <a:rPr lang="ru-RU" b="1" i="1" dirty="0" smtClean="0">
                <a:solidFill>
                  <a:srgbClr val="C00000"/>
                </a:solidFill>
              </a:rPr>
              <a:t>!!! НЕПРЕРЫВНОСТЬ САМОСТРАХОВКИ</a:t>
            </a:r>
            <a:endParaRPr lang="ru-RU" b="1" i="1" dirty="0">
              <a:solidFill>
                <a:srgbClr val="C00000"/>
              </a:solidFill>
            </a:endParaRPr>
          </a:p>
        </p:txBody>
      </p:sp>
      <p:pic>
        <p:nvPicPr>
          <p:cNvPr id="58371" name="Picture 3" descr="002(2014)"/>
          <p:cNvPicPr>
            <a:picLocks noChangeAspect="1" noChangeArrowheads="1"/>
          </p:cNvPicPr>
          <p:nvPr/>
        </p:nvPicPr>
        <p:blipFill>
          <a:blip r:embed="rId2" cstate="print"/>
          <a:srcRect/>
          <a:stretch>
            <a:fillRect/>
          </a:stretch>
        </p:blipFill>
        <p:spPr bwMode="auto">
          <a:xfrm>
            <a:off x="5220072" y="908720"/>
            <a:ext cx="3923928" cy="1417461"/>
          </a:xfrm>
          <a:prstGeom prst="rect">
            <a:avLst/>
          </a:prstGeom>
          <a:noFill/>
          <a:ln w="9525">
            <a:noFill/>
            <a:miter lim="800000"/>
            <a:headEnd/>
            <a:tailEnd/>
          </a:ln>
        </p:spPr>
      </p:pic>
      <p:pic>
        <p:nvPicPr>
          <p:cNvPr id="58372" name="Picture 4"/>
          <p:cNvPicPr>
            <a:picLocks noChangeAspect="1" noChangeArrowheads="1"/>
          </p:cNvPicPr>
          <p:nvPr/>
        </p:nvPicPr>
        <p:blipFill>
          <a:blip r:embed="rId3" cstate="print"/>
          <a:srcRect/>
          <a:stretch>
            <a:fillRect/>
          </a:stretch>
        </p:blipFill>
        <p:spPr bwMode="auto">
          <a:xfrm>
            <a:off x="5220072" y="2423437"/>
            <a:ext cx="3923928" cy="1365603"/>
          </a:xfrm>
          <a:prstGeom prst="rect">
            <a:avLst/>
          </a:prstGeom>
          <a:noFill/>
          <a:ln w="9525">
            <a:noFill/>
            <a:miter lim="800000"/>
            <a:headEnd/>
            <a:tailEnd/>
          </a:ln>
        </p:spPr>
      </p:pic>
      <p:pic>
        <p:nvPicPr>
          <p:cNvPr id="58373" name="Picture 5"/>
          <p:cNvPicPr>
            <a:picLocks noChangeAspect="1" noChangeArrowheads="1"/>
          </p:cNvPicPr>
          <p:nvPr/>
        </p:nvPicPr>
        <p:blipFill>
          <a:blip r:embed="rId4" cstate="print"/>
          <a:srcRect/>
          <a:stretch>
            <a:fillRect/>
          </a:stretch>
        </p:blipFill>
        <p:spPr bwMode="auto">
          <a:xfrm>
            <a:off x="5220072" y="3863597"/>
            <a:ext cx="3923928" cy="1365603"/>
          </a:xfrm>
          <a:prstGeom prst="rect">
            <a:avLst/>
          </a:prstGeom>
          <a:noFill/>
          <a:ln w="9525">
            <a:noFill/>
            <a:miter lim="800000"/>
            <a:headEnd/>
            <a:tailEnd/>
          </a:ln>
        </p:spPr>
      </p:pic>
      <p:pic>
        <p:nvPicPr>
          <p:cNvPr id="58374" name="Picture 6"/>
          <p:cNvPicPr>
            <a:picLocks noChangeAspect="1" noChangeArrowheads="1"/>
          </p:cNvPicPr>
          <p:nvPr/>
        </p:nvPicPr>
        <p:blipFill>
          <a:blip r:embed="rId5" cstate="print"/>
          <a:srcRect/>
          <a:stretch>
            <a:fillRect/>
          </a:stretch>
        </p:blipFill>
        <p:spPr bwMode="auto">
          <a:xfrm>
            <a:off x="5220072" y="5211150"/>
            <a:ext cx="3923928" cy="1502834"/>
          </a:xfrm>
          <a:prstGeom prst="rect">
            <a:avLst/>
          </a:prstGeom>
          <a:noFill/>
          <a:ln w="9525">
            <a:noFill/>
            <a:miter lim="800000"/>
            <a:headEnd/>
            <a:tailEnd/>
          </a:ln>
        </p:spPr>
      </p:pic>
      <p:sp>
        <p:nvSpPr>
          <p:cNvPr id="34817" name="Rectangle 1"/>
          <p:cNvSpPr>
            <a:spLocks noChangeArrowheads="1"/>
          </p:cNvSpPr>
          <p:nvPr/>
        </p:nvSpPr>
        <p:spPr bwMode="auto">
          <a:xfrm>
            <a:off x="0" y="921651"/>
            <a:ext cx="5148064" cy="6001643"/>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79388" algn="l"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Работник обязан осуществлять присоединение карабина за несущие конструкции, обеспечивая свою безопасность за счет непрерывности </a:t>
            </a:r>
            <a:r>
              <a:rPr kumimoji="0" lang="ru-RU" sz="2400" b="1"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самостраховки</a:t>
            </a:r>
            <a:r>
              <a:rPr kumimoji="0" lang="ru-RU" sz="24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 при горизонтальном перемещении по конструкциям на высоте в случаях, когда невозможно организовать страховочную систему.</a:t>
            </a:r>
            <a:endParaRPr kumimoji="0" lang="ru-RU" sz="2400"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Обозначения на схеме:</a:t>
            </a:r>
            <a:endParaRPr kumimoji="0" lang="ru-RU" sz="2400"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1 - страховочная привязь;</a:t>
            </a:r>
            <a:endParaRPr kumimoji="0" lang="ru-RU" sz="2400"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2 - стропы </a:t>
            </a:r>
            <a:r>
              <a:rPr kumimoji="0" lang="ru-RU" sz="2400" b="1"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самостраховки</a:t>
            </a:r>
            <a:r>
              <a:rPr kumimoji="0" lang="ru-RU" sz="24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a:t>
            </a:r>
            <a:endParaRPr kumimoji="0" lang="ru-RU" sz="2400" b="1" i="0" u="none" strike="noStrike" cap="none" normalizeH="0" baseline="0" dirty="0" smtClean="0">
              <a:ln>
                <a:noFill/>
              </a:ln>
              <a:solidFill>
                <a:schemeClr val="tx1"/>
              </a:solidFill>
              <a:effectLst/>
              <a:latin typeface="Arial" pitchFamily="34" charset="0"/>
              <a:cs typeface="Arial" pitchFamily="34" charset="0"/>
            </a:endParaRPr>
          </a:p>
          <a:p>
            <a:pPr marL="0" marR="0" lvl="0" indent="179388" algn="l"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3 - амортизатор;</a:t>
            </a:r>
          </a:p>
          <a:p>
            <a:pPr marL="0" marR="0" lvl="0" indent="179388" algn="l"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4 - соединитель (карабин).</a:t>
            </a:r>
            <a:r>
              <a:rPr kumimoji="0" lang="ru-RU" sz="2400" b="1" i="0" u="none" strike="noStrike" cap="none" normalizeH="0" baseline="0" dirty="0" smtClean="0">
                <a:ln>
                  <a:noFill/>
                </a:ln>
                <a:solidFill>
                  <a:schemeClr val="tx1"/>
                </a:solidFill>
                <a:effectLst/>
                <a:latin typeface="Arial" pitchFamily="34" charset="0"/>
                <a:cs typeface="Arial" pitchFamily="34" charset="0"/>
              </a:rPr>
              <a:t> </a:t>
            </a:r>
          </a:p>
        </p:txBody>
      </p:sp>
      <p:sp>
        <p:nvSpPr>
          <p:cNvPr id="29" name="Скругленный прямоугольник 28"/>
          <p:cNvSpPr/>
          <p:nvPr/>
        </p:nvSpPr>
        <p:spPr>
          <a:xfrm>
            <a:off x="8393901" y="357166"/>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836712"/>
          </a:xfrm>
        </p:spPr>
        <p:txBody>
          <a:bodyPr>
            <a:normAutofit fontScale="90000"/>
          </a:bodyPr>
          <a:lstStyle/>
          <a:p>
            <a:pPr algn="ctr"/>
            <a:r>
              <a:rPr lang="ru-RU" sz="2800" b="1" dirty="0" smtClean="0">
                <a:solidFill>
                  <a:srgbClr val="FFFF00"/>
                </a:solidFill>
                <a:latin typeface="Times New Roman" pitchFamily="18" charset="0"/>
                <a:cs typeface="Times New Roman" pitchFamily="18" charset="0"/>
              </a:rPr>
              <a:t>Перемещение по конструкциям и высотным объектам</a:t>
            </a:r>
            <a:br>
              <a:rPr lang="ru-RU" sz="2800" b="1" dirty="0" smtClean="0">
                <a:solidFill>
                  <a:srgbClr val="FFFF00"/>
                </a:solidFill>
                <a:latin typeface="Times New Roman" pitchFamily="18" charset="0"/>
                <a:cs typeface="Times New Roman" pitchFamily="18" charset="0"/>
              </a:rPr>
            </a:br>
            <a:endParaRPr lang="ru-RU" sz="2800" dirty="0">
              <a:solidFill>
                <a:srgbClr val="FFFF00"/>
              </a:solidFill>
            </a:endParaRPr>
          </a:p>
        </p:txBody>
      </p:sp>
      <p:sp>
        <p:nvSpPr>
          <p:cNvPr id="3" name="Содержимое 2"/>
          <p:cNvSpPr>
            <a:spLocks noGrp="1"/>
          </p:cNvSpPr>
          <p:nvPr>
            <p:ph idx="1"/>
          </p:nvPr>
        </p:nvSpPr>
        <p:spPr>
          <a:xfrm>
            <a:off x="0" y="476672"/>
            <a:ext cx="9144000" cy="6192688"/>
          </a:xfrm>
          <a:solidFill>
            <a:srgbClr val="FFFF00"/>
          </a:solidFill>
        </p:spPr>
        <p:txBody>
          <a:bodyPr>
            <a:normAutofit fontScale="77500" lnSpcReduction="20000"/>
          </a:bodyPr>
          <a:lstStyle/>
          <a:p>
            <a:r>
              <a:rPr lang="ru-RU" b="1" dirty="0" smtClean="0"/>
              <a:t>129. Для обеспечения безопасности при перемещении (поднимающегося/спускающегося) по конструкциям и высотным объектам работника вторым работником (страхующим) должно быть оборудовано </a:t>
            </a:r>
            <a:r>
              <a:rPr lang="ru-RU" b="1" u="sng" dirty="0" smtClean="0"/>
              <a:t>независимое анкерное устройство</a:t>
            </a:r>
            <a:r>
              <a:rPr lang="ru-RU" b="1" dirty="0" smtClean="0"/>
              <a:t>, к которому крепится тормозная система с динамическим канатом. Один конец каната соединяется со страховочной привязью поднимающегося /спускающегося работника, а второй удерживается страхующим, обеспечивая надежное удержание первого работника без провисания (ослабления) каната. Графические схемы различных тормозных систем, их характеристики, соотношение усилий, возникающих на анкерных устройствах в зависимости от углов перегиба страховочного каната и усилия рывка, предусмотрены </a:t>
            </a:r>
            <a:r>
              <a:rPr lang="ru-RU" b="1" dirty="0" smtClean="0">
                <a:hlinkClick r:id="" action="ppaction://hlinkfile"/>
              </a:rPr>
              <a:t>приложением N 16</a:t>
            </a:r>
            <a:r>
              <a:rPr lang="ru-RU" b="1" dirty="0" smtClean="0"/>
              <a:t> к Правилам.</a:t>
            </a:r>
          </a:p>
          <a:p>
            <a:r>
              <a:rPr lang="ru-RU" b="1" dirty="0" smtClean="0"/>
              <a:t>При подъеме по элементам конструкций в случаях, когда обеспечение безопасности страхующим осуществляется снизу, поднимающийся работник должен через каждые 2 - 3 м устанавливать на элементы конструкции дополнительные анкерные устройства с соединителями и пропускать через них канат.</a:t>
            </a:r>
          </a:p>
          <a:p>
            <a:r>
              <a:rPr lang="ru-RU" b="1" dirty="0" smtClean="0"/>
              <a:t>При обеспечении безопасности поднимающегося/спускающегося работника </a:t>
            </a:r>
            <a:r>
              <a:rPr lang="ru-RU" b="1" u="sng" dirty="0" smtClean="0"/>
              <a:t>работник, выполняющий функции страхующего</a:t>
            </a:r>
            <a:r>
              <a:rPr lang="ru-RU" b="1" dirty="0" smtClean="0"/>
              <a:t>, должен </a:t>
            </a:r>
            <a:r>
              <a:rPr lang="ru-RU" b="1" u="sng" dirty="0" smtClean="0"/>
              <a:t>удерживать страховочный канат двумя руками, используя СИЗ рук</a:t>
            </a:r>
            <a:r>
              <a:rPr lang="ru-RU" b="1" dirty="0" smtClean="0"/>
              <a:t>.</a:t>
            </a:r>
          </a:p>
          <a:p>
            <a:r>
              <a:rPr lang="ru-RU" b="1" dirty="0" smtClean="0"/>
              <a:t>Работник, выполняющий функции страхующего, должен иметь 2 группу.</a:t>
            </a:r>
            <a:endParaRPr lang="ru-RU" b="1" dirty="0"/>
          </a:p>
        </p:txBody>
      </p:sp>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1259632" y="0"/>
            <a:ext cx="6840760" cy="369332"/>
          </a:xfrm>
          <a:prstGeom prst="rect">
            <a:avLst/>
          </a:prstGeom>
          <a:solidFill>
            <a:srgbClr val="FFFF00"/>
          </a:solidFill>
        </p:spPr>
        <p:txBody>
          <a:bodyPr wrap="square">
            <a:spAutoFit/>
          </a:bodyPr>
          <a:lstStyle/>
          <a:p>
            <a:pPr algn="ctr"/>
            <a:r>
              <a:rPr lang="ru-RU" b="1" dirty="0" smtClean="0">
                <a:latin typeface="Times New Roman" pitchFamily="18" charset="0"/>
                <a:cs typeface="Times New Roman" pitchFamily="18" charset="0"/>
              </a:rPr>
              <a:t>Перемещение по конструкциям и высотным объектам</a:t>
            </a:r>
            <a:endParaRPr lang="ru-RU" b="1" dirty="0">
              <a:latin typeface="Times New Roman" pitchFamily="18" charset="0"/>
              <a:cs typeface="Times New Roman" pitchFamily="18" charset="0"/>
            </a:endParaRPr>
          </a:p>
        </p:txBody>
      </p:sp>
      <p:sp>
        <p:nvSpPr>
          <p:cNvPr id="28" name="Прямоугольник 27"/>
          <p:cNvSpPr/>
          <p:nvPr/>
        </p:nvSpPr>
        <p:spPr>
          <a:xfrm>
            <a:off x="1259632" y="404664"/>
            <a:ext cx="6696744" cy="523220"/>
          </a:xfrm>
          <a:prstGeom prst="rect">
            <a:avLst/>
          </a:prstGeom>
          <a:ln>
            <a:solidFill>
              <a:srgbClr val="FFFF00"/>
            </a:solidFill>
          </a:ln>
        </p:spPr>
        <p:txBody>
          <a:bodyPr wrap="square">
            <a:spAutoFit/>
          </a:bodyPr>
          <a:lstStyle/>
          <a:p>
            <a:pPr algn="ctr"/>
            <a:r>
              <a:rPr lang="ru-RU" sz="2800" b="1" i="1" dirty="0" smtClean="0">
                <a:solidFill>
                  <a:srgbClr val="FFFF00"/>
                </a:solidFill>
              </a:rPr>
              <a:t>!!!</a:t>
            </a:r>
            <a:r>
              <a:rPr lang="ru-RU" sz="2400" b="1" i="1" dirty="0" smtClean="0">
                <a:solidFill>
                  <a:srgbClr val="FFFF00"/>
                </a:solidFill>
              </a:rPr>
              <a:t> </a:t>
            </a:r>
            <a:r>
              <a:rPr lang="ru-RU" sz="2400" b="1" i="1" dirty="0" smtClean="0">
                <a:solidFill>
                  <a:srgbClr val="FFFF00"/>
                </a:solidFill>
                <a:latin typeface="Times New Roman" pitchFamily="18" charset="0"/>
                <a:cs typeface="Times New Roman" pitchFamily="18" charset="0"/>
              </a:rPr>
              <a:t>Группа </a:t>
            </a:r>
            <a:r>
              <a:rPr lang="ru-RU" sz="2800" b="1" i="1" dirty="0" smtClean="0">
                <a:solidFill>
                  <a:srgbClr val="FFFF00"/>
                </a:solidFill>
                <a:latin typeface="Times New Roman" pitchFamily="18" charset="0"/>
                <a:cs typeface="Times New Roman" pitchFamily="18" charset="0"/>
              </a:rPr>
              <a:t>2</a:t>
            </a:r>
            <a:r>
              <a:rPr lang="ru-RU" sz="2400" b="1" i="1" dirty="0" smtClean="0">
                <a:solidFill>
                  <a:srgbClr val="FFFF00"/>
                </a:solidFill>
                <a:latin typeface="Times New Roman" pitchFamily="18" charset="0"/>
                <a:cs typeface="Times New Roman" pitchFamily="18" charset="0"/>
              </a:rPr>
              <a:t> для страхующего</a:t>
            </a:r>
            <a:endParaRPr lang="ru-RU" sz="2400" b="1" i="1" dirty="0">
              <a:solidFill>
                <a:srgbClr val="FFFF00"/>
              </a:solidFill>
              <a:latin typeface="Times New Roman" pitchFamily="18" charset="0"/>
              <a:cs typeface="Times New Roman" pitchFamily="18" charset="0"/>
            </a:endParaRPr>
          </a:p>
        </p:txBody>
      </p:sp>
      <p:pic>
        <p:nvPicPr>
          <p:cNvPr id="62466" name="Picture 2" descr="003(2014)"/>
          <p:cNvPicPr>
            <a:picLocks noChangeAspect="1" noChangeArrowheads="1"/>
          </p:cNvPicPr>
          <p:nvPr/>
        </p:nvPicPr>
        <p:blipFill>
          <a:blip r:embed="rId2" cstate="print"/>
          <a:srcRect/>
          <a:stretch>
            <a:fillRect/>
          </a:stretch>
        </p:blipFill>
        <p:spPr bwMode="auto">
          <a:xfrm>
            <a:off x="323528" y="979849"/>
            <a:ext cx="2808312" cy="5833527"/>
          </a:xfrm>
          <a:prstGeom prst="rect">
            <a:avLst/>
          </a:prstGeom>
          <a:noFill/>
          <a:ln w="9525">
            <a:noFill/>
            <a:miter lim="800000"/>
            <a:headEnd/>
            <a:tailEnd/>
          </a:ln>
        </p:spPr>
      </p:pic>
      <p:sp>
        <p:nvSpPr>
          <p:cNvPr id="62467" name="Rectangle 3"/>
          <p:cNvSpPr>
            <a:spLocks noChangeArrowheads="1"/>
          </p:cNvSpPr>
          <p:nvPr/>
        </p:nvSpPr>
        <p:spPr bwMode="auto">
          <a:xfrm>
            <a:off x="4067944" y="1049251"/>
            <a:ext cx="4896544" cy="5632311"/>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01613" algn="ctr" defTabSz="914400" rtl="0" eaLnBrk="1" fontAlgn="base" latinLnBrk="0" hangingPunct="1">
              <a:lnSpc>
                <a:spcPct val="100000"/>
              </a:lnSpc>
              <a:spcBef>
                <a:spcPct val="0"/>
              </a:spcBef>
              <a:spcAft>
                <a:spcPct val="0"/>
              </a:spcAft>
              <a:buClrTx/>
              <a:buSzTx/>
              <a:buFontTx/>
              <a:buNone/>
              <a:tabLst/>
            </a:pPr>
            <a:r>
              <a:rPr kumimoji="0" lang="ru-RU" sz="2400" b="1" i="0" u="sng" strike="noStrike" cap="none" normalizeH="0" baseline="0" dirty="0" smtClean="0">
                <a:ln>
                  <a:noFill/>
                </a:ln>
                <a:solidFill>
                  <a:schemeClr val="tx1"/>
                </a:solidFill>
                <a:effectLst/>
                <a:latin typeface="Arial" pitchFamily="34" charset="0"/>
                <a:ea typeface="Times New Roman" pitchFamily="18" charset="0"/>
              </a:rPr>
              <a:t>«Нижняя страховка»</a:t>
            </a:r>
          </a:p>
          <a:p>
            <a:pPr marL="0" marR="0" lvl="0" indent="201613"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rPr>
              <a:t>Обозначения на схеме:</a:t>
            </a:r>
            <a:endParaRPr kumimoji="0" lang="ru-RU" sz="2400" b="0" i="0" u="none" strike="noStrike" cap="none" normalizeH="0" baseline="0" dirty="0" smtClean="0">
              <a:ln>
                <a:noFill/>
              </a:ln>
              <a:solidFill>
                <a:schemeClr val="tx1"/>
              </a:solidFill>
              <a:effectLst/>
              <a:latin typeface="Arial" pitchFamily="34" charset="0"/>
            </a:endParaRPr>
          </a:p>
          <a:p>
            <a:pPr marL="0" marR="0" lvl="0" indent="201613"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rPr>
              <a:t>1 – страховочная привязь;</a:t>
            </a:r>
            <a:endParaRPr kumimoji="0" lang="ru-RU" sz="2400" b="0" i="0" u="none" strike="noStrike" cap="none" normalizeH="0" baseline="0" dirty="0" smtClean="0">
              <a:ln>
                <a:noFill/>
              </a:ln>
              <a:solidFill>
                <a:schemeClr val="tx1"/>
              </a:solidFill>
              <a:effectLst/>
              <a:latin typeface="Arial" pitchFamily="34" charset="0"/>
            </a:endParaRPr>
          </a:p>
          <a:p>
            <a:pPr marL="0" marR="0" lvl="0" indent="201613"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rPr>
              <a:t>2 – страхующий канат;</a:t>
            </a:r>
            <a:endParaRPr kumimoji="0" lang="ru-RU" sz="2400" b="0" i="0" u="none" strike="noStrike" cap="none" normalizeH="0" baseline="0" dirty="0" smtClean="0">
              <a:ln>
                <a:noFill/>
              </a:ln>
              <a:solidFill>
                <a:schemeClr val="tx1"/>
              </a:solidFill>
              <a:effectLst/>
              <a:latin typeface="Arial" pitchFamily="34" charset="0"/>
            </a:endParaRPr>
          </a:p>
          <a:p>
            <a:pPr marL="0" marR="0" lvl="0" indent="201613"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rPr>
              <a:t>3 – амортизатор;</a:t>
            </a:r>
            <a:endParaRPr kumimoji="0" lang="ru-RU" sz="2400" b="0" i="0" u="none" strike="noStrike" cap="none" normalizeH="0" baseline="0" dirty="0" smtClean="0">
              <a:ln>
                <a:noFill/>
              </a:ln>
              <a:solidFill>
                <a:schemeClr val="tx1"/>
              </a:solidFill>
              <a:effectLst/>
              <a:latin typeface="Arial" pitchFamily="34" charset="0"/>
            </a:endParaRPr>
          </a:p>
          <a:p>
            <a:pPr marL="0" marR="0" lvl="0" indent="201613"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rPr>
              <a:t>4 – соединитель (карабин);</a:t>
            </a:r>
            <a:endParaRPr kumimoji="0" lang="ru-RU" sz="2400" b="0" i="0" u="none" strike="noStrike" cap="none" normalizeH="0" baseline="0" dirty="0" smtClean="0">
              <a:ln>
                <a:noFill/>
              </a:ln>
              <a:solidFill>
                <a:schemeClr val="tx1"/>
              </a:solidFill>
              <a:effectLst/>
              <a:latin typeface="Arial" pitchFamily="34" charset="0"/>
            </a:endParaRPr>
          </a:p>
          <a:p>
            <a:pPr marL="0" marR="0" lvl="0" indent="201613"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rPr>
              <a:t>5 – устройство, приводимое в действие вручную и создающее трение, которое позволяет страхующему совершать управляемое перемещение страхующего каната и остановку “без рук” в любом месте на страхующем канате;</a:t>
            </a:r>
            <a:endParaRPr kumimoji="0" lang="en-US" sz="24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201613"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rPr>
              <a:t>6</a:t>
            </a:r>
            <a:r>
              <a:rPr kumimoji="0" lang="ru-RU" sz="2400" b="0" i="0" u="none" strike="noStrike" cap="none" normalizeH="0" baseline="0" dirty="0" smtClean="0">
                <a:ln>
                  <a:noFill/>
                </a:ln>
                <a:solidFill>
                  <a:schemeClr val="tx1"/>
                </a:solidFill>
                <a:effectLst/>
                <a:latin typeface="Arial" pitchFamily="34" charset="0"/>
                <a:ea typeface="Times New Roman" pitchFamily="18" charset="0"/>
              </a:rPr>
              <a:t> – защита рук страхующего.</a:t>
            </a:r>
            <a:r>
              <a:rPr kumimoji="0" lang="ru-RU" sz="2400" b="0" i="0" u="none" strike="noStrike" cap="none" normalizeH="0" baseline="0" dirty="0" smtClean="0">
                <a:ln>
                  <a:noFill/>
                </a:ln>
                <a:solidFill>
                  <a:schemeClr val="tx1"/>
                </a:solidFill>
                <a:effectLst/>
                <a:latin typeface="Arial" pitchFamily="34" charset="0"/>
              </a:rPr>
              <a:t> </a:t>
            </a:r>
          </a:p>
        </p:txBody>
      </p:sp>
      <p:cxnSp>
        <p:nvCxnSpPr>
          <p:cNvPr id="32" name="Прямая соединительная линия 31"/>
          <p:cNvCxnSpPr/>
          <p:nvPr/>
        </p:nvCxnSpPr>
        <p:spPr>
          <a:xfrm>
            <a:off x="2123728" y="4077072"/>
            <a:ext cx="165618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Прямая соединительная линия 33"/>
          <p:cNvCxnSpPr/>
          <p:nvPr/>
        </p:nvCxnSpPr>
        <p:spPr>
          <a:xfrm>
            <a:off x="1331640" y="2708920"/>
            <a:ext cx="244827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Прямая со стрелкой 35"/>
          <p:cNvCxnSpPr/>
          <p:nvPr/>
        </p:nvCxnSpPr>
        <p:spPr>
          <a:xfrm>
            <a:off x="3635896" y="2708920"/>
            <a:ext cx="0" cy="1368152"/>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rot="16200000">
            <a:off x="2771800" y="3212976"/>
            <a:ext cx="1159100" cy="369332"/>
          </a:xfrm>
          <a:prstGeom prst="rect">
            <a:avLst/>
          </a:prstGeom>
          <a:noFill/>
        </p:spPr>
        <p:txBody>
          <a:bodyPr wrap="none" rtlCol="0">
            <a:spAutoFit/>
          </a:bodyPr>
          <a:lstStyle/>
          <a:p>
            <a:r>
              <a:rPr lang="ru-RU" b="1" dirty="0" smtClean="0">
                <a:latin typeface="Times New Roman" pitchFamily="18" charset="0"/>
                <a:cs typeface="Times New Roman" pitchFamily="18" charset="0"/>
              </a:rPr>
              <a:t>2-3 метра</a:t>
            </a:r>
            <a:endParaRPr lang="ru-RU" b="1" dirty="0">
              <a:latin typeface="Times New Roman" pitchFamily="18" charset="0"/>
              <a:cs typeface="Times New Roman" pitchFamily="18" charset="0"/>
            </a:endParaRPr>
          </a:p>
        </p:txBody>
      </p:sp>
      <p:sp>
        <p:nvSpPr>
          <p:cNvPr id="30" name="Скругленный прямоугольник 29"/>
          <p:cNvSpPr/>
          <p:nvPr/>
        </p:nvSpPr>
        <p:spPr>
          <a:xfrm>
            <a:off x="8393901" y="428604"/>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6131024" cy="980728"/>
          </a:xfrm>
        </p:spPr>
        <p:txBody>
          <a:bodyPr>
            <a:normAutofit fontScale="90000"/>
          </a:bodyPr>
          <a:lstStyle/>
          <a:p>
            <a:r>
              <a:rPr lang="ru-RU" sz="2400" b="1" dirty="0" smtClean="0">
                <a:solidFill>
                  <a:srgbClr val="FFFF00"/>
                </a:solidFill>
                <a:latin typeface="Times New Roman" pitchFamily="18" charset="0"/>
                <a:cs typeface="Times New Roman" pitchFamily="18" charset="0"/>
              </a:rPr>
              <a:t> </a:t>
            </a:r>
            <a:r>
              <a:rPr lang="ru-RU" sz="2700" b="1" dirty="0" smtClean="0">
                <a:solidFill>
                  <a:srgbClr val="FFFF00"/>
                </a:solidFill>
                <a:latin typeface="Times New Roman" pitchFamily="18" charset="0"/>
                <a:cs typeface="Times New Roman" pitchFamily="18" charset="0"/>
              </a:rPr>
              <a:t>Перемещение по конструкциям и высотным объектам: работа на деревьях</a:t>
            </a:r>
            <a:endParaRPr lang="ru-RU" sz="2700" dirty="0"/>
          </a:p>
        </p:txBody>
      </p:sp>
      <p:sp>
        <p:nvSpPr>
          <p:cNvPr id="3" name="Содержимое 2"/>
          <p:cNvSpPr>
            <a:spLocks noGrp="1"/>
          </p:cNvSpPr>
          <p:nvPr>
            <p:ph idx="1"/>
          </p:nvPr>
        </p:nvSpPr>
        <p:spPr>
          <a:xfrm>
            <a:off x="0" y="980728"/>
            <a:ext cx="8686800" cy="5616624"/>
          </a:xfrm>
          <a:solidFill>
            <a:srgbClr val="FFFF00"/>
          </a:solidFill>
        </p:spPr>
        <p:txBody>
          <a:bodyPr>
            <a:normAutofit fontScale="92500" lnSpcReduction="20000"/>
          </a:bodyPr>
          <a:lstStyle/>
          <a:p>
            <a:r>
              <a:rPr lang="ru-RU" dirty="0" smtClean="0"/>
              <a:t>130. Безопасность работника, выполняющего </a:t>
            </a:r>
            <a:r>
              <a:rPr lang="ru-RU" b="1" dirty="0" smtClean="0"/>
              <a:t>перемещение по дереву</a:t>
            </a:r>
            <a:r>
              <a:rPr lang="ru-RU" dirty="0" smtClean="0"/>
              <a:t>, должна быть </a:t>
            </a:r>
          </a:p>
          <a:p>
            <a:pPr>
              <a:buNone/>
            </a:pPr>
            <a:r>
              <a:rPr lang="ru-RU" dirty="0" smtClean="0"/>
              <a:t>обеспечена </a:t>
            </a:r>
            <a:r>
              <a:rPr lang="ru-RU" u="sng" dirty="0" smtClean="0"/>
              <a:t>вторым работником (страхующим</a:t>
            </a:r>
            <a:r>
              <a:rPr lang="ru-RU" dirty="0" smtClean="0"/>
              <a:t>). </a:t>
            </a:r>
          </a:p>
          <a:p>
            <a:pPr>
              <a:buNone/>
            </a:pPr>
            <a:r>
              <a:rPr lang="ru-RU" dirty="0" smtClean="0"/>
              <a:t>Поднимающийся на дерево работник должен </a:t>
            </a:r>
          </a:p>
          <a:p>
            <a:pPr>
              <a:buNone/>
            </a:pPr>
            <a:r>
              <a:rPr lang="ru-RU" b="1" dirty="0" smtClean="0"/>
              <a:t>через </a:t>
            </a:r>
            <a:r>
              <a:rPr lang="ru-RU" b="1" u="sng" dirty="0" smtClean="0"/>
              <a:t>каждые 2 - 3 м </a:t>
            </a:r>
            <a:r>
              <a:rPr lang="ru-RU" dirty="0" smtClean="0"/>
              <a:t>устанавливать на дерево </a:t>
            </a:r>
            <a:r>
              <a:rPr lang="ru-RU" u="sng" dirty="0" smtClean="0"/>
              <a:t>дополнительные анкерные устройства</a:t>
            </a:r>
            <a:r>
              <a:rPr lang="ru-RU" dirty="0" smtClean="0"/>
              <a:t> </a:t>
            </a:r>
          </a:p>
          <a:p>
            <a:pPr>
              <a:buNone/>
            </a:pPr>
            <a:r>
              <a:rPr lang="ru-RU" dirty="0" smtClean="0"/>
              <a:t>с соединителями и пропускать через них канат.</a:t>
            </a:r>
          </a:p>
          <a:p>
            <a:r>
              <a:rPr lang="ru-RU" dirty="0" smtClean="0"/>
              <a:t>При выполнении </a:t>
            </a:r>
            <a:r>
              <a:rPr lang="ru-RU" sz="3000" b="1" dirty="0" smtClean="0"/>
              <a:t>обрезки деревьев непосредственно с дерева</a:t>
            </a:r>
            <a:r>
              <a:rPr lang="ru-RU" sz="3000" dirty="0" smtClean="0"/>
              <a:t> </a:t>
            </a:r>
            <a:r>
              <a:rPr lang="ru-RU" dirty="0" smtClean="0"/>
              <a:t>работник должен использовать </a:t>
            </a:r>
            <a:r>
              <a:rPr lang="ru-RU" b="1" u="sng" dirty="0" smtClean="0"/>
              <a:t>устройство позиционирования</a:t>
            </a:r>
            <a:r>
              <a:rPr lang="ru-RU" u="sng" dirty="0" smtClean="0"/>
              <a:t> </a:t>
            </a:r>
            <a:r>
              <a:rPr lang="ru-RU" dirty="0" smtClean="0"/>
              <a:t>или </a:t>
            </a:r>
            <a:r>
              <a:rPr lang="ru-RU" u="sng" dirty="0" smtClean="0"/>
              <a:t>удерживаться </a:t>
            </a:r>
            <a:r>
              <a:rPr lang="ru-RU" b="1" u="sng" dirty="0" smtClean="0"/>
              <a:t>страхующим</a:t>
            </a:r>
            <a:r>
              <a:rPr lang="ru-RU" u="sng" dirty="0" smtClean="0"/>
              <a:t> </a:t>
            </a:r>
            <a:r>
              <a:rPr lang="ru-RU" dirty="0" smtClean="0"/>
              <a:t>с помощью каната через </a:t>
            </a:r>
            <a:r>
              <a:rPr lang="ru-RU" u="sng" dirty="0" smtClean="0"/>
              <a:t>анкерное устройство, закрепленное за дерево </a:t>
            </a:r>
            <a:r>
              <a:rPr lang="ru-RU" b="1" u="sng" dirty="0" smtClean="0"/>
              <a:t>выше плеч</a:t>
            </a:r>
            <a:r>
              <a:rPr lang="ru-RU" u="sng" dirty="0" smtClean="0"/>
              <a:t> работника</a:t>
            </a:r>
            <a:r>
              <a:rPr lang="ru-RU" dirty="0" smtClean="0"/>
              <a:t>, выполняющего обрезку дерева.</a:t>
            </a:r>
          </a:p>
          <a:p>
            <a:r>
              <a:rPr lang="ru-RU" dirty="0" smtClean="0"/>
              <a:t>Оба работника должны иметь </a:t>
            </a:r>
            <a:r>
              <a:rPr lang="ru-RU" b="1" dirty="0" smtClean="0"/>
              <a:t>2 группу</a:t>
            </a:r>
            <a:r>
              <a:rPr lang="ru-RU" dirty="0" smtClean="0"/>
              <a:t>, пройти </a:t>
            </a:r>
            <a:r>
              <a:rPr lang="ru-RU" b="1" dirty="0" smtClean="0"/>
              <a:t>специальную подготовку </a:t>
            </a:r>
            <a:r>
              <a:rPr lang="ru-RU" dirty="0" smtClean="0"/>
              <a:t>безопасным методам и приемам </a:t>
            </a:r>
            <a:r>
              <a:rPr lang="ru-RU" b="1" dirty="0" smtClean="0"/>
              <a:t>выполнения работы</a:t>
            </a:r>
            <a:r>
              <a:rPr lang="ru-RU" dirty="0" smtClean="0"/>
              <a:t> </a:t>
            </a:r>
            <a:r>
              <a:rPr lang="ru-RU" b="1" dirty="0" smtClean="0"/>
              <a:t>по обрезке (валке)</a:t>
            </a:r>
            <a:r>
              <a:rPr lang="ru-RU" dirty="0" smtClean="0"/>
              <a:t> деревьев.</a:t>
            </a:r>
          </a:p>
          <a:p>
            <a:endParaRPr lang="ru-RU" dirty="0"/>
          </a:p>
        </p:txBody>
      </p:sp>
      <p:pic>
        <p:nvPicPr>
          <p:cNvPr id="4" name="Picture 2"/>
          <p:cNvPicPr>
            <a:picLocks noChangeAspect="1" noChangeArrowheads="1"/>
          </p:cNvPicPr>
          <p:nvPr/>
        </p:nvPicPr>
        <p:blipFill>
          <a:blip r:embed="rId2" cstate="print"/>
          <a:srcRect/>
          <a:stretch>
            <a:fillRect/>
          </a:stretch>
        </p:blipFill>
        <p:spPr bwMode="auto">
          <a:xfrm>
            <a:off x="6732240" y="1"/>
            <a:ext cx="2411760" cy="3356991"/>
          </a:xfrm>
          <a:prstGeom prst="rect">
            <a:avLst/>
          </a:prstGeom>
          <a:noFill/>
          <a:ln w="9525">
            <a:noFill/>
            <a:miter lim="800000"/>
            <a:headEnd/>
            <a:tailEnd/>
          </a:ln>
        </p:spPr>
      </p:pic>
      <p:sp>
        <p:nvSpPr>
          <p:cNvPr id="5" name="Скругленный прямоугольник 4"/>
          <p:cNvSpPr/>
          <p:nvPr/>
        </p:nvSpPr>
        <p:spPr>
          <a:xfrm>
            <a:off x="7929586" y="3857628"/>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4" name="Picture 2" descr="H:\РАБОТА НА ВЫСОТЕ\ФОТО высота\Климтек2.JPG"/>
          <p:cNvPicPr>
            <a:picLocks noChangeAspect="1" noChangeArrowheads="1"/>
          </p:cNvPicPr>
          <p:nvPr/>
        </p:nvPicPr>
        <p:blipFill>
          <a:blip r:embed="rId2" cstate="print"/>
          <a:srcRect/>
          <a:stretch>
            <a:fillRect/>
          </a:stretch>
        </p:blipFill>
        <p:spPr bwMode="auto">
          <a:xfrm>
            <a:off x="1581150" y="-879475"/>
            <a:ext cx="5980113" cy="8616950"/>
          </a:xfrm>
          <a:prstGeom prst="rect">
            <a:avLst/>
          </a:prstGeom>
          <a:noFill/>
        </p:spPr>
      </p:pic>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36712"/>
            <a:ext cx="4402832" cy="5760640"/>
          </a:xfrm>
          <a:solidFill>
            <a:srgbClr val="FFFF00"/>
          </a:solidFill>
        </p:spPr>
        <p:txBody>
          <a:bodyPr>
            <a:normAutofit/>
          </a:bodyPr>
          <a:lstStyle/>
          <a:p>
            <a:r>
              <a:rPr lang="ru-RU" dirty="0" smtClean="0"/>
              <a:t>131. </a:t>
            </a:r>
            <a:r>
              <a:rPr lang="ru-RU" u="sng" dirty="0" smtClean="0"/>
              <a:t>Для </a:t>
            </a:r>
            <a:r>
              <a:rPr lang="ru-RU" b="1" u="sng" dirty="0" smtClean="0"/>
              <a:t>безопасного перехода на высоте с одного рабочего места на другое </a:t>
            </a:r>
            <a:r>
              <a:rPr lang="ru-RU" dirty="0" smtClean="0"/>
              <a:t>должны применяться </a:t>
            </a:r>
            <a:r>
              <a:rPr lang="ru-RU" u="sng" dirty="0" smtClean="0"/>
              <a:t>страховочные системы</a:t>
            </a:r>
            <a:r>
              <a:rPr lang="ru-RU" dirty="0" smtClean="0"/>
              <a:t>, в составе которых </a:t>
            </a:r>
            <a:r>
              <a:rPr lang="ru-RU" u="sng" dirty="0" smtClean="0"/>
              <a:t>в качестве анкерных устройств </a:t>
            </a:r>
            <a:r>
              <a:rPr lang="ru-RU" dirty="0" smtClean="0"/>
              <a:t>используются </a:t>
            </a:r>
            <a:r>
              <a:rPr lang="ru-RU" b="1" dirty="0" smtClean="0"/>
              <a:t>жесткие или гибкие анкерные линии.</a:t>
            </a:r>
          </a:p>
          <a:p>
            <a:endParaRPr lang="ru-RU" dirty="0"/>
          </a:p>
        </p:txBody>
      </p:sp>
      <p:sp>
        <p:nvSpPr>
          <p:cNvPr id="6" name="Rectangle 2"/>
          <p:cNvSpPr>
            <a:spLocks noGrp="1" noChangeArrowheads="1"/>
          </p:cNvSpPr>
          <p:nvPr>
            <p:ph type="title"/>
          </p:nvPr>
        </p:nvSpPr>
        <p:spPr bwMode="auto">
          <a:xfrm>
            <a:off x="457200" y="183555"/>
            <a:ext cx="8229600" cy="523220"/>
          </a:xfrm>
          <a:prstGeom prst="rect">
            <a:avLst/>
          </a:prstGeom>
          <a:solidFill>
            <a:schemeClr val="accent3">
              <a:lumMod val="40000"/>
              <a:lumOff val="6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algn="ctr"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 Жесткие и гибкие анкерные линии</a:t>
            </a:r>
            <a:endParaRPr kumimoji="0" lang="ru-RU" sz="28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4" name="Скругленный прямоугольник 3"/>
          <p:cNvSpPr/>
          <p:nvPr/>
        </p:nvSpPr>
        <p:spPr>
          <a:xfrm>
            <a:off x="539552" y="5589240"/>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pic>
        <p:nvPicPr>
          <p:cNvPr id="5" name="Picture 4" descr="http://www.safe-tec.ru/upload/medialibrary/a4d/a4d11f8aa09ade63d6f4239022b17776.jpg"/>
          <p:cNvPicPr>
            <a:picLocks noChangeAspect="1" noChangeArrowheads="1"/>
          </p:cNvPicPr>
          <p:nvPr/>
        </p:nvPicPr>
        <p:blipFill>
          <a:blip r:embed="rId2" cstate="print"/>
          <a:srcRect/>
          <a:stretch>
            <a:fillRect/>
          </a:stretch>
        </p:blipFill>
        <p:spPr bwMode="auto">
          <a:xfrm>
            <a:off x="5076056" y="908720"/>
            <a:ext cx="3888432" cy="56166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36712"/>
            <a:ext cx="8229600" cy="5760640"/>
          </a:xfrm>
          <a:solidFill>
            <a:srgbClr val="FFFF00"/>
          </a:solidFill>
        </p:spPr>
        <p:txBody>
          <a:bodyPr>
            <a:normAutofit/>
          </a:bodyPr>
          <a:lstStyle/>
          <a:p>
            <a:r>
              <a:rPr lang="ru-RU" dirty="0" smtClean="0"/>
              <a:t>132. Анкерные линии конкретных конструкций </a:t>
            </a:r>
            <a:r>
              <a:rPr lang="ru-RU" u="sng" dirty="0" smtClean="0"/>
              <a:t>должны отвечать требованиям технических условий предприятия-изготовителя</a:t>
            </a:r>
            <a:r>
              <a:rPr lang="ru-RU" dirty="0" smtClean="0"/>
              <a:t>, определяющих специфику их применения, установки и эксплуатации.</a:t>
            </a:r>
          </a:p>
          <a:p>
            <a:r>
              <a:rPr lang="ru-RU" dirty="0" smtClean="0"/>
              <a:t>133. Анкерные линии должны быть </a:t>
            </a:r>
            <a:r>
              <a:rPr lang="ru-RU" b="1" dirty="0" smtClean="0"/>
              <a:t>снабжены устройством для их крепления к конструктивным элементам здания, сооружения.</a:t>
            </a:r>
            <a:r>
              <a:rPr lang="ru-RU" dirty="0" smtClean="0"/>
              <a:t> При использовании в конструкции</a:t>
            </a:r>
            <a:r>
              <a:rPr lang="ru-RU" b="1" dirty="0" smtClean="0"/>
              <a:t> каната </a:t>
            </a:r>
            <a:r>
              <a:rPr lang="ru-RU" dirty="0" smtClean="0"/>
              <a:t>- </a:t>
            </a:r>
            <a:r>
              <a:rPr lang="ru-RU" u="sng" dirty="0" smtClean="0"/>
              <a:t>устройством для его натяжения</a:t>
            </a:r>
            <a:r>
              <a:rPr lang="ru-RU" dirty="0" smtClean="0"/>
              <a:t>, обеспечивающим удобство установки, снятия, перестановки и возможность изменения длины каната в зависимости от расстояния между точками крепления.</a:t>
            </a:r>
          </a:p>
          <a:p>
            <a:endParaRPr lang="ru-RU" dirty="0"/>
          </a:p>
        </p:txBody>
      </p:sp>
      <p:sp>
        <p:nvSpPr>
          <p:cNvPr id="6" name="Rectangle 2"/>
          <p:cNvSpPr>
            <a:spLocks noGrp="1" noChangeArrowheads="1"/>
          </p:cNvSpPr>
          <p:nvPr>
            <p:ph type="title"/>
          </p:nvPr>
        </p:nvSpPr>
        <p:spPr bwMode="auto">
          <a:xfrm>
            <a:off x="457200" y="183555"/>
            <a:ext cx="8229600" cy="523220"/>
          </a:xfrm>
          <a:prstGeom prst="rect">
            <a:avLst/>
          </a:prstGeom>
          <a:solidFill>
            <a:schemeClr val="accent3">
              <a:lumMod val="40000"/>
              <a:lumOff val="6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algn="ctr"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 Жесткие и гибкие анкерные линии</a:t>
            </a:r>
            <a:endParaRPr kumimoji="0" lang="ru-RU" sz="28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4" name="Скругленный прямоугольник 3"/>
          <p:cNvSpPr/>
          <p:nvPr/>
        </p:nvSpPr>
        <p:spPr>
          <a:xfrm>
            <a:off x="8393901" y="928670"/>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9" name="Rectangle 2"/>
          <p:cNvSpPr>
            <a:spLocks noChangeArrowheads="1"/>
          </p:cNvSpPr>
          <p:nvPr/>
        </p:nvSpPr>
        <p:spPr bwMode="auto">
          <a:xfrm>
            <a:off x="1979712" y="35332"/>
            <a:ext cx="5220072" cy="369332"/>
          </a:xfrm>
          <a:prstGeom prst="rect">
            <a:avLst/>
          </a:prstGeom>
          <a:solidFill>
            <a:schemeClr val="accent3">
              <a:lumMod val="40000"/>
              <a:lumOff val="6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 Жесткие и гибкие анкерные линии</a:t>
            </a:r>
            <a:endParaRPr kumimoji="0" lang="ru-RU"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049" name="Rectangle 1"/>
          <p:cNvSpPr>
            <a:spLocks noChangeArrowheads="1"/>
          </p:cNvSpPr>
          <p:nvPr/>
        </p:nvSpPr>
        <p:spPr bwMode="auto">
          <a:xfrm>
            <a:off x="179512" y="773640"/>
            <a:ext cx="8712968" cy="5786199"/>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3500000" scaled="1"/>
            <a:tileRect/>
          </a:grad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ru-RU" sz="2400" b="1" dirty="0" smtClean="0"/>
              <a:t>136. При невозможности устройства переходных мостиков или при выполнении мелких работ, требующих перемещения работника на высоте в пределах рабочего места, и когда исключена возможность скольжения работника по наклонной плоскости, должны применяться анкерные линии, расположенные </a:t>
            </a:r>
            <a:r>
              <a:rPr lang="ru-RU" sz="2400" b="1" u="sng" dirty="0" smtClean="0"/>
              <a:t>горизонтально.</a:t>
            </a:r>
          </a:p>
          <a:p>
            <a:r>
              <a:rPr lang="ru-RU" sz="2400" b="1" u="sng" dirty="0" smtClean="0"/>
              <a:t>Канат следует устанавливать выше или на уровне плоскости опоры для ступней ног. </a:t>
            </a:r>
          </a:p>
          <a:p>
            <a:r>
              <a:rPr lang="ru-RU" sz="1400" dirty="0" smtClean="0"/>
              <a:t>(п. 136 в ред. </a:t>
            </a:r>
            <a:r>
              <a:rPr lang="ru-RU" sz="1400" dirty="0" smtClean="0">
                <a:hlinkClick r:id="rId2"/>
              </a:rPr>
              <a:t>Приказа</a:t>
            </a:r>
            <a:r>
              <a:rPr lang="ru-RU" sz="1400" dirty="0" smtClean="0"/>
              <a:t> Минтруда России от 17.06.2015 N 383н</a:t>
            </a:r>
            <a:r>
              <a:rPr lang="ru-RU" sz="1400" b="1" dirty="0" smtClean="0"/>
              <a:t>)</a:t>
            </a:r>
          </a:p>
          <a:p>
            <a:r>
              <a:rPr lang="ru-RU" sz="2000" b="1" dirty="0" smtClean="0"/>
              <a:t>137. При переходе работающего по </a:t>
            </a:r>
          </a:p>
          <a:p>
            <a:r>
              <a:rPr lang="ru-RU" sz="2000" b="1" dirty="0" smtClean="0"/>
              <a:t>нижним поясам ферм и ригелям </a:t>
            </a:r>
          </a:p>
          <a:p>
            <a:r>
              <a:rPr lang="ru-RU" sz="2000" b="1" dirty="0" smtClean="0"/>
              <a:t>канат должен быть установлен на </a:t>
            </a:r>
          </a:p>
          <a:p>
            <a:r>
              <a:rPr lang="ru-RU" sz="2000" b="1" dirty="0" smtClean="0"/>
              <a:t>высоте не менее чем 1,5 м от плоскости</a:t>
            </a:r>
          </a:p>
          <a:p>
            <a:r>
              <a:rPr lang="ru-RU" sz="2000" b="1" dirty="0" smtClean="0"/>
              <a:t>опоры для ступней ног, а при переходе</a:t>
            </a:r>
          </a:p>
          <a:p>
            <a:r>
              <a:rPr lang="ru-RU" sz="2000" b="1" dirty="0" smtClean="0"/>
              <a:t>по подкрановым балкам - не более 1,2 м.</a:t>
            </a:r>
          </a:p>
          <a:p>
            <a:pPr marL="0" marR="0" lvl="0" indent="450850" algn="just" defTabSz="914400" rtl="0" eaLnBrk="0" fontAlgn="base" latinLnBrk="0" hangingPunct="0">
              <a:lnSpc>
                <a:spcPct val="100000"/>
              </a:lnSpc>
              <a:spcBef>
                <a:spcPct val="0"/>
              </a:spcBef>
              <a:spcAft>
                <a:spcPct val="0"/>
              </a:spcAft>
              <a:buClrTx/>
              <a:buSzTx/>
              <a:buFontTx/>
              <a:buNone/>
              <a:tabLst>
                <a:tab pos="685800" algn="l"/>
              </a:tabLst>
            </a:pPr>
            <a:endParaRPr kumimoji="0" lang="ru-RU" sz="2000" b="1" i="1"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p:txBody>
      </p:sp>
      <p:pic>
        <p:nvPicPr>
          <p:cNvPr id="2050" name="Picture 2" descr="http://www.stroyinfo71.ru/img/goods/2234/foto_orig.jpg">
            <a:hlinkClick r:id="rId3" action="ppaction://hlinkfile"/>
          </p:cNvPr>
          <p:cNvPicPr>
            <a:picLocks noChangeAspect="1" noChangeArrowheads="1"/>
          </p:cNvPicPr>
          <p:nvPr/>
        </p:nvPicPr>
        <p:blipFill>
          <a:blip r:embed="rId4" cstate="print"/>
          <a:srcRect/>
          <a:stretch>
            <a:fillRect/>
          </a:stretch>
        </p:blipFill>
        <p:spPr bwMode="auto">
          <a:xfrm>
            <a:off x="5436096" y="3861048"/>
            <a:ext cx="3707904" cy="2996952"/>
          </a:xfrm>
          <a:prstGeom prst="rect">
            <a:avLst/>
          </a:prstGeom>
          <a:noFill/>
        </p:spPr>
      </p:pic>
    </p:spTree>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92696"/>
          </a:xfrm>
        </p:spPr>
        <p:txBody>
          <a:bodyPr>
            <a:normAutofit fontScale="90000"/>
          </a:bodyPr>
          <a:lstStyle/>
          <a:p>
            <a:pPr lvl="0" algn="ctr"/>
            <a:r>
              <a:rPr lang="ru-RU" sz="2800" b="1" dirty="0" smtClean="0">
                <a:solidFill>
                  <a:srgbClr val="00B0F0"/>
                </a:solidFill>
                <a:latin typeface="Times New Roman" pitchFamily="18" charset="0"/>
                <a:ea typeface="Times New Roman" pitchFamily="18" charset="0"/>
                <a:cs typeface="Times New Roman" pitchFamily="18" charset="0"/>
              </a:rPr>
              <a:t>3. Жесткие и гибкие анкерные линии</a:t>
            </a:r>
            <a:r>
              <a:rPr lang="ru-RU" sz="2800" b="1" dirty="0" smtClean="0">
                <a:solidFill>
                  <a:schemeClr val="tx1"/>
                </a:solidFill>
                <a:latin typeface="Times New Roman" pitchFamily="18" charset="0"/>
                <a:cs typeface="Times New Roman" pitchFamily="18" charset="0"/>
              </a:rPr>
              <a:t/>
            </a:r>
            <a:br>
              <a:rPr lang="ru-RU" sz="2800" b="1" dirty="0" smtClean="0">
                <a:solidFill>
                  <a:schemeClr val="tx1"/>
                </a:solidFill>
                <a:latin typeface="Times New Roman" pitchFamily="18" charset="0"/>
                <a:cs typeface="Times New Roman" pitchFamily="18" charset="0"/>
              </a:rPr>
            </a:br>
            <a:endParaRPr lang="ru-RU" sz="2800" dirty="0"/>
          </a:p>
        </p:txBody>
      </p:sp>
      <p:sp>
        <p:nvSpPr>
          <p:cNvPr id="3" name="Содержимое 2"/>
          <p:cNvSpPr>
            <a:spLocks noGrp="1"/>
          </p:cNvSpPr>
          <p:nvPr>
            <p:ph idx="1"/>
          </p:nvPr>
        </p:nvSpPr>
        <p:spPr>
          <a:xfrm>
            <a:off x="457200" y="404664"/>
            <a:ext cx="8229600" cy="5919936"/>
          </a:xfrm>
          <a:solidFill>
            <a:srgbClr val="FFFF00"/>
          </a:solidFill>
        </p:spPr>
        <p:txBody>
          <a:bodyPr>
            <a:normAutofit/>
          </a:bodyPr>
          <a:lstStyle/>
          <a:p>
            <a:r>
              <a:rPr lang="ru-RU" dirty="0" smtClean="0"/>
              <a:t>138. Длина каната между точками его закрепления (величина пролета) должна назначаться в зависимости от размеров конструктивных элементов зданий, сооружений, на которые он устанавливается.</a:t>
            </a:r>
          </a:p>
          <a:p>
            <a:r>
              <a:rPr lang="ru-RU" dirty="0" smtClean="0"/>
              <a:t>При длине каната </a:t>
            </a:r>
            <a:r>
              <a:rPr lang="ru-RU" b="1" dirty="0" smtClean="0"/>
              <a:t>более 12 м </a:t>
            </a:r>
            <a:r>
              <a:rPr lang="ru-RU" dirty="0" smtClean="0"/>
              <a:t>должны устанавливаться </a:t>
            </a:r>
            <a:r>
              <a:rPr lang="ru-RU" b="1" dirty="0" smtClean="0"/>
              <a:t>промежуточные опоры</a:t>
            </a:r>
            <a:r>
              <a:rPr lang="ru-RU" dirty="0" smtClean="0"/>
              <a:t>, </a:t>
            </a:r>
            <a:r>
              <a:rPr lang="ru-RU" u="sng" dirty="0" smtClean="0"/>
              <a:t>расстояние между которыми не должно быть </a:t>
            </a:r>
            <a:r>
              <a:rPr lang="ru-RU" b="1" u="sng" dirty="0" smtClean="0"/>
              <a:t>более 12 м</a:t>
            </a:r>
            <a:r>
              <a:rPr lang="ru-RU" u="sng" dirty="0" smtClean="0"/>
              <a:t>;</a:t>
            </a:r>
            <a:r>
              <a:rPr lang="ru-RU" dirty="0" smtClean="0"/>
              <a:t> при этом поверхность промежуточной опоры, с которой соприкасается канат, не должна иметь острых кромок.</a:t>
            </a:r>
          </a:p>
          <a:p>
            <a:r>
              <a:rPr lang="ru-RU" b="1" dirty="0" smtClean="0"/>
              <a:t>Промежуточная опора и узлы ее крепления </a:t>
            </a:r>
            <a:r>
              <a:rPr lang="ru-RU" u="sng" dirty="0" smtClean="0"/>
              <a:t>должны быть рассчитаны </a:t>
            </a:r>
            <a:r>
              <a:rPr lang="ru-RU" dirty="0" smtClean="0"/>
              <a:t>на вертикальную статическую </a:t>
            </a:r>
            <a:r>
              <a:rPr lang="ru-RU" b="1" dirty="0" smtClean="0"/>
              <a:t>нагрузку не менее 500 кгс</a:t>
            </a:r>
            <a:r>
              <a:rPr lang="ru-RU" dirty="0" smtClean="0"/>
              <a:t>.</a:t>
            </a:r>
          </a:p>
          <a:p>
            <a:endParaRPr lang="ru-RU" dirty="0"/>
          </a:p>
        </p:txBody>
      </p:sp>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4" name="Прямоугольник 23"/>
          <p:cNvSpPr/>
          <p:nvPr/>
        </p:nvSpPr>
        <p:spPr>
          <a:xfrm>
            <a:off x="4542415" y="35332"/>
            <a:ext cx="184731" cy="369332"/>
          </a:xfrm>
          <a:prstGeom prst="rect">
            <a:avLst/>
          </a:prstGeom>
          <a:solidFill>
            <a:schemeClr val="accent3">
              <a:lumMod val="40000"/>
              <a:lumOff val="60000"/>
            </a:schemeClr>
          </a:solidFill>
        </p:spPr>
        <p:txBody>
          <a:bodyPr wrap="none">
            <a:spAutoFit/>
          </a:bodyPr>
          <a:lstStyle/>
          <a:p>
            <a:pPr algn="ctr"/>
            <a:endParaRPr lang="ru-RU" b="1" dirty="0">
              <a:latin typeface="Times New Roman" pitchFamily="18" charset="0"/>
              <a:cs typeface="Times New Roman" pitchFamily="18" charset="0"/>
            </a:endParaRPr>
          </a:p>
        </p:txBody>
      </p:sp>
      <p:sp>
        <p:nvSpPr>
          <p:cNvPr id="100353" name="Rectangle 1"/>
          <p:cNvSpPr>
            <a:spLocks noChangeArrowheads="1"/>
          </p:cNvSpPr>
          <p:nvPr/>
        </p:nvSpPr>
        <p:spPr bwMode="auto">
          <a:xfrm>
            <a:off x="179512" y="460227"/>
            <a:ext cx="8784976" cy="1634490"/>
          </a:xfrm>
          <a:prstGeom prst="roundRect">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marL="0" marR="0" lvl="0" indent="450850"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139. </a:t>
            </a:r>
            <a:r>
              <a:rPr kumimoji="0" lang="ru-RU"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Статическое разрывное усилие </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каната, устанавливаемого на высоте </a:t>
            </a:r>
            <a:r>
              <a:rPr kumimoji="0" lang="ru-RU"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более 1,2 м </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от плоскости опоры ступней ног работающего, </a:t>
            </a:r>
          </a:p>
          <a:p>
            <a:pPr marL="0" marR="0" lvl="0" indent="450850" defTabSz="914400" rtl="0" eaLnBrk="1" fontAlgn="base" latinLnBrk="0" hangingPunct="1">
              <a:lnSpc>
                <a:spcPct val="100000"/>
              </a:lnSpc>
              <a:spcBef>
                <a:spcPct val="0"/>
              </a:spcBef>
              <a:spcAft>
                <a:spcPct val="0"/>
              </a:spcAft>
              <a:buClrTx/>
              <a:buSzTx/>
              <a:buFontTx/>
              <a:buNone/>
              <a:tabLst/>
            </a:pPr>
            <a:r>
              <a:rPr kumimoji="0" lang="en-US" b="1" i="0" u="sng" strike="noStrike" cap="none" normalizeH="0" dirty="0" smtClean="0">
                <a:ln>
                  <a:noFill/>
                </a:ln>
                <a:effectLst/>
                <a:latin typeface="Arial" pitchFamily="34" charset="0"/>
                <a:ea typeface="Times New Roman" pitchFamily="18" charset="0"/>
                <a:cs typeface="Arial" pitchFamily="34" charset="0"/>
              </a:rPr>
              <a:t>-  min - </a:t>
            </a:r>
            <a:r>
              <a:rPr kumimoji="0" lang="ru-RU" b="1" i="0" u="sng" strike="noStrike" cap="none" normalizeH="0" baseline="0" dirty="0" smtClean="0">
                <a:ln>
                  <a:noFill/>
                </a:ln>
                <a:effectLst/>
                <a:latin typeface="Arial" pitchFamily="34" charset="0"/>
                <a:ea typeface="Times New Roman" pitchFamily="18" charset="0"/>
                <a:cs typeface="Arial" pitchFamily="34" charset="0"/>
              </a:rPr>
              <a:t>40400 Н (4040 кгс)</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US"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lvl="0" indent="450850" fontAlgn="base">
              <a:spcBef>
                <a:spcPct val="0"/>
              </a:spcBef>
              <a:spcAft>
                <a:spcPct val="0"/>
              </a:spcAft>
            </a:pP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 каната, устанавливаемого на высоте </a:t>
            </a:r>
            <a:r>
              <a:rPr kumimoji="0" lang="ru-RU"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до 1,2 м, </a:t>
            </a:r>
            <a:endParaRPr kumimoji="0" lang="en-US" b="1"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lvl="0" indent="450850" fontAlgn="base">
              <a:spcBef>
                <a:spcPct val="0"/>
              </a:spcBef>
              <a:spcAft>
                <a:spcPct val="0"/>
              </a:spcAft>
            </a:pPr>
            <a:r>
              <a:rPr kumimoji="0" lang="en-US"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lang="en-US" b="1" u="sng" dirty="0" smtClean="0">
                <a:latin typeface="Arial" pitchFamily="34" charset="0"/>
                <a:ea typeface="Times New Roman" pitchFamily="18" charset="0"/>
                <a:cs typeface="Arial" pitchFamily="34" charset="0"/>
              </a:rPr>
              <a:t>min </a:t>
            </a:r>
            <a:r>
              <a:rPr kumimoji="0" lang="ru-RU"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56000 Н (5600 кгс).</a:t>
            </a:r>
            <a:endParaRPr kumimoji="0" lang="ru-RU" b="1" i="0" u="sng" strike="noStrike" cap="none" normalizeH="0" baseline="0" dirty="0" smtClean="0">
              <a:ln>
                <a:noFill/>
              </a:ln>
              <a:solidFill>
                <a:schemeClr val="tx1"/>
              </a:solidFill>
              <a:effectLst/>
              <a:latin typeface="Arial" pitchFamily="34" charset="0"/>
            </a:endParaRPr>
          </a:p>
        </p:txBody>
      </p:sp>
      <p:sp>
        <p:nvSpPr>
          <p:cNvPr id="100354" name="Rectangle 2"/>
          <p:cNvSpPr>
            <a:spLocks noChangeArrowheads="1"/>
          </p:cNvSpPr>
          <p:nvPr/>
        </p:nvSpPr>
        <p:spPr bwMode="auto">
          <a:xfrm>
            <a:off x="179512" y="2142327"/>
            <a:ext cx="8784976" cy="1940957"/>
          </a:xfrm>
          <a:prstGeom prst="roundRect">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141. При установке каната выше плоскости опоры для ступней ног его необходимо предварительно (до установки на промежуточные опоры) </a:t>
            </a:r>
            <a:r>
              <a:rPr kumimoji="0" lang="ru-RU"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натянуть усилием от 1000 Н (100 кгс) до 4000 Н (400 кгс) </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в зависимости от расстояния между точками закрепления каната.</a:t>
            </a:r>
            <a:endParaRPr kumimoji="0" lang="ru-RU" b="0"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142. </a:t>
            </a:r>
            <a:r>
              <a:rPr kumimoji="0" lang="ru-RU"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Усилие на рукоятке при натяжении </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каната не должно превышать </a:t>
            </a:r>
            <a:r>
              <a:rPr kumimoji="0" lang="ru-RU"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160 Н (16 кгс).</a:t>
            </a:r>
            <a:endParaRPr kumimoji="0" lang="ru-RU" b="1" i="0" u="sng" strike="noStrike" cap="none" normalizeH="0" baseline="0" dirty="0" smtClean="0">
              <a:ln>
                <a:noFill/>
              </a:ln>
              <a:solidFill>
                <a:schemeClr val="tx1"/>
              </a:solidFill>
              <a:effectLst/>
              <a:latin typeface="Arial" pitchFamily="34" charset="0"/>
            </a:endParaRPr>
          </a:p>
        </p:txBody>
      </p:sp>
      <p:sp>
        <p:nvSpPr>
          <p:cNvPr id="100355" name="Rectangle 3"/>
          <p:cNvSpPr>
            <a:spLocks noChangeArrowheads="1"/>
          </p:cNvSpPr>
          <p:nvPr/>
        </p:nvSpPr>
        <p:spPr bwMode="auto">
          <a:xfrm>
            <a:off x="251520" y="4189209"/>
            <a:ext cx="8640960" cy="1328023"/>
          </a:xfrm>
          <a:prstGeom prst="roundRect">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144. </a:t>
            </a:r>
            <a:r>
              <a:rPr kumimoji="0" lang="ru-RU"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Детали крепления </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стального каната, а также конструктивные элементы зданий или другие устройства, к которым крепят канат, должны быть рассчитаны на горизонтально приложенную нагрузку в </a:t>
            </a:r>
            <a:r>
              <a:rPr kumimoji="0" lang="ru-RU"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22000 Н (2200 кгс), действующую в течение 0,5 секунды.</a:t>
            </a:r>
            <a:endParaRPr kumimoji="0" lang="ru-RU" b="1" i="0" u="sng" strike="noStrike" cap="none" normalizeH="0" baseline="0" dirty="0" smtClean="0">
              <a:ln>
                <a:noFill/>
              </a:ln>
              <a:solidFill>
                <a:schemeClr val="tx1"/>
              </a:solidFill>
              <a:effectLst/>
              <a:latin typeface="Arial" pitchFamily="34" charset="0"/>
            </a:endParaRPr>
          </a:p>
        </p:txBody>
      </p:sp>
      <p:sp>
        <p:nvSpPr>
          <p:cNvPr id="26" name="Rectangle 2"/>
          <p:cNvSpPr>
            <a:spLocks noChangeArrowheads="1"/>
          </p:cNvSpPr>
          <p:nvPr/>
        </p:nvSpPr>
        <p:spPr bwMode="auto">
          <a:xfrm>
            <a:off x="1979712" y="35332"/>
            <a:ext cx="5220072" cy="369332"/>
          </a:xfrm>
          <a:prstGeom prst="rect">
            <a:avLst/>
          </a:prstGeom>
          <a:solidFill>
            <a:schemeClr val="accent3">
              <a:lumMod val="40000"/>
              <a:lumOff val="6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 Жесткие и гибкие анкерные линии</a:t>
            </a:r>
            <a:endParaRPr kumimoji="0" lang="ru-RU" b="1"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4" name="Рисунок 18" descr="http://www.zp56.ru/images/I8e53d4b0bc814f944fd962a4562487fb.jpg"/>
          <p:cNvPicPr>
            <a:picLocks noChangeAspect="1" noChangeArrowheads="1"/>
          </p:cNvPicPr>
          <p:nvPr/>
        </p:nvPicPr>
        <p:blipFill>
          <a:blip r:embed="rId2" cstate="print"/>
          <a:srcRect/>
          <a:stretch>
            <a:fillRect/>
          </a:stretch>
        </p:blipFill>
        <p:spPr bwMode="auto">
          <a:xfrm>
            <a:off x="0" y="0"/>
            <a:ext cx="1835696" cy="4149080"/>
          </a:xfrm>
          <a:prstGeom prst="rect">
            <a:avLst/>
          </a:prstGeom>
          <a:noFill/>
          <a:ln w="9525">
            <a:noFill/>
            <a:miter lim="800000"/>
            <a:headEnd/>
            <a:tailEnd/>
          </a:ln>
        </p:spPr>
      </p:pic>
      <p:sp>
        <p:nvSpPr>
          <p:cNvPr id="177155" name="Rectangle 3"/>
          <p:cNvSpPr>
            <a:spLocks noChangeArrowheads="1"/>
          </p:cNvSpPr>
          <p:nvPr/>
        </p:nvSpPr>
        <p:spPr bwMode="auto">
          <a:xfrm>
            <a:off x="1907704" y="856357"/>
            <a:ext cx="6912768" cy="5632311"/>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FFFF00"/>
                </a:solidFill>
                <a:effectLst/>
                <a:latin typeface="Arial" pitchFamily="34" charset="0"/>
                <a:ea typeface="Times New Roman" pitchFamily="18" charset="0"/>
                <a:cs typeface="Times New Roman" pitchFamily="18" charset="0"/>
              </a:rPr>
              <a:t>Зажим на гибкой анкерной линии</a:t>
            </a:r>
            <a:endParaRPr kumimoji="0" lang="ru-RU" sz="2400" b="1" i="0" u="none" strike="noStrike" cap="none" normalizeH="0" baseline="0" dirty="0" smtClean="0">
              <a:ln>
                <a:noFill/>
              </a:ln>
              <a:solidFill>
                <a:srgbClr val="FFFF00"/>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595858"/>
                </a:solidFill>
                <a:effectLst/>
                <a:latin typeface="Arial" pitchFamily="34" charset="0"/>
                <a:ea typeface="Times New Roman" pitchFamily="18" charset="0"/>
                <a:cs typeface="Times New Roman" pitchFamily="18" charset="0"/>
              </a:rPr>
              <a:t>Зажим является элементом средства ползункового типа на гибкой анкерной линии.</a:t>
            </a:r>
            <a:br>
              <a:rPr kumimoji="0" lang="ru-RU" sz="2400" b="1" i="0" u="none" strike="noStrike" cap="none" normalizeH="0" baseline="0" dirty="0" smtClean="0">
                <a:ln>
                  <a:noFill/>
                </a:ln>
                <a:solidFill>
                  <a:srgbClr val="595858"/>
                </a:solidFill>
                <a:effectLst/>
                <a:latin typeface="Arial" pitchFamily="34" charset="0"/>
                <a:ea typeface="Times New Roman" pitchFamily="18" charset="0"/>
                <a:cs typeface="Times New Roman" pitchFamily="18" charset="0"/>
              </a:rPr>
            </a:br>
            <a:r>
              <a:rPr kumimoji="0" lang="ru-RU" sz="2400" b="1" i="0" u="none" strike="noStrike" cap="none" normalizeH="0" baseline="0" dirty="0" smtClean="0">
                <a:ln>
                  <a:noFill/>
                </a:ln>
                <a:solidFill>
                  <a:srgbClr val="595858"/>
                </a:solidFill>
                <a:effectLst/>
                <a:latin typeface="Arial" pitchFamily="34" charset="0"/>
                <a:ea typeface="Times New Roman" pitchFamily="18" charset="0"/>
                <a:cs typeface="Times New Roman" pitchFamily="18" charset="0"/>
              </a:rPr>
              <a:t>Зажим свободно передвигается в обе стороны вдоль гибкой анкерной линии и автоматически фиксируется в момент срыва работника.</a:t>
            </a:r>
            <a:endParaRPr kumimoji="0" lang="ru-RU" sz="2400" b="1" i="0"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595858"/>
                </a:solidFill>
                <a:effectLst/>
                <a:latin typeface="Arial" pitchFamily="34" charset="0"/>
                <a:ea typeface="Times New Roman" pitchFamily="18" charset="0"/>
                <a:cs typeface="Times New Roman" pitchFamily="18" charset="0"/>
              </a:rPr>
              <a:t>Назначение: для высотных работ при передвижении вдоль вертикальных или наклонных плоскостей.</a:t>
            </a:r>
            <a:br>
              <a:rPr kumimoji="0" lang="ru-RU" sz="2400" b="1" i="0" u="none" strike="noStrike" cap="none" normalizeH="0" baseline="0" dirty="0" smtClean="0">
                <a:ln>
                  <a:noFill/>
                </a:ln>
                <a:solidFill>
                  <a:srgbClr val="595858"/>
                </a:solidFill>
                <a:effectLst/>
                <a:latin typeface="Arial" pitchFamily="34" charset="0"/>
                <a:ea typeface="Times New Roman" pitchFamily="18" charset="0"/>
                <a:cs typeface="Times New Roman" pitchFamily="18" charset="0"/>
              </a:rPr>
            </a:br>
            <a:r>
              <a:rPr kumimoji="0" lang="ru-RU" sz="2400" b="1" i="0" u="none" strike="noStrike" cap="none" normalizeH="0" baseline="0" dirty="0" smtClean="0">
                <a:ln>
                  <a:noFill/>
                </a:ln>
                <a:solidFill>
                  <a:srgbClr val="595858"/>
                </a:solidFill>
                <a:effectLst/>
                <a:latin typeface="Arial" pitchFamily="34" charset="0"/>
                <a:ea typeface="Times New Roman" pitchFamily="18" charset="0"/>
                <a:cs typeface="Times New Roman" pitchFamily="18" charset="0"/>
              </a:rPr>
              <a:t>Зажим комплектуется амортизатором с карабином для уменьшения нагрузки на человека в момент остановки падения.</a:t>
            </a:r>
            <a:br>
              <a:rPr kumimoji="0" lang="ru-RU" sz="2400" b="1" i="0" u="none" strike="noStrike" cap="none" normalizeH="0" baseline="0" dirty="0" smtClean="0">
                <a:ln>
                  <a:noFill/>
                </a:ln>
                <a:solidFill>
                  <a:srgbClr val="595858"/>
                </a:solidFill>
                <a:effectLst/>
                <a:latin typeface="Arial" pitchFamily="34" charset="0"/>
                <a:ea typeface="Times New Roman" pitchFamily="18" charset="0"/>
                <a:cs typeface="Times New Roman" pitchFamily="18" charset="0"/>
              </a:rPr>
            </a:br>
            <a:r>
              <a:rPr kumimoji="0" lang="ru-RU" sz="2400" b="1" i="0" u="none" strike="noStrike" cap="none" normalizeH="0" baseline="0" dirty="0" smtClean="0">
                <a:ln>
                  <a:noFill/>
                </a:ln>
                <a:solidFill>
                  <a:srgbClr val="595858"/>
                </a:solidFill>
                <a:effectLst/>
                <a:latin typeface="Arial" pitchFamily="34" charset="0"/>
                <a:ea typeface="Times New Roman" pitchFamily="18" charset="0"/>
                <a:cs typeface="Times New Roman" pitchFamily="18" charset="0"/>
              </a:rPr>
              <a:t>.</a:t>
            </a:r>
            <a:endParaRPr kumimoji="0" lang="ru-RU" sz="2400" b="1" i="0" u="none" strike="noStrike" cap="none" normalizeH="0" baseline="0" dirty="0" smtClean="0">
              <a:ln>
                <a:noFill/>
              </a:ln>
              <a:solidFill>
                <a:schemeClr val="tx1"/>
              </a:solidFill>
              <a:effectLst/>
              <a:latin typeface="Arial" pitchFamily="34" charset="0"/>
              <a:cs typeface="Arial" pitchFamily="34" charset="0"/>
            </a:endParaRPr>
          </a:p>
        </p:txBody>
      </p:sp>
      <p:sp>
        <p:nvSpPr>
          <p:cNvPr id="6" name="Прямоугольник 5"/>
          <p:cNvSpPr/>
          <p:nvPr/>
        </p:nvSpPr>
        <p:spPr>
          <a:xfrm>
            <a:off x="2641952" y="0"/>
            <a:ext cx="6106512" cy="523220"/>
          </a:xfrm>
          <a:prstGeom prst="rect">
            <a:avLst/>
          </a:prstGeom>
        </p:spPr>
        <p:txBody>
          <a:bodyPr wrap="square">
            <a:spAutoFit/>
          </a:bodyPr>
          <a:lstStyle/>
          <a:p>
            <a:pPr lvl="0" algn="ctr" fontAlgn="base">
              <a:spcBef>
                <a:spcPct val="0"/>
              </a:spcBef>
              <a:spcAft>
                <a:spcPct val="0"/>
              </a:spcAft>
            </a:pPr>
            <a:r>
              <a:rPr lang="ru-RU" sz="2800" b="1" dirty="0" smtClean="0">
                <a:solidFill>
                  <a:srgbClr val="00B0F0"/>
                </a:solidFill>
                <a:latin typeface="Times New Roman" pitchFamily="18" charset="0"/>
                <a:ea typeface="Times New Roman" pitchFamily="18" charset="0"/>
                <a:cs typeface="Times New Roman" pitchFamily="18" charset="0"/>
              </a:rPr>
              <a:t>Жесткие и гибкие анкерные линии</a:t>
            </a:r>
            <a:endParaRPr lang="ru-RU" sz="2800" b="1" dirty="0" smtClean="0">
              <a:solidFill>
                <a:srgbClr val="00B0F0"/>
              </a:solidFill>
              <a:latin typeface="Times New Roman" pitchFamily="18" charset="0"/>
              <a:cs typeface="Times New Roman" pitchFamily="18" charset="0"/>
            </a:endParaRPr>
          </a:p>
        </p:txBody>
      </p:sp>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548680"/>
          </a:xfrm>
          <a:solidFill>
            <a:srgbClr val="FFFF00"/>
          </a:solidFill>
        </p:spPr>
        <p:txBody>
          <a:bodyPr>
            <a:normAutofit/>
          </a:bodyPr>
          <a:lstStyle/>
          <a:p>
            <a:pPr algn="ctr"/>
            <a:r>
              <a:rPr lang="ru-RU" sz="2800" b="1" dirty="0" smtClean="0">
                <a:solidFill>
                  <a:srgbClr val="00B0F0"/>
                </a:solidFill>
                <a:latin typeface="Times New Roman" pitchFamily="18" charset="0"/>
                <a:ea typeface="Times New Roman" pitchFamily="18" charset="0"/>
                <a:cs typeface="Times New Roman" pitchFamily="18" charset="0"/>
              </a:rPr>
              <a:t>3. Жесткие и гибкие анкерные линии</a:t>
            </a:r>
            <a:endParaRPr lang="ru-RU" sz="2800" dirty="0">
              <a:solidFill>
                <a:srgbClr val="00B0F0"/>
              </a:solidFill>
            </a:endParaRPr>
          </a:p>
        </p:txBody>
      </p:sp>
      <p:sp>
        <p:nvSpPr>
          <p:cNvPr id="3" name="Содержимое 2"/>
          <p:cNvSpPr>
            <a:spLocks noGrp="1"/>
          </p:cNvSpPr>
          <p:nvPr>
            <p:ph idx="1"/>
          </p:nvPr>
        </p:nvSpPr>
        <p:spPr>
          <a:xfrm>
            <a:off x="179512" y="620688"/>
            <a:ext cx="8712968" cy="5904656"/>
          </a:xfrm>
          <a:solidFill>
            <a:srgbClr val="FFFF00"/>
          </a:solidFill>
        </p:spPr>
        <p:txBody>
          <a:bodyPr>
            <a:normAutofit fontScale="85000" lnSpcReduction="20000"/>
          </a:bodyPr>
          <a:lstStyle/>
          <a:p>
            <a:r>
              <a:rPr lang="ru-RU" b="1" dirty="0" smtClean="0"/>
              <a:t>147. В организации должны быть </a:t>
            </a:r>
            <a:r>
              <a:rPr lang="ru-RU" b="1" u="sng" dirty="0" smtClean="0"/>
              <a:t>разработаны и утверждены в установленном порядке инструкции по эксплуатации канатов в соответствии с эксплуатационной документацией изготовителя.</a:t>
            </a:r>
          </a:p>
          <a:p>
            <a:r>
              <a:rPr lang="ru-RU" b="1" dirty="0" smtClean="0"/>
              <a:t>148. Эксплуатация каната разрешается в том случае, если в результате внешнего осмотра </a:t>
            </a:r>
            <a:r>
              <a:rPr lang="ru-RU" b="1" u="sng" dirty="0" smtClean="0"/>
              <a:t>не обнаружены разрушения или трещины в его деталях</a:t>
            </a:r>
            <a:r>
              <a:rPr lang="ru-RU" b="1" dirty="0" smtClean="0"/>
              <a:t>. При этом </a:t>
            </a:r>
            <a:r>
              <a:rPr lang="ru-RU" b="1" u="sng" dirty="0" smtClean="0"/>
              <a:t>в конструктивных элементах зданий, сооружений или других устройствах</a:t>
            </a:r>
            <a:r>
              <a:rPr lang="ru-RU" b="1" dirty="0" smtClean="0"/>
              <a:t>, к которым закреплен канат, в процессе эксплуатации также </a:t>
            </a:r>
            <a:r>
              <a:rPr lang="ru-RU" b="1" u="sng" dirty="0" smtClean="0"/>
              <a:t>не должны быть обнаружены разрушения или трещины</a:t>
            </a:r>
            <a:r>
              <a:rPr lang="ru-RU" b="1" dirty="0" smtClean="0"/>
              <a:t>.</a:t>
            </a:r>
          </a:p>
          <a:p>
            <a:r>
              <a:rPr lang="ru-RU" b="1" dirty="0" smtClean="0"/>
              <a:t>149. Каждый канат анкерной линии должен иметь </a:t>
            </a:r>
            <a:r>
              <a:rPr lang="ru-RU" b="1" u="sng" dirty="0" smtClean="0"/>
              <a:t>маркировку</a:t>
            </a:r>
            <a:r>
              <a:rPr lang="ru-RU" b="1" dirty="0" smtClean="0"/>
              <a:t>, включающую:</a:t>
            </a:r>
          </a:p>
          <a:p>
            <a:r>
              <a:rPr lang="ru-RU" b="1" dirty="0" smtClean="0"/>
              <a:t>а</a:t>
            </a:r>
            <a:r>
              <a:rPr lang="ru-RU" b="1" u="sng" dirty="0" smtClean="0"/>
              <a:t>) товарный знак (или краткое наименование предприятия-изготовителя</a:t>
            </a:r>
            <a:r>
              <a:rPr lang="ru-RU" b="1" dirty="0" smtClean="0"/>
              <a:t>);</a:t>
            </a:r>
          </a:p>
          <a:p>
            <a:r>
              <a:rPr lang="ru-RU" b="1" dirty="0" smtClean="0"/>
              <a:t>б) </a:t>
            </a:r>
            <a:r>
              <a:rPr lang="ru-RU" b="1" u="sng" dirty="0" smtClean="0"/>
              <a:t>значение статического разрывного усилия</a:t>
            </a:r>
            <a:r>
              <a:rPr lang="ru-RU" b="1" dirty="0" smtClean="0"/>
              <a:t>;</a:t>
            </a:r>
          </a:p>
          <a:p>
            <a:r>
              <a:rPr lang="ru-RU" b="1" dirty="0" smtClean="0"/>
              <a:t>в) </a:t>
            </a:r>
            <a:r>
              <a:rPr lang="ru-RU" b="1" u="sng" dirty="0" smtClean="0"/>
              <a:t>длина каната;</a:t>
            </a:r>
          </a:p>
          <a:p>
            <a:r>
              <a:rPr lang="ru-RU" b="1" dirty="0" smtClean="0"/>
              <a:t>г</a:t>
            </a:r>
            <a:r>
              <a:rPr lang="ru-RU" b="1" u="sng" dirty="0" smtClean="0"/>
              <a:t>) дата изготовления </a:t>
            </a:r>
            <a:r>
              <a:rPr lang="ru-RU" b="1" dirty="0" smtClean="0"/>
              <a:t>(месяц, год);</a:t>
            </a:r>
          </a:p>
          <a:p>
            <a:r>
              <a:rPr lang="ru-RU" b="1" dirty="0" err="1" smtClean="0"/>
              <a:t>д</a:t>
            </a:r>
            <a:r>
              <a:rPr lang="ru-RU" b="1" dirty="0" smtClean="0"/>
              <a:t>) </a:t>
            </a:r>
            <a:r>
              <a:rPr lang="ru-RU" b="1" u="sng" dirty="0" smtClean="0"/>
              <a:t>обозначение стандарта или технических условий</a:t>
            </a:r>
            <a:r>
              <a:rPr lang="ru-RU" b="1" dirty="0" smtClean="0"/>
              <a:t>, по которым изготовлен канат.</a:t>
            </a:r>
          </a:p>
          <a:p>
            <a:endParaRPr lang="ru-RU" dirty="0"/>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0" y="764704"/>
            <a:ext cx="4572000" cy="6093296"/>
          </a:xfrm>
          <a:solidFill>
            <a:srgbClr val="FFFF00"/>
          </a:solidFill>
        </p:spPr>
        <p:txBody>
          <a:bodyPr>
            <a:normAutofit fontScale="55000" lnSpcReduction="20000"/>
          </a:bodyPr>
          <a:lstStyle/>
          <a:p>
            <a:r>
              <a:rPr lang="ru-RU" sz="3400" b="1" dirty="0" smtClean="0"/>
              <a:t>150. </a:t>
            </a:r>
            <a:r>
              <a:rPr lang="ru-RU" sz="3400" b="1" u="sng" dirty="0" smtClean="0"/>
              <a:t>Конструкция приставных лестниц и стремянок должна исключать возможность сдвига и опрокидывания их при работе. </a:t>
            </a:r>
            <a:r>
              <a:rPr lang="ru-RU" sz="3400" b="1" dirty="0" smtClean="0"/>
              <a:t>На нижних концах приставных лестниц и стремянок должны быть оковки с острыми наконечниками для установки на земле. </a:t>
            </a:r>
          </a:p>
          <a:p>
            <a:r>
              <a:rPr lang="ru-RU" sz="3400" b="1" dirty="0" smtClean="0"/>
              <a:t>При использовании лестниц и стремянок на гладких опорных поверхностях (паркет, металл, плитка, бетон) на нижних концах должны быть надеты башмаки из резины или другого нескользкого материала.</a:t>
            </a:r>
          </a:p>
          <a:p>
            <a:r>
              <a:rPr lang="ru-RU" sz="4400" b="1" dirty="0" smtClean="0"/>
              <a:t>При установке </a:t>
            </a:r>
            <a:r>
              <a:rPr lang="ru-RU" sz="4400" b="1" u="sng" dirty="0" smtClean="0"/>
              <a:t>приставной лестницы в условиях, когда возможно смещение ее верхнего конца, последний необходимо надежно закрепить за устойчивые конструкции</a:t>
            </a:r>
            <a:r>
              <a:rPr lang="ru-RU" sz="4400" b="1" dirty="0" smtClean="0"/>
              <a:t>.</a:t>
            </a:r>
          </a:p>
          <a:p>
            <a:endParaRPr lang="ru-RU" dirty="0"/>
          </a:p>
        </p:txBody>
      </p:sp>
      <p:sp>
        <p:nvSpPr>
          <p:cNvPr id="4" name="Скругленный прямоугольник 3"/>
          <p:cNvSpPr/>
          <p:nvPr/>
        </p:nvSpPr>
        <p:spPr>
          <a:xfrm>
            <a:off x="323528" y="0"/>
            <a:ext cx="8640960" cy="6206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solidFill>
                  <a:srgbClr val="FFFF00"/>
                </a:solidFill>
                <a:latin typeface="Times New Roman" pitchFamily="18" charset="0"/>
                <a:cs typeface="Times New Roman" pitchFamily="18" charset="0"/>
              </a:rPr>
              <a:t>4. Применение лестниц, площадок, трапов</a:t>
            </a:r>
            <a:endParaRPr lang="ru-RU" sz="3200" dirty="0"/>
          </a:p>
        </p:txBody>
      </p:sp>
      <p:pic>
        <p:nvPicPr>
          <p:cNvPr id="7" name="Picture 2" descr="http://spb.neobroker.ru/img-org/tovar-568131.jpg"/>
          <p:cNvPicPr>
            <a:picLocks noChangeAspect="1" noChangeArrowheads="1"/>
          </p:cNvPicPr>
          <p:nvPr/>
        </p:nvPicPr>
        <p:blipFill>
          <a:blip r:embed="rId2" cstate="print"/>
          <a:srcRect/>
          <a:stretch>
            <a:fillRect/>
          </a:stretch>
        </p:blipFill>
        <p:spPr bwMode="auto">
          <a:xfrm>
            <a:off x="251520" y="764704"/>
            <a:ext cx="4248472" cy="5760640"/>
          </a:xfrm>
          <a:prstGeom prst="rect">
            <a:avLst/>
          </a:prstGeom>
          <a:noFill/>
        </p:spPr>
      </p:pic>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92696"/>
          </a:xfrm>
        </p:spPr>
        <p:txBody>
          <a:bodyPr>
            <a:normAutofit fontScale="90000"/>
          </a:bodyPr>
          <a:lstStyle/>
          <a:p>
            <a:pPr algn="ctr"/>
            <a:r>
              <a:rPr lang="ru-RU" sz="3100" b="1" dirty="0" smtClean="0">
                <a:solidFill>
                  <a:srgbClr val="FFFF00"/>
                </a:solidFill>
                <a:latin typeface="Times New Roman" pitchFamily="18" charset="0"/>
                <a:cs typeface="Times New Roman" pitchFamily="18" charset="0"/>
              </a:rPr>
              <a:t> Применение лестниц, площадок, трапов</a:t>
            </a:r>
            <a:r>
              <a:rPr lang="ru-RU" sz="2000" b="1" dirty="0" smtClean="0">
                <a:latin typeface="Times New Roman" pitchFamily="18" charset="0"/>
                <a:cs typeface="Times New Roman" pitchFamily="18" charset="0"/>
              </a:rPr>
              <a:t/>
            </a:r>
            <a:br>
              <a:rPr lang="ru-RU" sz="2000" b="1" dirty="0" smtClean="0">
                <a:latin typeface="Times New Roman" pitchFamily="18" charset="0"/>
                <a:cs typeface="Times New Roman" pitchFamily="18" charset="0"/>
              </a:rPr>
            </a:br>
            <a:endParaRPr lang="ru-RU" sz="2000" dirty="0"/>
          </a:p>
        </p:txBody>
      </p:sp>
      <p:sp>
        <p:nvSpPr>
          <p:cNvPr id="3" name="Содержимое 2"/>
          <p:cNvSpPr>
            <a:spLocks noGrp="1"/>
          </p:cNvSpPr>
          <p:nvPr>
            <p:ph idx="1"/>
          </p:nvPr>
        </p:nvSpPr>
        <p:spPr>
          <a:xfrm>
            <a:off x="4211960" y="548680"/>
            <a:ext cx="4752528" cy="5976664"/>
          </a:xfrm>
          <a:solidFill>
            <a:srgbClr val="FFFF00"/>
          </a:solidFill>
        </p:spPr>
        <p:txBody>
          <a:bodyPr>
            <a:normAutofit fontScale="92500" lnSpcReduction="10000"/>
          </a:bodyPr>
          <a:lstStyle/>
          <a:p>
            <a:r>
              <a:rPr lang="ru-RU" b="1" dirty="0" smtClean="0"/>
              <a:t>151. Верхние концы лестниц, приставляемых к трубам или проводам, снабжаются специальными крюками-захватами, предотвращающими падение лестницы от напора ветра или случайных толчков.</a:t>
            </a:r>
          </a:p>
          <a:p>
            <a:r>
              <a:rPr lang="ru-RU" b="1" dirty="0" smtClean="0"/>
              <a:t>У подвесных лестниц, применяемых для работы на конструкциях или проводах, должны быть приспособления, обеспечивающие прочное закрепление лестниц за конструкции или провода.</a:t>
            </a:r>
          </a:p>
          <a:p>
            <a:endParaRPr lang="ru-RU" dirty="0"/>
          </a:p>
        </p:txBody>
      </p:sp>
      <p:pic>
        <p:nvPicPr>
          <p:cNvPr id="4" name="Picture 2"/>
          <p:cNvPicPr>
            <a:picLocks noChangeAspect="1" noChangeArrowheads="1"/>
          </p:cNvPicPr>
          <p:nvPr/>
        </p:nvPicPr>
        <p:blipFill>
          <a:blip r:embed="rId2" cstate="print"/>
          <a:srcRect/>
          <a:stretch>
            <a:fillRect/>
          </a:stretch>
        </p:blipFill>
        <p:spPr bwMode="auto">
          <a:xfrm>
            <a:off x="1" y="620688"/>
            <a:ext cx="4067944" cy="6237312"/>
          </a:xfrm>
          <a:prstGeom prst="rect">
            <a:avLst/>
          </a:prstGeom>
          <a:noFill/>
          <a:ln w="9525">
            <a:noFill/>
            <a:miter lim="800000"/>
            <a:headEnd/>
            <a:tailEnd/>
          </a:ln>
          <a:effectLst/>
        </p:spPr>
      </p:pic>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572000" y="1041023"/>
            <a:ext cx="4572000" cy="5816977"/>
          </a:xfrm>
          <a:prstGeom prst="rect">
            <a:avLst/>
          </a:prstGeom>
          <a:solidFill>
            <a:srgbClr val="FFFF00"/>
          </a:solidFill>
        </p:spPr>
        <p:txBody>
          <a:bodyPr wrap="square">
            <a:spAutoFit/>
          </a:bodyPr>
          <a:lstStyle/>
          <a:p>
            <a:r>
              <a:rPr lang="ru-RU" sz="2400" b="1" dirty="0" smtClean="0"/>
              <a:t>152. </a:t>
            </a:r>
            <a:r>
              <a:rPr lang="ru-RU" sz="2400" dirty="0" smtClean="0"/>
              <a:t>Устанавливать и закреплять лестницы и площадки на монтируемые конструкции следует до их подъема. </a:t>
            </a:r>
          </a:p>
          <a:p>
            <a:r>
              <a:rPr lang="ru-RU" sz="2800" b="1" dirty="0" smtClean="0"/>
              <a:t>Длина приставной лестницы должна обеспечивать работнику </a:t>
            </a:r>
            <a:r>
              <a:rPr lang="ru-RU" sz="2800" b="1" u="sng" dirty="0" smtClean="0"/>
              <a:t>возможность работы в положении стоя на ступени, находящейся на расстоянии не менее 1 м от </a:t>
            </a:r>
            <a:r>
              <a:rPr lang="ru-RU" sz="2800" b="1" dirty="0" smtClean="0"/>
              <a:t>верхнего конца лестницы.</a:t>
            </a:r>
            <a:endParaRPr lang="ru-RU" sz="2800" dirty="0"/>
          </a:p>
        </p:txBody>
      </p:sp>
      <p:sp>
        <p:nvSpPr>
          <p:cNvPr id="6" name="Скругленный прямоугольник 5"/>
          <p:cNvSpPr/>
          <p:nvPr/>
        </p:nvSpPr>
        <p:spPr>
          <a:xfrm>
            <a:off x="4572000" y="0"/>
            <a:ext cx="4572000" cy="10081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latin typeface="Times New Roman" pitchFamily="18" charset="0"/>
                <a:cs typeface="Times New Roman" pitchFamily="18" charset="0"/>
              </a:rPr>
              <a:t>Применение лестниц, площадок, трапов</a:t>
            </a:r>
            <a:endParaRPr lang="ru-RU" sz="2400" dirty="0"/>
          </a:p>
        </p:txBody>
      </p:sp>
      <p:pic>
        <p:nvPicPr>
          <p:cNvPr id="7" name="Picture 2"/>
          <p:cNvPicPr>
            <a:picLocks noChangeAspect="1" noChangeArrowheads="1"/>
          </p:cNvPicPr>
          <p:nvPr/>
        </p:nvPicPr>
        <p:blipFill>
          <a:blip r:embed="rId2" cstate="print"/>
          <a:srcRect/>
          <a:stretch>
            <a:fillRect/>
          </a:stretch>
        </p:blipFill>
        <p:spPr bwMode="auto">
          <a:xfrm>
            <a:off x="0" y="404664"/>
            <a:ext cx="4355976" cy="6192688"/>
          </a:xfrm>
          <a:prstGeom prst="rect">
            <a:avLst/>
          </a:prstGeom>
          <a:noFill/>
          <a:ln w="9525">
            <a:noFill/>
            <a:miter lim="800000"/>
            <a:headEnd/>
            <a:tailEnd/>
          </a:ln>
          <a:effectLst/>
        </p:spPr>
      </p:pic>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2019027" y="44624"/>
            <a:ext cx="4466351" cy="369332"/>
          </a:xfrm>
          <a:prstGeom prst="rect">
            <a:avLst/>
          </a:prstGeom>
          <a:solidFill>
            <a:srgbClr val="FFFF00"/>
          </a:solidFill>
        </p:spPr>
        <p:txBody>
          <a:bodyPr wrap="none">
            <a:spAutoFit/>
          </a:bodyPr>
          <a:lstStyle/>
          <a:p>
            <a:r>
              <a:rPr lang="ru-RU" b="1" dirty="0" smtClean="0">
                <a:latin typeface="Times New Roman" pitchFamily="18" charset="0"/>
                <a:cs typeface="Times New Roman" pitchFamily="18" charset="0"/>
              </a:rPr>
              <a:t> Применение лестниц, площадок, трапов</a:t>
            </a:r>
            <a:endParaRPr lang="ru-RU" b="1" dirty="0">
              <a:latin typeface="Times New Roman" pitchFamily="18" charset="0"/>
              <a:cs typeface="Times New Roman" pitchFamily="18" charset="0"/>
            </a:endParaRPr>
          </a:p>
        </p:txBody>
      </p:sp>
      <p:pic>
        <p:nvPicPr>
          <p:cNvPr id="65538" name="Picture 2"/>
          <p:cNvPicPr>
            <a:picLocks noChangeAspect="1" noChangeArrowheads="1"/>
          </p:cNvPicPr>
          <p:nvPr/>
        </p:nvPicPr>
        <p:blipFill>
          <a:blip r:embed="rId2" cstate="print"/>
          <a:srcRect/>
          <a:stretch>
            <a:fillRect/>
          </a:stretch>
        </p:blipFill>
        <p:spPr bwMode="auto">
          <a:xfrm>
            <a:off x="179512" y="476672"/>
            <a:ext cx="6048672" cy="3152775"/>
          </a:xfrm>
          <a:prstGeom prst="rect">
            <a:avLst/>
          </a:prstGeom>
          <a:noFill/>
          <a:ln w="9525">
            <a:noFill/>
            <a:miter lim="800000"/>
            <a:headEnd/>
            <a:tailEnd/>
          </a:ln>
        </p:spPr>
      </p:pic>
      <p:pic>
        <p:nvPicPr>
          <p:cNvPr id="27" name="Picture 6" descr="http://www.profi-lestnica.ru/dbpics/12539.JPG"/>
          <p:cNvPicPr>
            <a:picLocks noChangeAspect="1" noChangeArrowheads="1"/>
          </p:cNvPicPr>
          <p:nvPr/>
        </p:nvPicPr>
        <p:blipFill>
          <a:blip r:embed="rId3" cstate="print"/>
          <a:srcRect/>
          <a:stretch>
            <a:fillRect/>
          </a:stretch>
        </p:blipFill>
        <p:spPr bwMode="auto">
          <a:xfrm>
            <a:off x="3275856" y="3717032"/>
            <a:ext cx="2952328" cy="2888723"/>
          </a:xfrm>
          <a:prstGeom prst="rect">
            <a:avLst/>
          </a:prstGeom>
          <a:noFill/>
        </p:spPr>
      </p:pic>
      <p:pic>
        <p:nvPicPr>
          <p:cNvPr id="65542" name="Picture 6" descr="http://fazenda.sam-stroy.info/i/p/1413552715.jpg"/>
          <p:cNvPicPr>
            <a:picLocks noChangeAspect="1" noChangeArrowheads="1"/>
          </p:cNvPicPr>
          <p:nvPr/>
        </p:nvPicPr>
        <p:blipFill>
          <a:blip r:embed="rId4" cstate="print"/>
          <a:srcRect/>
          <a:stretch>
            <a:fillRect/>
          </a:stretch>
        </p:blipFill>
        <p:spPr bwMode="auto">
          <a:xfrm>
            <a:off x="35496" y="3717032"/>
            <a:ext cx="3440082" cy="2924944"/>
          </a:xfrm>
          <a:prstGeom prst="rect">
            <a:avLst/>
          </a:prstGeom>
          <a:noFill/>
        </p:spPr>
      </p:pic>
      <p:pic>
        <p:nvPicPr>
          <p:cNvPr id="28" name="Picture 1"/>
          <p:cNvPicPr>
            <a:picLocks noChangeAspect="1" noChangeArrowheads="1"/>
          </p:cNvPicPr>
          <p:nvPr/>
        </p:nvPicPr>
        <p:blipFill>
          <a:blip r:embed="rId5" cstate="print"/>
          <a:srcRect/>
          <a:stretch>
            <a:fillRect/>
          </a:stretch>
        </p:blipFill>
        <p:spPr bwMode="auto">
          <a:xfrm>
            <a:off x="6300192" y="1052736"/>
            <a:ext cx="2843808" cy="54292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92696"/>
          </a:xfrm>
        </p:spPr>
        <p:txBody>
          <a:bodyPr>
            <a:normAutofit fontScale="90000"/>
          </a:bodyPr>
          <a:lstStyle/>
          <a:p>
            <a:pPr algn="ctr"/>
            <a:r>
              <a:rPr lang="ru-RU" sz="3100" b="1" dirty="0" smtClean="0">
                <a:solidFill>
                  <a:srgbClr val="FFFF00"/>
                </a:solidFill>
                <a:latin typeface="Times New Roman" pitchFamily="18" charset="0"/>
                <a:cs typeface="Times New Roman" pitchFamily="18" charset="0"/>
              </a:rPr>
              <a:t>4. Применение лестниц, площадок, трапов</a:t>
            </a:r>
            <a:r>
              <a:rPr lang="ru-RU" sz="2000" b="1" dirty="0" smtClean="0">
                <a:latin typeface="Times New Roman" pitchFamily="18" charset="0"/>
                <a:cs typeface="Times New Roman" pitchFamily="18" charset="0"/>
              </a:rPr>
              <a:t/>
            </a:r>
            <a:br>
              <a:rPr lang="ru-RU" sz="2000" b="1" dirty="0" smtClean="0">
                <a:latin typeface="Times New Roman" pitchFamily="18" charset="0"/>
                <a:cs typeface="Times New Roman" pitchFamily="18" charset="0"/>
              </a:rPr>
            </a:br>
            <a:endParaRPr lang="ru-RU" sz="2000" dirty="0"/>
          </a:p>
        </p:txBody>
      </p:sp>
      <p:sp>
        <p:nvSpPr>
          <p:cNvPr id="3" name="Содержимое 2"/>
          <p:cNvSpPr>
            <a:spLocks noGrp="1"/>
          </p:cNvSpPr>
          <p:nvPr>
            <p:ph idx="1"/>
          </p:nvPr>
        </p:nvSpPr>
        <p:spPr>
          <a:xfrm>
            <a:off x="179512" y="404664"/>
            <a:ext cx="8964488" cy="2664296"/>
          </a:xfrm>
          <a:solidFill>
            <a:srgbClr val="FFFF00"/>
          </a:solidFill>
        </p:spPr>
        <p:txBody>
          <a:bodyPr>
            <a:normAutofit/>
          </a:bodyPr>
          <a:lstStyle/>
          <a:p>
            <a:r>
              <a:rPr lang="ru-RU" sz="2800" dirty="0" smtClean="0"/>
              <a:t>153. При работе с приставной лестницы на </a:t>
            </a:r>
            <a:r>
              <a:rPr lang="ru-RU" sz="2800" b="1" dirty="0" smtClean="0"/>
              <a:t>высоте </a:t>
            </a:r>
            <a:r>
              <a:rPr lang="ru-RU" sz="2800" b="1" dirty="0" smtClean="0">
                <a:solidFill>
                  <a:srgbClr val="C00000"/>
                </a:solidFill>
              </a:rPr>
              <a:t>более 1,8 м </a:t>
            </a:r>
            <a:r>
              <a:rPr lang="ru-RU" sz="2800" dirty="0" smtClean="0"/>
              <a:t>надлежит применять </a:t>
            </a:r>
            <a:r>
              <a:rPr lang="ru-RU" sz="2800" b="1" u="sng" dirty="0" smtClean="0">
                <a:solidFill>
                  <a:srgbClr val="FF0000"/>
                </a:solidFill>
              </a:rPr>
              <a:t>страховочную систему</a:t>
            </a:r>
            <a:r>
              <a:rPr lang="ru-RU" sz="2800" u="sng" dirty="0" smtClean="0"/>
              <a:t>, прикрепляемую к конструкции сооружения или к лестнице (при условии </a:t>
            </a:r>
            <a:r>
              <a:rPr lang="ru-RU" sz="2800" b="1" u="sng" dirty="0" smtClean="0"/>
              <a:t>закрепления лестницы </a:t>
            </a:r>
            <a:r>
              <a:rPr lang="ru-RU" sz="2800" u="sng" dirty="0" smtClean="0"/>
              <a:t>к строительной или другой конструкции).</a:t>
            </a:r>
          </a:p>
          <a:p>
            <a:endParaRPr lang="ru-RU" dirty="0"/>
          </a:p>
        </p:txBody>
      </p:sp>
      <p:sp>
        <p:nvSpPr>
          <p:cNvPr id="5" name="Скругленный прямоугольник 4"/>
          <p:cNvSpPr/>
          <p:nvPr/>
        </p:nvSpPr>
        <p:spPr>
          <a:xfrm>
            <a:off x="7308304" y="1556792"/>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pic>
        <p:nvPicPr>
          <p:cNvPr id="6" name="Picture 14" descr="http://www.kuban-realtor.ru/upload/information_system_1/2/1/7/item_217/information_items_217.jpg"/>
          <p:cNvPicPr>
            <a:picLocks noChangeAspect="1" noChangeArrowheads="1"/>
          </p:cNvPicPr>
          <p:nvPr/>
        </p:nvPicPr>
        <p:blipFill>
          <a:blip r:embed="rId2" cstate="print"/>
          <a:srcRect/>
          <a:stretch>
            <a:fillRect/>
          </a:stretch>
        </p:blipFill>
        <p:spPr bwMode="auto">
          <a:xfrm>
            <a:off x="323528" y="3041576"/>
            <a:ext cx="6480720" cy="38164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92696"/>
          </a:xfrm>
        </p:spPr>
        <p:txBody>
          <a:bodyPr>
            <a:normAutofit fontScale="90000"/>
          </a:bodyPr>
          <a:lstStyle/>
          <a:p>
            <a:pPr algn="ctr"/>
            <a:r>
              <a:rPr lang="ru-RU" sz="3100" b="1" dirty="0" smtClean="0">
                <a:solidFill>
                  <a:srgbClr val="FFFF00"/>
                </a:solidFill>
                <a:latin typeface="Times New Roman" pitchFamily="18" charset="0"/>
                <a:cs typeface="Times New Roman" pitchFamily="18" charset="0"/>
              </a:rPr>
              <a:t>4. Применение лестниц, площадок, трапов</a:t>
            </a:r>
            <a:r>
              <a:rPr lang="ru-RU" sz="2000" b="1" dirty="0" smtClean="0">
                <a:latin typeface="Times New Roman" pitchFamily="18" charset="0"/>
                <a:cs typeface="Times New Roman" pitchFamily="18" charset="0"/>
              </a:rPr>
              <a:t/>
            </a:r>
            <a:br>
              <a:rPr lang="ru-RU" sz="2000" b="1" dirty="0" smtClean="0">
                <a:latin typeface="Times New Roman" pitchFamily="18" charset="0"/>
                <a:cs typeface="Times New Roman" pitchFamily="18" charset="0"/>
              </a:rPr>
            </a:br>
            <a:endParaRPr lang="ru-RU" sz="2000" dirty="0"/>
          </a:p>
        </p:txBody>
      </p:sp>
      <p:sp>
        <p:nvSpPr>
          <p:cNvPr id="3" name="Содержимое 2"/>
          <p:cNvSpPr>
            <a:spLocks noGrp="1"/>
          </p:cNvSpPr>
          <p:nvPr>
            <p:ph idx="1"/>
          </p:nvPr>
        </p:nvSpPr>
        <p:spPr>
          <a:xfrm>
            <a:off x="0" y="548680"/>
            <a:ext cx="4572000" cy="5976664"/>
          </a:xfrm>
          <a:solidFill>
            <a:srgbClr val="FFFF00"/>
          </a:solidFill>
        </p:spPr>
        <p:txBody>
          <a:bodyPr>
            <a:normAutofit/>
          </a:bodyPr>
          <a:lstStyle/>
          <a:p>
            <a:r>
              <a:rPr lang="ru-RU" sz="2800" b="1" dirty="0" smtClean="0"/>
              <a:t>154. Приставные лестницы </a:t>
            </a:r>
            <a:r>
              <a:rPr lang="ru-RU" sz="2800" b="1" u="sng" dirty="0" smtClean="0"/>
              <a:t>без рабочих площадок </a:t>
            </a:r>
            <a:r>
              <a:rPr lang="ru-RU" sz="2800" b="1" dirty="0" smtClean="0"/>
              <a:t>допускается применять </a:t>
            </a:r>
            <a:r>
              <a:rPr lang="ru-RU" sz="2800" b="1" u="sng" dirty="0" smtClean="0"/>
              <a:t>только для перехода работников между отдельными ярусами </a:t>
            </a:r>
            <a:r>
              <a:rPr lang="ru-RU" sz="2800" b="1" dirty="0" smtClean="0"/>
              <a:t>здания или </a:t>
            </a:r>
            <a:r>
              <a:rPr lang="ru-RU" sz="2800" b="1" u="sng" dirty="0" smtClean="0"/>
              <a:t>для выполнения работ, не требующих от работника упора в строительные конструкции здания.</a:t>
            </a:r>
          </a:p>
          <a:p>
            <a:endParaRPr lang="ru-RU" dirty="0"/>
          </a:p>
        </p:txBody>
      </p:sp>
      <p:sp>
        <p:nvSpPr>
          <p:cNvPr id="4" name="Скругленный прямоугольник 3"/>
          <p:cNvSpPr/>
          <p:nvPr/>
        </p:nvSpPr>
        <p:spPr>
          <a:xfrm>
            <a:off x="395536" y="6093296"/>
            <a:ext cx="1500198" cy="428604"/>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НОВ!!!</a:t>
            </a:r>
          </a:p>
          <a:p>
            <a:pPr algn="ctr"/>
            <a:endParaRPr lang="ru-RU" sz="2800" b="1" dirty="0">
              <a:solidFill>
                <a:srgbClr val="FFFF00"/>
              </a:solidFill>
            </a:endParaRPr>
          </a:p>
        </p:txBody>
      </p:sp>
      <p:pic>
        <p:nvPicPr>
          <p:cNvPr id="6" name="Picture 3"/>
          <p:cNvPicPr>
            <a:picLocks noChangeAspect="1" noChangeArrowheads="1"/>
          </p:cNvPicPr>
          <p:nvPr/>
        </p:nvPicPr>
        <p:blipFill>
          <a:blip r:embed="rId2" cstate="print"/>
          <a:srcRect/>
          <a:stretch>
            <a:fillRect/>
          </a:stretch>
        </p:blipFill>
        <p:spPr bwMode="auto">
          <a:xfrm>
            <a:off x="4500530" y="548680"/>
            <a:ext cx="4643470" cy="6019798"/>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92696"/>
          </a:xfrm>
        </p:spPr>
        <p:txBody>
          <a:bodyPr>
            <a:normAutofit/>
          </a:bodyPr>
          <a:lstStyle/>
          <a:p>
            <a:pPr algn="ctr"/>
            <a:r>
              <a:rPr lang="ru-RU" sz="2800" b="1" dirty="0" smtClean="0">
                <a:solidFill>
                  <a:srgbClr val="FFFF00"/>
                </a:solidFill>
                <a:latin typeface="Times New Roman" pitchFamily="18" charset="0"/>
                <a:cs typeface="Times New Roman" pitchFamily="18" charset="0"/>
              </a:rPr>
              <a:t>Применение лестниц, площадок, трапов</a:t>
            </a:r>
            <a:endParaRPr lang="ru-RU" sz="2800" dirty="0">
              <a:solidFill>
                <a:srgbClr val="FFFF00"/>
              </a:solidFill>
            </a:endParaRPr>
          </a:p>
        </p:txBody>
      </p:sp>
      <p:sp>
        <p:nvSpPr>
          <p:cNvPr id="3" name="Содержимое 2"/>
          <p:cNvSpPr>
            <a:spLocks noGrp="1"/>
          </p:cNvSpPr>
          <p:nvPr>
            <p:ph idx="1"/>
          </p:nvPr>
        </p:nvSpPr>
        <p:spPr>
          <a:xfrm>
            <a:off x="457200" y="908720"/>
            <a:ext cx="4114800" cy="5415880"/>
          </a:xfrm>
          <a:solidFill>
            <a:srgbClr val="FFFF00"/>
          </a:solidFill>
        </p:spPr>
        <p:txBody>
          <a:bodyPr>
            <a:normAutofit fontScale="85000" lnSpcReduction="20000"/>
          </a:bodyPr>
          <a:lstStyle/>
          <a:p>
            <a:r>
              <a:rPr lang="ru-RU" sz="2800" b="1" dirty="0" smtClean="0"/>
              <a:t>155. При использовании приставной лестницы или стремянок </a:t>
            </a:r>
            <a:r>
              <a:rPr lang="ru-RU" sz="2800" b="1" u="sng" dirty="0" smtClean="0"/>
              <a:t>не допускается:</a:t>
            </a:r>
          </a:p>
          <a:p>
            <a:r>
              <a:rPr lang="ru-RU" sz="2800" b="1" dirty="0" smtClean="0"/>
              <a:t>а) работать с двух верхних ступенек стремянок, не имеющих перил или упоров;</a:t>
            </a:r>
          </a:p>
          <a:p>
            <a:r>
              <a:rPr lang="ru-RU" sz="2800" b="1" dirty="0" smtClean="0"/>
              <a:t>б) находиться на ступеньках приставной лестницы или стремянки более чем одному человеку;</a:t>
            </a:r>
          </a:p>
          <a:p>
            <a:r>
              <a:rPr lang="ru-RU" sz="2800" b="1" dirty="0" smtClean="0"/>
              <a:t>в) поднимать и опускать груз по приставной лестнице и оставлять на ней инструмент.</a:t>
            </a:r>
          </a:p>
          <a:p>
            <a:endParaRPr lang="ru-RU" dirty="0"/>
          </a:p>
        </p:txBody>
      </p:sp>
      <p:pic>
        <p:nvPicPr>
          <p:cNvPr id="4" name="Picture 2"/>
          <p:cNvPicPr>
            <a:picLocks noChangeAspect="1" noChangeArrowheads="1"/>
          </p:cNvPicPr>
          <p:nvPr/>
        </p:nvPicPr>
        <p:blipFill>
          <a:blip r:embed="rId2" cstate="print"/>
          <a:srcRect/>
          <a:stretch>
            <a:fillRect/>
          </a:stretch>
        </p:blipFill>
        <p:spPr bwMode="auto">
          <a:xfrm>
            <a:off x="4644008" y="692696"/>
            <a:ext cx="4284661" cy="6000792"/>
          </a:xfrm>
          <a:prstGeom prst="rect">
            <a:avLst/>
          </a:prstGeom>
          <a:noFill/>
          <a:ln w="9525">
            <a:noFill/>
            <a:miter lim="800000"/>
            <a:headEnd/>
            <a:tailEnd/>
          </a:ln>
          <a:effectLst/>
        </p:spPr>
      </p:pic>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92696"/>
          </a:xfrm>
        </p:spPr>
        <p:txBody>
          <a:bodyPr>
            <a:normAutofit/>
          </a:bodyPr>
          <a:lstStyle/>
          <a:p>
            <a:pPr algn="ctr"/>
            <a:r>
              <a:rPr lang="ru-RU" sz="2800" b="1" dirty="0" smtClean="0">
                <a:solidFill>
                  <a:srgbClr val="FFFF00"/>
                </a:solidFill>
                <a:latin typeface="Times New Roman" pitchFamily="18" charset="0"/>
                <a:cs typeface="Times New Roman" pitchFamily="18" charset="0"/>
              </a:rPr>
              <a:t>Применение лестниц, площадок, трапов</a:t>
            </a:r>
            <a:endParaRPr lang="ru-RU" sz="2800" dirty="0">
              <a:solidFill>
                <a:srgbClr val="FFFF00"/>
              </a:solidFill>
            </a:endParaRPr>
          </a:p>
        </p:txBody>
      </p:sp>
      <p:sp>
        <p:nvSpPr>
          <p:cNvPr id="3" name="Содержимое 2"/>
          <p:cNvSpPr>
            <a:spLocks noGrp="1"/>
          </p:cNvSpPr>
          <p:nvPr>
            <p:ph idx="1"/>
          </p:nvPr>
        </p:nvSpPr>
        <p:spPr>
          <a:xfrm>
            <a:off x="179512" y="764704"/>
            <a:ext cx="4248472" cy="6093296"/>
          </a:xfrm>
          <a:solidFill>
            <a:srgbClr val="FFFF00"/>
          </a:solidFill>
        </p:spPr>
        <p:txBody>
          <a:bodyPr>
            <a:normAutofit fontScale="85000" lnSpcReduction="20000"/>
          </a:bodyPr>
          <a:lstStyle/>
          <a:p>
            <a:r>
              <a:rPr lang="ru-RU" b="1" dirty="0" smtClean="0"/>
              <a:t>156. </a:t>
            </a:r>
            <a:r>
              <a:rPr lang="ru-RU" b="1" u="sng" dirty="0" smtClean="0"/>
              <a:t>Не допускается </a:t>
            </a:r>
            <a:r>
              <a:rPr lang="ru-RU" b="1" dirty="0" smtClean="0"/>
              <a:t>работать на переносных лестницах и стремянках:</a:t>
            </a:r>
          </a:p>
          <a:p>
            <a:r>
              <a:rPr lang="ru-RU" b="1" dirty="0" smtClean="0"/>
              <a:t>а) над вращающимися (движущимися) механизмами, работающими машинами, транспортерами;</a:t>
            </a:r>
          </a:p>
          <a:p>
            <a:r>
              <a:rPr lang="ru-RU" b="1" dirty="0" smtClean="0"/>
              <a:t>б) с использованием электрического и пневматического инструмента, строительно-монтажных пистолетов;</a:t>
            </a:r>
          </a:p>
          <a:p>
            <a:r>
              <a:rPr lang="ru-RU" b="1" dirty="0" smtClean="0"/>
              <a:t>в) при выполнении газосварочных, газопламенных и электросварочных работ;</a:t>
            </a:r>
          </a:p>
          <a:p>
            <a:r>
              <a:rPr lang="ru-RU" b="1" dirty="0" smtClean="0"/>
              <a:t>г) при натяжении проводов и для поддержания на высоте тяжелых деталей.</a:t>
            </a:r>
          </a:p>
          <a:p>
            <a:endParaRPr lang="ru-RU" dirty="0"/>
          </a:p>
        </p:txBody>
      </p:sp>
      <p:pic>
        <p:nvPicPr>
          <p:cNvPr id="5" name="Picture 2" descr="January 2008"/>
          <p:cNvPicPr>
            <a:picLocks noChangeAspect="1" noChangeArrowheads="1"/>
          </p:cNvPicPr>
          <p:nvPr/>
        </p:nvPicPr>
        <p:blipFill>
          <a:blip r:embed="rId2" cstate="print"/>
          <a:srcRect/>
          <a:stretch>
            <a:fillRect/>
          </a:stretch>
        </p:blipFill>
        <p:spPr bwMode="auto">
          <a:xfrm>
            <a:off x="4788024" y="764704"/>
            <a:ext cx="3779912" cy="5943601"/>
          </a:xfrm>
          <a:prstGeom prst="rect">
            <a:avLst/>
          </a:prstGeom>
          <a:noFill/>
        </p:spPr>
      </p:pic>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44008" y="1340768"/>
            <a:ext cx="4042792" cy="4983832"/>
          </a:xfrm>
          <a:solidFill>
            <a:srgbClr val="FFFF00"/>
          </a:solidFill>
        </p:spPr>
        <p:txBody>
          <a:bodyPr>
            <a:normAutofit fontScale="92500"/>
          </a:bodyPr>
          <a:lstStyle/>
          <a:p>
            <a:r>
              <a:rPr lang="ru-RU" sz="3200" b="1" dirty="0" smtClean="0"/>
              <a:t>157. </a:t>
            </a:r>
            <a:r>
              <a:rPr lang="ru-RU" sz="3200" b="1" u="sng" dirty="0" smtClean="0"/>
              <a:t>Не допускается </a:t>
            </a:r>
            <a:r>
              <a:rPr lang="ru-RU" sz="3200" b="1" dirty="0" smtClean="0"/>
              <a:t>установка лестниц на ступенях маршей лестничных клеток. Для выполнения работ в этих условиях следует применять подмости.</a:t>
            </a:r>
          </a:p>
          <a:p>
            <a:endParaRPr lang="ru-RU" dirty="0"/>
          </a:p>
        </p:txBody>
      </p:sp>
      <p:pic>
        <p:nvPicPr>
          <p:cNvPr id="4" name="Picture 2" descr="H:\РАБОТА НА ВЫСОТЕ\ФОТО высота\mon_pr13.jpg"/>
          <p:cNvPicPr>
            <a:picLocks noChangeAspect="1" noChangeArrowheads="1"/>
          </p:cNvPicPr>
          <p:nvPr/>
        </p:nvPicPr>
        <p:blipFill>
          <a:blip r:embed="rId2" cstate="print"/>
          <a:srcRect/>
          <a:stretch>
            <a:fillRect/>
          </a:stretch>
        </p:blipFill>
        <p:spPr bwMode="auto">
          <a:xfrm>
            <a:off x="467544" y="476672"/>
            <a:ext cx="4032448" cy="6048672"/>
          </a:xfrm>
          <a:prstGeom prst="rect">
            <a:avLst/>
          </a:prstGeom>
          <a:noFill/>
        </p:spPr>
      </p:pic>
      <p:sp>
        <p:nvSpPr>
          <p:cNvPr id="5" name="Скругленный прямоугольник 4"/>
          <p:cNvSpPr/>
          <p:nvPr/>
        </p:nvSpPr>
        <p:spPr>
          <a:xfrm>
            <a:off x="4716016" y="0"/>
            <a:ext cx="4176464" cy="1124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solidFill>
                  <a:srgbClr val="FFFF00"/>
                </a:solidFill>
                <a:latin typeface="Times New Roman" pitchFamily="18" charset="0"/>
                <a:cs typeface="Times New Roman" pitchFamily="18" charset="0"/>
              </a:rPr>
              <a:t>Применение лестниц, площадок, трапов</a:t>
            </a:r>
            <a:endParaRPr lang="ru-RU" sz="2800" dirty="0"/>
          </a:p>
        </p:txBody>
      </p:sp>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92696"/>
          </a:xfrm>
        </p:spPr>
        <p:txBody>
          <a:bodyPr>
            <a:normAutofit/>
          </a:bodyPr>
          <a:lstStyle/>
          <a:p>
            <a:pPr algn="ctr"/>
            <a:r>
              <a:rPr lang="ru-RU" sz="2800" b="1" dirty="0" smtClean="0">
                <a:solidFill>
                  <a:srgbClr val="FFFF00"/>
                </a:solidFill>
                <a:latin typeface="Times New Roman" pitchFamily="18" charset="0"/>
                <a:cs typeface="Times New Roman" pitchFamily="18" charset="0"/>
              </a:rPr>
              <a:t>Применение лестниц, площадок, трапов</a:t>
            </a:r>
            <a:endParaRPr lang="ru-RU" sz="2800" dirty="0">
              <a:solidFill>
                <a:srgbClr val="FFFF00"/>
              </a:solidFill>
            </a:endParaRPr>
          </a:p>
        </p:txBody>
      </p:sp>
      <p:sp>
        <p:nvSpPr>
          <p:cNvPr id="3" name="Содержимое 2"/>
          <p:cNvSpPr>
            <a:spLocks noGrp="1"/>
          </p:cNvSpPr>
          <p:nvPr>
            <p:ph idx="1"/>
          </p:nvPr>
        </p:nvSpPr>
        <p:spPr>
          <a:xfrm>
            <a:off x="179512" y="764704"/>
            <a:ext cx="7488832" cy="5904656"/>
          </a:xfrm>
          <a:solidFill>
            <a:srgbClr val="FFFF00"/>
          </a:solidFill>
        </p:spPr>
        <p:txBody>
          <a:bodyPr>
            <a:normAutofit fontScale="92500"/>
          </a:bodyPr>
          <a:lstStyle/>
          <a:p>
            <a:r>
              <a:rPr lang="ru-RU" sz="3000" b="1" dirty="0" smtClean="0"/>
              <a:t>158. При работе с </a:t>
            </a:r>
            <a:r>
              <a:rPr lang="ru-RU" sz="3000" b="1" u="sng" dirty="0" smtClean="0"/>
              <a:t>приставной лестницы в местах с оживленным движением транспортных средств или людей </a:t>
            </a:r>
            <a:r>
              <a:rPr lang="ru-RU" sz="3000" b="1" dirty="0" smtClean="0"/>
              <a:t>для предупреждения ее падения от случайных толчков (независимо от наличия на концах лестницы наконечников) место ее установки следует ограждать или охранять. </a:t>
            </a:r>
          </a:p>
          <a:p>
            <a:r>
              <a:rPr lang="ru-RU" sz="3000" b="1" u="sng" dirty="0" smtClean="0"/>
              <a:t>В случаях, когда невозможно закрепить лестницу при установке ее на гладком полу, у ее основания должен стоять работник в каске и удерживать лестницу в устойчивом положении.</a:t>
            </a:r>
          </a:p>
          <a:p>
            <a:endParaRPr lang="ru-RU" dirty="0"/>
          </a:p>
        </p:txBody>
      </p:sp>
      <p:pic>
        <p:nvPicPr>
          <p:cNvPr id="4" name="Рисунок 3" descr="Требования безопасности к рабочему месту, месту работы на высоте Программа обучения по охране труда при проведении верхолазных р"/>
          <p:cNvPicPr/>
          <p:nvPr/>
        </p:nvPicPr>
        <p:blipFill>
          <a:blip r:embed="rId2" cstate="print"/>
          <a:srcRect/>
          <a:stretch>
            <a:fillRect/>
          </a:stretch>
        </p:blipFill>
        <p:spPr bwMode="auto">
          <a:xfrm>
            <a:off x="7668344" y="3212976"/>
            <a:ext cx="1864747" cy="3456384"/>
          </a:xfrm>
          <a:prstGeom prst="rect">
            <a:avLst/>
          </a:prstGeom>
          <a:noFill/>
          <a:ln w="9525">
            <a:noFill/>
            <a:miter lim="800000"/>
            <a:headEnd/>
            <a:tailEnd/>
          </a:ln>
        </p:spPr>
      </p:pic>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92696"/>
          </a:xfrm>
        </p:spPr>
        <p:txBody>
          <a:bodyPr>
            <a:normAutofit/>
          </a:bodyPr>
          <a:lstStyle/>
          <a:p>
            <a:pPr algn="ctr"/>
            <a:r>
              <a:rPr lang="ru-RU" sz="2800" b="1" dirty="0" smtClean="0">
                <a:solidFill>
                  <a:srgbClr val="FFFF00"/>
                </a:solidFill>
                <a:latin typeface="Times New Roman" pitchFamily="18" charset="0"/>
                <a:cs typeface="Times New Roman" pitchFamily="18" charset="0"/>
              </a:rPr>
              <a:t>Применение лестниц, площадок, трапов</a:t>
            </a:r>
            <a:endParaRPr lang="ru-RU" sz="2800" dirty="0">
              <a:solidFill>
                <a:srgbClr val="FFFF00"/>
              </a:solidFill>
            </a:endParaRPr>
          </a:p>
        </p:txBody>
      </p:sp>
      <p:sp>
        <p:nvSpPr>
          <p:cNvPr id="3" name="Содержимое 2"/>
          <p:cNvSpPr>
            <a:spLocks noGrp="1"/>
          </p:cNvSpPr>
          <p:nvPr>
            <p:ph idx="1"/>
          </p:nvPr>
        </p:nvSpPr>
        <p:spPr>
          <a:xfrm>
            <a:off x="251520" y="764704"/>
            <a:ext cx="8712968" cy="5904656"/>
          </a:xfrm>
          <a:solidFill>
            <a:srgbClr val="FFFF00"/>
          </a:solidFill>
        </p:spPr>
        <p:txBody>
          <a:bodyPr>
            <a:normAutofit fontScale="92500" lnSpcReduction="20000"/>
          </a:bodyPr>
          <a:lstStyle/>
          <a:p>
            <a:r>
              <a:rPr lang="ru-RU" sz="3000" b="1" dirty="0" smtClean="0"/>
              <a:t>159. При перемещении лестницы двумя работниками ее необходимо нести наконечниками назад, предупреждая встречных об опасности. При переноске лестницы одним работником она должна находиться в наклонном положении так, чтобы передний конец ее был приподнят над землей не менее чем на 2 м.</a:t>
            </a:r>
          </a:p>
          <a:p>
            <a:r>
              <a:rPr lang="ru-RU" sz="3000" b="1" dirty="0" smtClean="0"/>
              <a:t>160. </a:t>
            </a:r>
            <a:r>
              <a:rPr lang="ru-RU" sz="3000" b="1" u="sng" dirty="0" smtClean="0"/>
              <a:t>Лестницы и стремянки перед применением осматриваются ответственным исполнителем работ </a:t>
            </a:r>
            <a:r>
              <a:rPr lang="ru-RU" sz="3000" b="1" dirty="0" smtClean="0"/>
              <a:t>(без записи в журнале приема и осмотра лесов и подмостей).</a:t>
            </a:r>
          </a:p>
          <a:p>
            <a:r>
              <a:rPr lang="ru-RU" sz="3000" b="1" dirty="0" smtClean="0"/>
              <a:t>161. Лестницы должны храниться в сухих помещениях, в условиях, исключающих их случайные механические повреждения.</a:t>
            </a:r>
          </a:p>
          <a:p>
            <a:endParaRPr lang="ru-RU" dirty="0"/>
          </a:p>
        </p:txBody>
      </p:sp>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92696"/>
          </a:xfrm>
        </p:spPr>
        <p:txBody>
          <a:bodyPr>
            <a:normAutofit/>
          </a:bodyPr>
          <a:lstStyle/>
          <a:p>
            <a:pPr algn="ctr"/>
            <a:r>
              <a:rPr lang="ru-RU" sz="2800" b="1" dirty="0" smtClean="0">
                <a:solidFill>
                  <a:srgbClr val="FFFF00"/>
                </a:solidFill>
                <a:latin typeface="Times New Roman" pitchFamily="18" charset="0"/>
                <a:cs typeface="Times New Roman" pitchFamily="18" charset="0"/>
              </a:rPr>
              <a:t>Применение лестниц, площадок, трапов</a:t>
            </a:r>
            <a:endParaRPr lang="ru-RU" sz="2800" dirty="0">
              <a:solidFill>
                <a:srgbClr val="FFFF00"/>
              </a:solidFill>
            </a:endParaRPr>
          </a:p>
        </p:txBody>
      </p:sp>
      <p:sp>
        <p:nvSpPr>
          <p:cNvPr id="3" name="Содержимое 2"/>
          <p:cNvSpPr>
            <a:spLocks noGrp="1"/>
          </p:cNvSpPr>
          <p:nvPr>
            <p:ph idx="1"/>
          </p:nvPr>
        </p:nvSpPr>
        <p:spPr>
          <a:xfrm>
            <a:off x="457200" y="836712"/>
            <a:ext cx="8229600" cy="5487888"/>
          </a:xfrm>
          <a:solidFill>
            <a:srgbClr val="FFFF00"/>
          </a:solidFill>
        </p:spPr>
        <p:txBody>
          <a:bodyPr/>
          <a:lstStyle/>
          <a:p>
            <a:r>
              <a:rPr lang="ru-RU" sz="2800" b="1" dirty="0" smtClean="0"/>
              <a:t>162. Для прохода работников, выполняющих работы на крыше здания с уклоном более 20°, а также на крыше с покрытием, не рассчитанным на нагрузки от веса работников, устраивают трапы шириной не менее 0,3 м с поперечными планками для упора ног. Трапы на время работы закрепляются.</a:t>
            </a:r>
          </a:p>
          <a:p>
            <a:r>
              <a:rPr lang="ru-RU" sz="2800" b="1" dirty="0" smtClean="0"/>
              <a:t>163. Сообщение между ярусами лесов осуществляется по жестко закрепленным лестницам.</a:t>
            </a:r>
          </a:p>
          <a:p>
            <a:endParaRPr lang="ru-RU" dirty="0"/>
          </a:p>
        </p:txBody>
      </p:sp>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7794" name="Picture 2"/>
          <p:cNvPicPr>
            <a:picLocks noChangeAspect="1" noChangeArrowheads="1"/>
          </p:cNvPicPr>
          <p:nvPr/>
        </p:nvPicPr>
        <p:blipFill>
          <a:blip r:embed="rId2" cstate="print"/>
          <a:srcRect/>
          <a:stretch>
            <a:fillRect/>
          </a:stretch>
        </p:blipFill>
        <p:spPr bwMode="auto">
          <a:xfrm>
            <a:off x="144463" y="428604"/>
            <a:ext cx="4356099" cy="5929354"/>
          </a:xfrm>
          <a:prstGeom prst="rect">
            <a:avLst/>
          </a:prstGeom>
          <a:noFill/>
          <a:ln w="9525">
            <a:noFill/>
            <a:miter lim="800000"/>
            <a:headEnd/>
            <a:tailEnd/>
          </a:ln>
          <a:effectLst/>
        </p:spPr>
      </p:pic>
      <p:pic>
        <p:nvPicPr>
          <p:cNvPr id="417795" name="Picture 3"/>
          <p:cNvPicPr>
            <a:picLocks noChangeAspect="1" noChangeArrowheads="1"/>
          </p:cNvPicPr>
          <p:nvPr/>
        </p:nvPicPr>
        <p:blipFill>
          <a:blip r:embed="rId3" cstate="print"/>
          <a:srcRect/>
          <a:stretch>
            <a:fillRect/>
          </a:stretch>
        </p:blipFill>
        <p:spPr bwMode="auto">
          <a:xfrm>
            <a:off x="4572000" y="571480"/>
            <a:ext cx="4357718" cy="5786478"/>
          </a:xfrm>
          <a:prstGeom prst="rect">
            <a:avLst/>
          </a:prstGeom>
          <a:solidFill>
            <a:srgbClr val="FFFF00"/>
          </a:solidFill>
          <a:ln w="9525">
            <a:noFill/>
            <a:miter lim="800000"/>
            <a:headEnd/>
            <a:tailEnd/>
          </a:ln>
          <a:effectLst/>
        </p:spPr>
      </p:pic>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346" name="Picture 2" descr="H:\РАБОТА НА ВЫСОТЕ\ФОТО высота\STA_ST7350--_AH0440_IN01E8j_enl.jpg"/>
          <p:cNvPicPr>
            <a:picLocks noChangeAspect="1" noChangeArrowheads="1"/>
          </p:cNvPicPr>
          <p:nvPr/>
        </p:nvPicPr>
        <p:blipFill>
          <a:blip r:embed="rId2" cstate="print"/>
          <a:srcRect/>
          <a:stretch>
            <a:fillRect/>
          </a:stretch>
        </p:blipFill>
        <p:spPr bwMode="auto">
          <a:xfrm>
            <a:off x="179512" y="188640"/>
            <a:ext cx="4574282" cy="6480175"/>
          </a:xfrm>
          <a:prstGeom prst="rect">
            <a:avLst/>
          </a:prstGeom>
          <a:noFill/>
        </p:spPr>
      </p:pic>
      <p:pic>
        <p:nvPicPr>
          <p:cNvPr id="4" name="Picture 5" descr="H:\РАБОТА НА ВЫСОТЕ\ФОТО высота\ФОТО лест стрем.jpg"/>
          <p:cNvPicPr>
            <a:picLocks noChangeAspect="1" noChangeArrowheads="1"/>
          </p:cNvPicPr>
          <p:nvPr/>
        </p:nvPicPr>
        <p:blipFill>
          <a:blip r:embed="rId3" cstate="print"/>
          <a:srcRect/>
          <a:stretch>
            <a:fillRect/>
          </a:stretch>
        </p:blipFill>
        <p:spPr bwMode="auto">
          <a:xfrm>
            <a:off x="4860032" y="260648"/>
            <a:ext cx="4104456" cy="6120680"/>
          </a:xfrm>
          <a:prstGeom prst="rect">
            <a:avLst/>
          </a:prstGeom>
          <a:noFill/>
        </p:spPr>
      </p:pic>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8418" name="Picture 2" descr="H:\РАБОТА НА ВЫСОТЕ\ФОТО высота\Фото высота плакат.jpg"/>
          <p:cNvPicPr>
            <a:picLocks noChangeAspect="1" noChangeArrowheads="1"/>
          </p:cNvPicPr>
          <p:nvPr/>
        </p:nvPicPr>
        <p:blipFill>
          <a:blip r:embed="rId2" cstate="print"/>
          <a:srcRect/>
          <a:stretch>
            <a:fillRect/>
          </a:stretch>
        </p:blipFill>
        <p:spPr bwMode="auto">
          <a:xfrm>
            <a:off x="1233488" y="1914525"/>
            <a:ext cx="6675437" cy="3027363"/>
          </a:xfrm>
          <a:prstGeom prst="rect">
            <a:avLst/>
          </a:prstGeom>
          <a:noFill/>
        </p:spPr>
      </p:pic>
      <p:pic>
        <p:nvPicPr>
          <p:cNvPr id="3" name="Picture 1" descr="H:\РАБОТА НА ВЫСОТЕ\ФОТО ВЫСОТА 2\Подъм по лест фото.jpg"/>
          <p:cNvPicPr>
            <a:picLocks noChangeAspect="1" noChangeArrowheads="1"/>
          </p:cNvPicPr>
          <p:nvPr/>
        </p:nvPicPr>
        <p:blipFill>
          <a:blip r:embed="rId3" cstate="print"/>
          <a:srcRect/>
          <a:stretch>
            <a:fillRect/>
          </a:stretch>
        </p:blipFill>
        <p:spPr bwMode="auto">
          <a:xfrm>
            <a:off x="5724128" y="404664"/>
            <a:ext cx="4248472" cy="6288360"/>
          </a:xfrm>
          <a:prstGeom prst="rect">
            <a:avLst/>
          </a:prstGeom>
          <a:noFill/>
        </p:spPr>
      </p:pic>
      <p:pic>
        <p:nvPicPr>
          <p:cNvPr id="4" name="Picture 3"/>
          <p:cNvPicPr>
            <a:picLocks noChangeAspect="1" noChangeArrowheads="1"/>
          </p:cNvPicPr>
          <p:nvPr/>
        </p:nvPicPr>
        <p:blipFill>
          <a:blip r:embed="rId4" cstate="print"/>
          <a:srcRect/>
          <a:stretch>
            <a:fillRect/>
          </a:stretch>
        </p:blipFill>
        <p:spPr bwMode="auto">
          <a:xfrm>
            <a:off x="-828600" y="404664"/>
            <a:ext cx="4357718" cy="5929354"/>
          </a:xfrm>
          <a:prstGeom prst="rect">
            <a:avLst/>
          </a:prstGeom>
          <a:noFill/>
          <a:ln w="9525">
            <a:noFill/>
            <a:miter lim="800000"/>
            <a:headEnd/>
            <a:tailEnd/>
          </a:ln>
          <a:effectLst/>
        </p:spPr>
      </p:pic>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9443" name="Picture 3" descr="H:\РАБОТА НА ВЫСОТЕ\ФОТО высота\Фото лест выше 5.jpg"/>
          <p:cNvPicPr>
            <a:picLocks noChangeAspect="1" noChangeArrowheads="1"/>
          </p:cNvPicPr>
          <p:nvPr/>
        </p:nvPicPr>
        <p:blipFill>
          <a:blip r:embed="rId2" cstate="print"/>
          <a:srcRect/>
          <a:stretch>
            <a:fillRect/>
          </a:stretch>
        </p:blipFill>
        <p:spPr bwMode="auto">
          <a:xfrm>
            <a:off x="3131840" y="692696"/>
            <a:ext cx="2736303" cy="5472608"/>
          </a:xfrm>
          <a:prstGeom prst="rect">
            <a:avLst/>
          </a:prstGeom>
          <a:noFill/>
        </p:spPr>
      </p:pic>
      <p:pic>
        <p:nvPicPr>
          <p:cNvPr id="189444" name="Picture 4" descr="H:\РАБОТА НА ВЫСОТЕ\ФОТО высота\ФОТО лест плакат.jpg"/>
          <p:cNvPicPr>
            <a:picLocks noChangeAspect="1" noChangeArrowheads="1"/>
          </p:cNvPicPr>
          <p:nvPr/>
        </p:nvPicPr>
        <p:blipFill>
          <a:blip r:embed="rId3" cstate="print"/>
          <a:srcRect/>
          <a:stretch>
            <a:fillRect/>
          </a:stretch>
        </p:blipFill>
        <p:spPr bwMode="auto">
          <a:xfrm>
            <a:off x="6084168" y="1052736"/>
            <a:ext cx="2880320" cy="4824535"/>
          </a:xfrm>
          <a:prstGeom prst="rect">
            <a:avLst/>
          </a:prstGeom>
          <a:noFill/>
        </p:spPr>
      </p:pic>
      <p:pic>
        <p:nvPicPr>
          <p:cNvPr id="30721" name="Picture 1" descr="H:\РАБОТА НА ВЫСОТЕ\ФОТО ВЫСОТА 2\Лест мет вертик рис.jpg"/>
          <p:cNvPicPr>
            <a:picLocks noChangeAspect="1" noChangeArrowheads="1"/>
          </p:cNvPicPr>
          <p:nvPr/>
        </p:nvPicPr>
        <p:blipFill>
          <a:blip r:embed="rId4" cstate="print"/>
          <a:srcRect/>
          <a:stretch>
            <a:fillRect/>
          </a:stretch>
        </p:blipFill>
        <p:spPr bwMode="auto">
          <a:xfrm>
            <a:off x="1" y="332656"/>
            <a:ext cx="2915816" cy="6120679"/>
          </a:xfrm>
          <a:prstGeom prst="rect">
            <a:avLst/>
          </a:prstGeom>
          <a:noFill/>
        </p:spPr>
      </p:pic>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0468" name="Picture 4" descr="H:\РАБОТА НА ВЫСОТЕ\ФОТО высота\ФОТО лестницы.jpg"/>
          <p:cNvPicPr>
            <a:picLocks noChangeAspect="1" noChangeArrowheads="1"/>
          </p:cNvPicPr>
          <p:nvPr/>
        </p:nvPicPr>
        <p:blipFill>
          <a:blip r:embed="rId2" cstate="print"/>
          <a:srcRect/>
          <a:stretch>
            <a:fillRect/>
          </a:stretch>
        </p:blipFill>
        <p:spPr bwMode="auto">
          <a:xfrm>
            <a:off x="93663" y="-2238375"/>
            <a:ext cx="8956675" cy="11334750"/>
          </a:xfrm>
          <a:prstGeom prst="rect">
            <a:avLst/>
          </a:prstGeom>
          <a:noFill/>
        </p:spPr>
      </p:pic>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1891" name="Picture 3"/>
          <p:cNvPicPr>
            <a:picLocks noChangeAspect="1" noChangeArrowheads="1"/>
          </p:cNvPicPr>
          <p:nvPr/>
        </p:nvPicPr>
        <p:blipFill>
          <a:blip r:embed="rId2" cstate="print"/>
          <a:srcRect/>
          <a:stretch>
            <a:fillRect/>
          </a:stretch>
        </p:blipFill>
        <p:spPr bwMode="auto">
          <a:xfrm>
            <a:off x="2123728" y="0"/>
            <a:ext cx="4464496" cy="6858000"/>
          </a:xfrm>
          <a:prstGeom prst="rect">
            <a:avLst/>
          </a:prstGeom>
          <a:noFill/>
          <a:ln w="9525">
            <a:noFill/>
            <a:miter lim="800000"/>
            <a:headEnd/>
            <a:tailEnd/>
          </a:ln>
          <a:effectLst/>
        </p:spPr>
      </p:pic>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8818" name="Picture 2"/>
          <p:cNvPicPr>
            <a:picLocks noChangeAspect="1" noChangeArrowheads="1"/>
          </p:cNvPicPr>
          <p:nvPr/>
        </p:nvPicPr>
        <p:blipFill>
          <a:blip r:embed="rId2" cstate="print"/>
          <a:srcRect/>
          <a:stretch>
            <a:fillRect/>
          </a:stretch>
        </p:blipFill>
        <p:spPr bwMode="auto">
          <a:xfrm>
            <a:off x="571472" y="500042"/>
            <a:ext cx="8143932" cy="6215106"/>
          </a:xfrm>
          <a:prstGeom prst="rect">
            <a:avLst/>
          </a:prstGeom>
          <a:noFill/>
          <a:ln w="9525">
            <a:noFill/>
            <a:miter lim="800000"/>
            <a:headEnd/>
            <a:tailEnd/>
          </a:ln>
          <a:effectLst/>
        </p:spPr>
      </p:pic>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027" name="Picture 3"/>
          <p:cNvPicPr>
            <a:picLocks noChangeAspect="1" noChangeArrowheads="1"/>
          </p:cNvPicPr>
          <p:nvPr/>
        </p:nvPicPr>
        <p:blipFill>
          <a:blip r:embed="rId2" cstate="print"/>
          <a:srcRect/>
          <a:stretch>
            <a:fillRect/>
          </a:stretch>
        </p:blipFill>
        <p:spPr bwMode="auto">
          <a:xfrm>
            <a:off x="4644008" y="836712"/>
            <a:ext cx="4320480" cy="4320480"/>
          </a:xfrm>
          <a:prstGeom prst="rect">
            <a:avLst/>
          </a:prstGeom>
          <a:noFill/>
          <a:ln w="9525">
            <a:noFill/>
            <a:miter lim="800000"/>
            <a:headEnd/>
            <a:tailEnd/>
          </a:ln>
        </p:spPr>
      </p:pic>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1389361" y="116632"/>
            <a:ext cx="6054927" cy="461665"/>
          </a:xfrm>
          <a:prstGeom prst="rect">
            <a:avLst/>
          </a:prstGeom>
          <a:solidFill>
            <a:schemeClr val="accent3">
              <a:lumMod val="40000"/>
              <a:lumOff val="60000"/>
            </a:schemeClr>
          </a:solidFill>
        </p:spPr>
        <p:txBody>
          <a:bodyPr wrap="none">
            <a:spAutoFit/>
          </a:bodyPr>
          <a:lstStyle/>
          <a:p>
            <a:pPr algn="ctr"/>
            <a:r>
              <a:rPr lang="ru-RU" sz="2400" b="1" dirty="0" smtClean="0">
                <a:latin typeface="Times New Roman" pitchFamily="18" charset="0"/>
                <a:cs typeface="Times New Roman" pitchFamily="18" charset="0"/>
              </a:rPr>
              <a:t>5. Применение когтей и лазов монтерских</a:t>
            </a:r>
            <a:endParaRPr lang="ru-RU" sz="2400" b="1" dirty="0">
              <a:latin typeface="Times New Roman" pitchFamily="18" charset="0"/>
              <a:cs typeface="Times New Roman" pitchFamily="18" charset="0"/>
            </a:endParaRPr>
          </a:p>
        </p:txBody>
      </p:sp>
      <p:sp>
        <p:nvSpPr>
          <p:cNvPr id="20481" name="Rectangle 1"/>
          <p:cNvSpPr>
            <a:spLocks noChangeArrowheads="1"/>
          </p:cNvSpPr>
          <p:nvPr/>
        </p:nvSpPr>
        <p:spPr bwMode="auto">
          <a:xfrm>
            <a:off x="179512" y="856469"/>
            <a:ext cx="4392488" cy="5632311"/>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164. Монтерские когти должны соответствовать установленным требованиям и предназначаются для работы на деревянных и деревянных с железобетонными пасынками опорах линий электропередачи и связи, на железобетонных опорах воздушных линий электропередачи (ВЛ), а также на цилиндрических железобетонных опорах диаметром 250 мм ВЛ.</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051" name="Picture 27"/>
          <p:cNvPicPr>
            <a:picLocks noChangeAspect="1" noChangeArrowheads="1"/>
          </p:cNvPicPr>
          <p:nvPr/>
        </p:nvPicPr>
        <p:blipFill>
          <a:blip r:embed="rId2" cstate="print"/>
          <a:srcRect/>
          <a:stretch>
            <a:fillRect/>
          </a:stretch>
        </p:blipFill>
        <p:spPr bwMode="auto">
          <a:xfrm>
            <a:off x="4355976" y="620688"/>
            <a:ext cx="4608512" cy="6237312"/>
          </a:xfrm>
          <a:prstGeom prst="rect">
            <a:avLst/>
          </a:prstGeom>
          <a:noFill/>
          <a:ln w="9525">
            <a:noFill/>
            <a:miter lim="800000"/>
            <a:headEnd/>
            <a:tailEnd/>
          </a:ln>
        </p:spPr>
      </p:pic>
      <p:sp>
        <p:nvSpPr>
          <p:cNvPr id="26" name="Прямоугольник 25"/>
          <p:cNvSpPr/>
          <p:nvPr/>
        </p:nvSpPr>
        <p:spPr>
          <a:xfrm>
            <a:off x="1389361" y="116632"/>
            <a:ext cx="6054927" cy="461665"/>
          </a:xfrm>
          <a:prstGeom prst="rect">
            <a:avLst/>
          </a:prstGeom>
          <a:solidFill>
            <a:schemeClr val="accent3">
              <a:lumMod val="40000"/>
              <a:lumOff val="60000"/>
            </a:schemeClr>
          </a:solidFill>
        </p:spPr>
        <p:txBody>
          <a:bodyPr wrap="none">
            <a:spAutoFit/>
          </a:bodyPr>
          <a:lstStyle/>
          <a:p>
            <a:pPr algn="ctr"/>
            <a:r>
              <a:rPr lang="ru-RU" sz="2400" b="1" dirty="0" smtClean="0">
                <a:latin typeface="Times New Roman" pitchFamily="18" charset="0"/>
                <a:cs typeface="Times New Roman" pitchFamily="18" charset="0"/>
              </a:rPr>
              <a:t>5. Применение когтей и лазов монтерских</a:t>
            </a:r>
            <a:endParaRPr lang="ru-RU" sz="2400" b="1" dirty="0">
              <a:latin typeface="Times New Roman" pitchFamily="18" charset="0"/>
              <a:cs typeface="Times New Roman" pitchFamily="18" charset="0"/>
            </a:endParaRPr>
          </a:p>
        </p:txBody>
      </p:sp>
      <p:sp>
        <p:nvSpPr>
          <p:cNvPr id="201729" name="Rectangle 1"/>
          <p:cNvSpPr>
            <a:spLocks noChangeArrowheads="1"/>
          </p:cNvSpPr>
          <p:nvPr/>
        </p:nvSpPr>
        <p:spPr bwMode="auto">
          <a:xfrm>
            <a:off x="0" y="942338"/>
            <a:ext cx="4283968" cy="5632311"/>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165. Монтерские лазы предназначены для подъема на железобетонные опоры прямоугольного сечения ВЛ, универсальные лазы - для подъема на унифицированные железобетонные цилиндрические и конические опоры ВЛ.</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166. Когти и лазы должны выдерживать статическую нагрузку 1765 Н (180 кгс) без остаточной деформации.</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504056"/>
          </a:xfrm>
        </p:spPr>
        <p:txBody>
          <a:bodyPr>
            <a:noAutofit/>
          </a:bodyPr>
          <a:lstStyle/>
          <a:p>
            <a:pPr algn="ctr"/>
            <a:r>
              <a:rPr lang="ru-RU" sz="2800" b="1" dirty="0" smtClean="0">
                <a:solidFill>
                  <a:srgbClr val="FFFF00"/>
                </a:solidFill>
                <a:latin typeface="Times New Roman" pitchFamily="18" charset="0"/>
                <a:cs typeface="Times New Roman" pitchFamily="18" charset="0"/>
              </a:rPr>
              <a:t>5. Применение когтей и лазов монтерских</a:t>
            </a:r>
            <a:r>
              <a:rPr lang="ru-RU" sz="2000" b="1" dirty="0" smtClean="0">
                <a:latin typeface="Times New Roman" pitchFamily="18" charset="0"/>
                <a:cs typeface="Times New Roman" pitchFamily="18" charset="0"/>
              </a:rPr>
              <a:t/>
            </a:r>
            <a:br>
              <a:rPr lang="ru-RU" sz="2000" b="1" dirty="0" smtClean="0">
                <a:latin typeface="Times New Roman" pitchFamily="18" charset="0"/>
                <a:cs typeface="Times New Roman" pitchFamily="18" charset="0"/>
              </a:rPr>
            </a:br>
            <a:endParaRPr lang="ru-RU" sz="2000" dirty="0"/>
          </a:p>
        </p:txBody>
      </p:sp>
      <p:sp>
        <p:nvSpPr>
          <p:cNvPr id="3" name="Содержимое 2"/>
          <p:cNvSpPr>
            <a:spLocks noGrp="1"/>
          </p:cNvSpPr>
          <p:nvPr>
            <p:ph idx="1"/>
          </p:nvPr>
        </p:nvSpPr>
        <p:spPr>
          <a:xfrm>
            <a:off x="457200" y="620688"/>
            <a:ext cx="8229600" cy="5904656"/>
          </a:xfrm>
          <a:solidFill>
            <a:srgbClr val="FFC000"/>
          </a:solidFill>
        </p:spPr>
        <p:txBody>
          <a:bodyPr>
            <a:normAutofit fontScale="85000" lnSpcReduction="10000"/>
          </a:bodyPr>
          <a:lstStyle/>
          <a:p>
            <a:r>
              <a:rPr lang="ru-RU" dirty="0" smtClean="0"/>
              <a:t>167. </a:t>
            </a:r>
            <a:r>
              <a:rPr lang="ru-RU" u="sng" dirty="0" smtClean="0"/>
              <a:t>Срок службы </a:t>
            </a:r>
            <a:r>
              <a:rPr lang="ru-RU" dirty="0" smtClean="0"/>
              <a:t>когтей, лазов (кроме шипов) установлен в документации производителя, но </a:t>
            </a:r>
            <a:r>
              <a:rPr lang="ru-RU" b="1" dirty="0" smtClean="0"/>
              <a:t>не более 5 лет</a:t>
            </a:r>
            <a:r>
              <a:rPr lang="ru-RU" dirty="0" smtClean="0"/>
              <a:t>.</a:t>
            </a:r>
          </a:p>
          <a:p>
            <a:r>
              <a:rPr lang="ru-RU" dirty="0" smtClean="0"/>
              <a:t>168. На подножке когтя, лаза должны быть нанесены:</a:t>
            </a:r>
          </a:p>
          <a:p>
            <a:r>
              <a:rPr lang="ru-RU" dirty="0" smtClean="0"/>
              <a:t>а) товарный знак изготовителя;</a:t>
            </a:r>
          </a:p>
          <a:p>
            <a:r>
              <a:rPr lang="ru-RU" dirty="0" smtClean="0"/>
              <a:t>б) номер;</a:t>
            </a:r>
          </a:p>
          <a:p>
            <a:r>
              <a:rPr lang="ru-RU" dirty="0" smtClean="0"/>
              <a:t>в) дата изготовления.</a:t>
            </a:r>
          </a:p>
          <a:p>
            <a:r>
              <a:rPr lang="ru-RU" dirty="0" smtClean="0"/>
              <a:t>169. Когти и лазы подлежат </a:t>
            </a:r>
            <a:r>
              <a:rPr lang="ru-RU" b="1" dirty="0" smtClean="0"/>
              <a:t>обязательному осмотру до и после использования.</a:t>
            </a:r>
          </a:p>
          <a:p>
            <a:r>
              <a:rPr lang="ru-RU" dirty="0" smtClean="0"/>
              <a:t>170. </a:t>
            </a:r>
            <a:r>
              <a:rPr lang="ru-RU" b="1" dirty="0" smtClean="0"/>
              <a:t>Обслуживание и периодические проверки </a:t>
            </a:r>
            <a:r>
              <a:rPr lang="ru-RU" dirty="0" smtClean="0"/>
              <a:t>когтей и лазов </a:t>
            </a:r>
            <a:r>
              <a:rPr lang="ru-RU" u="sng" dirty="0" smtClean="0"/>
              <a:t>проводятся на основании эксплуатационной документации изготовителя</a:t>
            </a:r>
            <a:r>
              <a:rPr lang="ru-RU" dirty="0" smtClean="0"/>
              <a:t>.</a:t>
            </a:r>
          </a:p>
          <a:p>
            <a:r>
              <a:rPr lang="ru-RU" dirty="0" smtClean="0"/>
              <a:t>171</a:t>
            </a:r>
            <a:r>
              <a:rPr lang="ru-RU" b="1" dirty="0" smtClean="0"/>
              <a:t>. Запрещается </a:t>
            </a:r>
            <a:r>
              <a:rPr lang="ru-RU" dirty="0" smtClean="0"/>
              <a:t>использовать когти и лазы </a:t>
            </a:r>
            <a:r>
              <a:rPr lang="ru-RU" u="sng" dirty="0" smtClean="0"/>
              <a:t>для подъема на обледенелые опоры</a:t>
            </a:r>
            <a:r>
              <a:rPr lang="ru-RU" dirty="0" smtClean="0"/>
              <a:t>, при наличии </a:t>
            </a:r>
            <a:r>
              <a:rPr lang="ru-RU" u="sng" dirty="0" err="1" smtClean="0"/>
              <a:t>гололедно-изморозевых</a:t>
            </a:r>
            <a:r>
              <a:rPr lang="ru-RU" u="sng" dirty="0" smtClean="0"/>
              <a:t> отложений на проводах и конструкциях опор линий</a:t>
            </a:r>
            <a:r>
              <a:rPr lang="ru-RU" dirty="0" smtClean="0"/>
              <a:t>, создающих нерасчетную нагрузку на опоры, а </a:t>
            </a:r>
            <a:r>
              <a:rPr lang="ru-RU" u="sng" dirty="0" smtClean="0"/>
              <a:t>также при температуре воздуха ниже допустимой, указанной в инструкции</a:t>
            </a:r>
            <a:r>
              <a:rPr lang="ru-RU" dirty="0" smtClean="0"/>
              <a:t> по эксплуатации изготовителя когтей или лаз.</a:t>
            </a:r>
          </a:p>
          <a:p>
            <a:endParaRPr lang="ru-RU" dirty="0"/>
          </a:p>
        </p:txBody>
      </p:sp>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7" name="Прямоугольник 26"/>
          <p:cNvSpPr/>
          <p:nvPr/>
        </p:nvSpPr>
        <p:spPr>
          <a:xfrm>
            <a:off x="971600" y="118373"/>
            <a:ext cx="6912768" cy="707886"/>
          </a:xfrm>
          <a:prstGeom prst="rect">
            <a:avLst/>
          </a:prstGeom>
          <a:solidFill>
            <a:srgbClr val="FFFF00"/>
          </a:solidFill>
        </p:spPr>
        <p:txBody>
          <a:bodyPr wrap="square">
            <a:spAutoFit/>
          </a:bodyPr>
          <a:lstStyle/>
          <a:p>
            <a:pPr algn="ctr"/>
            <a:r>
              <a:rPr lang="ru-RU" sz="2000" b="1" dirty="0" smtClean="0">
                <a:latin typeface="Times New Roman" pitchFamily="18" charset="0"/>
                <a:cs typeface="Times New Roman" pitchFamily="18" charset="0"/>
              </a:rPr>
              <a:t>6. Оборудование, механизмы, ручной инструмент, применяемый при работе на высоте</a:t>
            </a:r>
            <a:endParaRPr lang="ru-RU" sz="2000" b="1" dirty="0">
              <a:latin typeface="Times New Roman" pitchFamily="18" charset="0"/>
              <a:cs typeface="Times New Roman" pitchFamily="18" charset="0"/>
            </a:endParaRPr>
          </a:p>
        </p:txBody>
      </p:sp>
      <p:sp>
        <p:nvSpPr>
          <p:cNvPr id="69635" name="Rectangle 3"/>
          <p:cNvSpPr>
            <a:spLocks noChangeArrowheads="1"/>
          </p:cNvSpPr>
          <p:nvPr/>
        </p:nvSpPr>
        <p:spPr bwMode="auto">
          <a:xfrm>
            <a:off x="2051720" y="1428304"/>
            <a:ext cx="6839744" cy="4801314"/>
          </a:xfrm>
          <a:prstGeom prst="rect">
            <a:avLst/>
          </a:prstGeom>
          <a:solidFill>
            <a:schemeClr val="accent1">
              <a:lumMod val="40000"/>
              <a:lumOff val="6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0850" fontAlgn="base">
              <a:spcBef>
                <a:spcPct val="0"/>
              </a:spcBef>
              <a:spcAft>
                <a:spcPct val="0"/>
              </a:spcAft>
            </a:pPr>
            <a:r>
              <a:rPr lang="ru-RU" sz="3600" dirty="0" smtClean="0"/>
              <a:t>172. Требования безопасной эксплуатации оборудования, механизмов, средств малой механизации, ручного инструмента при работе на высоте должны содержаться в </a:t>
            </a:r>
            <a:r>
              <a:rPr lang="ru-RU" sz="3600" b="1" dirty="0" smtClean="0"/>
              <a:t>инструкциях по охране труда.</a:t>
            </a:r>
          </a:p>
          <a:p>
            <a:pPr marL="0" marR="0" lvl="0" indent="450850" algn="just" defTabSz="914400" rtl="0" eaLnBrk="1" fontAlgn="base" latinLnBrk="0" hangingPunct="1">
              <a:lnSpc>
                <a:spcPct val="100000"/>
              </a:lnSpc>
              <a:spcBef>
                <a:spcPct val="0"/>
              </a:spcBef>
              <a:spcAft>
                <a:spcPct val="0"/>
              </a:spcAft>
              <a:buClrTx/>
              <a:buSzTx/>
              <a:buFontTx/>
              <a:buNone/>
              <a:tabLst/>
            </a:pPr>
            <a:endParaRPr kumimoji="0" lang="ru-RU" b="1" i="0" u="none" strike="noStrike" cap="none" normalizeH="0" baseline="0" dirty="0" smtClean="0">
              <a:ln>
                <a:noFill/>
              </a:ln>
              <a:solidFill>
                <a:schemeClr val="tx1"/>
              </a:solidFill>
              <a:effectLst/>
              <a:latin typeface="Arial" pitchFamily="34" charset="0"/>
            </a:endParaRPr>
          </a:p>
        </p:txBody>
      </p:sp>
      <p:pic>
        <p:nvPicPr>
          <p:cNvPr id="26" name="Picture 2"/>
          <p:cNvPicPr>
            <a:picLocks noChangeAspect="1" noChangeArrowheads="1"/>
          </p:cNvPicPr>
          <p:nvPr/>
        </p:nvPicPr>
        <p:blipFill>
          <a:blip r:embed="rId2" cstate="print"/>
          <a:srcRect/>
          <a:stretch>
            <a:fillRect/>
          </a:stretch>
        </p:blipFill>
        <p:spPr bwMode="auto">
          <a:xfrm>
            <a:off x="323528" y="1268760"/>
            <a:ext cx="1440160" cy="482453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7" name="Прямоугольник 26"/>
          <p:cNvSpPr/>
          <p:nvPr/>
        </p:nvSpPr>
        <p:spPr>
          <a:xfrm>
            <a:off x="827584" y="118373"/>
            <a:ext cx="7128792" cy="707886"/>
          </a:xfrm>
          <a:prstGeom prst="rect">
            <a:avLst/>
          </a:prstGeom>
          <a:solidFill>
            <a:srgbClr val="FFFF00"/>
          </a:solidFill>
        </p:spPr>
        <p:txBody>
          <a:bodyPr wrap="square">
            <a:spAutoFit/>
          </a:bodyPr>
          <a:lstStyle/>
          <a:p>
            <a:pPr algn="ctr"/>
            <a:r>
              <a:rPr lang="ru-RU" sz="2000" b="1" dirty="0" smtClean="0">
                <a:latin typeface="Times New Roman" pitchFamily="18" charset="0"/>
                <a:cs typeface="Times New Roman" pitchFamily="18" charset="0"/>
              </a:rPr>
              <a:t>6. Оборудование, механизмы, ручной инструмент, применяемый при работе на высоте</a:t>
            </a:r>
            <a:endParaRPr lang="ru-RU" sz="2000" b="1" dirty="0">
              <a:latin typeface="Times New Roman" pitchFamily="18" charset="0"/>
              <a:cs typeface="Times New Roman" pitchFamily="18" charset="0"/>
            </a:endParaRPr>
          </a:p>
        </p:txBody>
      </p:sp>
      <p:sp>
        <p:nvSpPr>
          <p:cNvPr id="69635" name="Rectangle 3"/>
          <p:cNvSpPr>
            <a:spLocks noChangeArrowheads="1"/>
          </p:cNvSpPr>
          <p:nvPr/>
        </p:nvSpPr>
        <p:spPr bwMode="auto">
          <a:xfrm>
            <a:off x="107504" y="762089"/>
            <a:ext cx="8783960" cy="5016758"/>
          </a:xfrm>
          <a:prstGeom prst="rect">
            <a:avLst/>
          </a:prstGeom>
          <a:solidFill>
            <a:schemeClr val="accent1">
              <a:lumMod val="40000"/>
              <a:lumOff val="6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173. Оборудование, механизмы, ручной механизированный и другой инструмент, инвентарь, приспособления и материалы, используемые при выполнении работы на высоте, должны применяться с обеспечением мер безопасности, исключающих их падение </a:t>
            </a:r>
            <a:r>
              <a:rPr kumimoji="0" lang="ru-RU" sz="20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(размещение в сумках и подсумках, крепление, </a:t>
            </a:r>
            <a:r>
              <a:rPr kumimoji="0" lang="ru-RU" sz="2000" b="1" i="1" u="sng" strike="noStrike" cap="none" normalizeH="0" baseline="0" dirty="0" err="1" smtClean="0">
                <a:ln>
                  <a:noFill/>
                </a:ln>
                <a:solidFill>
                  <a:schemeClr val="tx1"/>
                </a:solidFill>
                <a:effectLst/>
                <a:latin typeface="Arial" pitchFamily="34" charset="0"/>
                <a:ea typeface="Times New Roman" pitchFamily="18" charset="0"/>
                <a:cs typeface="Arial" pitchFamily="34" charset="0"/>
              </a:rPr>
              <a:t>строповка</a:t>
            </a:r>
            <a:r>
              <a:rPr kumimoji="0" lang="ru-RU" sz="20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 размещение на достаточном удалении от границы перепада высот или закрепление к страховочной привязи работника).</a:t>
            </a:r>
            <a:endParaRPr kumimoji="0" lang="ru-RU" sz="2000" b="1" i="1" u="sng"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Инструменты, инвентарь, </a:t>
            </a:r>
            <a:endParaRPr lang="ru-RU" sz="2000" b="1" dirty="0" smtClean="0">
              <a:latin typeface="Arial" pitchFamily="34" charset="0"/>
              <a:ea typeface="Times New Roman" pitchFamily="18"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приспособления и </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материалы весом более </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10 кг должны быть </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подвешены на </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отдельном канате с </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независимым анкерным </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устройством. </a:t>
            </a:r>
            <a:endParaRPr kumimoji="0" lang="ru-RU" sz="2000" b="1" i="0" u="none" strike="noStrike" cap="none" normalizeH="0" baseline="0" dirty="0" smtClean="0">
              <a:ln>
                <a:noFill/>
              </a:ln>
              <a:solidFill>
                <a:schemeClr val="tx1"/>
              </a:solidFill>
              <a:effectLst/>
              <a:latin typeface="Arial" pitchFamily="34" charset="0"/>
            </a:endParaRPr>
          </a:p>
        </p:txBody>
      </p:sp>
      <p:pic>
        <p:nvPicPr>
          <p:cNvPr id="69637" name="Picture 5" descr="http://static.e-izolacje.pl/articles/4602_izolacje-zdjecia_1_jpg_artykul-zdjecia-torba-stanley-art.jpg?0"/>
          <p:cNvPicPr>
            <a:picLocks noChangeAspect="1" noChangeArrowheads="1"/>
          </p:cNvPicPr>
          <p:nvPr/>
        </p:nvPicPr>
        <p:blipFill>
          <a:blip r:embed="rId2" cstate="print"/>
          <a:srcRect/>
          <a:stretch>
            <a:fillRect/>
          </a:stretch>
        </p:blipFill>
        <p:spPr bwMode="auto">
          <a:xfrm>
            <a:off x="3995936" y="3068960"/>
            <a:ext cx="4896544" cy="3589062"/>
          </a:xfrm>
          <a:prstGeom prst="rect">
            <a:avLst/>
          </a:prstGeom>
          <a:noFill/>
        </p:spPr>
      </p:pic>
    </p:spTree>
  </p:cSld>
  <p:clrMapOvr>
    <a:masterClrMapping/>
  </p:clrMapOvr>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323528" y="116632"/>
            <a:ext cx="8568952" cy="646331"/>
          </a:xfrm>
          <a:prstGeom prst="rect">
            <a:avLst/>
          </a:prstGeom>
          <a:solidFill>
            <a:srgbClr val="FFC000"/>
          </a:solidFill>
        </p:spPr>
        <p:txBody>
          <a:bodyPr wrap="square">
            <a:spAutoFit/>
          </a:bodyPr>
          <a:lstStyle/>
          <a:p>
            <a:pPr algn="ctr"/>
            <a:r>
              <a:rPr lang="ru-RU" b="1" dirty="0" smtClean="0">
                <a:latin typeface="Times New Roman" pitchFamily="18" charset="0"/>
                <a:cs typeface="Times New Roman" pitchFamily="18" charset="0"/>
              </a:rPr>
              <a:t>7. Применение грузоподъемных механизмов и устройств, средств малой механизации</a:t>
            </a:r>
            <a:endParaRPr lang="ru-RU" b="1" dirty="0">
              <a:latin typeface="Times New Roman" pitchFamily="18" charset="0"/>
              <a:cs typeface="Times New Roman" pitchFamily="18" charset="0"/>
            </a:endParaRPr>
          </a:p>
        </p:txBody>
      </p:sp>
      <p:sp>
        <p:nvSpPr>
          <p:cNvPr id="70663" name="Rectangle 7"/>
          <p:cNvSpPr>
            <a:spLocks noChangeArrowheads="1"/>
          </p:cNvSpPr>
          <p:nvPr/>
        </p:nvSpPr>
        <p:spPr bwMode="auto">
          <a:xfrm>
            <a:off x="72008" y="959823"/>
            <a:ext cx="3995936" cy="5509200"/>
          </a:xfrm>
          <a:prstGeom prst="rect">
            <a:avLst/>
          </a:prstGeom>
          <a:solidFill>
            <a:schemeClr val="accent1">
              <a:lumMod val="75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defTabSz="914400" rtl="0" eaLnBrk="1" fontAlgn="base" latinLnBrk="0" hangingPunct="1">
              <a:lnSpc>
                <a:spcPct val="100000"/>
              </a:lnSpc>
              <a:spcBef>
                <a:spcPct val="0"/>
              </a:spcBef>
              <a:spcAft>
                <a:spcPct val="0"/>
              </a:spcAft>
              <a:buClrTx/>
              <a:buSzTx/>
              <a:buFontTx/>
              <a:buNone/>
              <a:tabLst/>
            </a:pPr>
            <a:r>
              <a:rPr kumimoji="0" lang="ru-RU" sz="1600"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175. Все грузоподъемные машины, механизмы и устройства, в том числе </a:t>
            </a:r>
            <a:r>
              <a:rPr kumimoji="0" lang="ru-RU" sz="1600" b="1" i="1" u="sng" strike="noStrike" cap="none" normalizeH="0" baseline="0" dirty="0" smtClean="0">
                <a:ln>
                  <a:noFill/>
                </a:ln>
                <a:solidFill>
                  <a:schemeClr val="bg1"/>
                </a:solidFill>
                <a:effectLst/>
                <a:latin typeface="Arial" pitchFamily="34" charset="0"/>
                <a:ea typeface="Times New Roman" pitchFamily="18" charset="0"/>
                <a:cs typeface="Arial" pitchFamily="34" charset="0"/>
              </a:rPr>
              <a:t>лебедки, полиспасты, блоки, тали, грузозахватные органы, грузозахватные приспособления и тара, строительные подъемники </a:t>
            </a:r>
            <a:r>
              <a:rPr kumimoji="0" lang="ru-RU" sz="1600"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(вышки), фасадные подъемники в установленном порядке регистрируются, вводятся в эксплуатацию, подвергаются периодическим осмотрам и техническим обследованиям, обеспечиваются техническим обслуживанием, за их техническим состоянием и условиями эксплуатации устанавливается соответствующий надзор и контроль.</a:t>
            </a:r>
            <a:endParaRPr kumimoji="0" lang="ru-RU" sz="1600" i="0" u="none" strike="noStrike" cap="none" normalizeH="0" baseline="0" dirty="0" smtClean="0">
              <a:ln>
                <a:noFill/>
              </a:ln>
              <a:solidFill>
                <a:schemeClr val="bg1"/>
              </a:solidFill>
              <a:effectLst/>
              <a:latin typeface="Arial" pitchFamily="34" charset="0"/>
            </a:endParaRPr>
          </a:p>
          <a:p>
            <a:pPr marL="0" marR="0" lvl="0" indent="450850" defTabSz="914400" rtl="0" eaLnBrk="0" fontAlgn="base" latinLnBrk="0" hangingPunct="0">
              <a:lnSpc>
                <a:spcPct val="100000"/>
              </a:lnSpc>
              <a:spcBef>
                <a:spcPct val="0"/>
              </a:spcBef>
              <a:spcAft>
                <a:spcPct val="0"/>
              </a:spcAft>
              <a:buClrTx/>
              <a:buSzTx/>
              <a:buFontTx/>
              <a:buNone/>
              <a:tabLst/>
            </a:pPr>
            <a:r>
              <a:rPr kumimoji="0" lang="ru-RU" sz="1600"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Рекомендуемый образец журнала учета и осмотра такелажных средств, механизмов и приспособлений предусмотрен приложением № 9 к Правилам.</a:t>
            </a:r>
            <a:endParaRPr kumimoji="0" lang="ru-RU" sz="1600" i="0" u="none" strike="noStrike" cap="none" normalizeH="0" baseline="0" dirty="0" smtClean="0">
              <a:ln>
                <a:noFill/>
              </a:ln>
              <a:solidFill>
                <a:schemeClr val="bg1"/>
              </a:solidFill>
              <a:effectLst/>
              <a:latin typeface="Arial" pitchFamily="34" charset="0"/>
            </a:endParaRPr>
          </a:p>
        </p:txBody>
      </p:sp>
      <p:graphicFrame>
        <p:nvGraphicFramePr>
          <p:cNvPr id="32" name="Таблица 31"/>
          <p:cNvGraphicFramePr>
            <a:graphicFrameLocks noGrp="1"/>
          </p:cNvGraphicFramePr>
          <p:nvPr/>
        </p:nvGraphicFramePr>
        <p:xfrm>
          <a:off x="4211960" y="1988840"/>
          <a:ext cx="4716013" cy="4608512"/>
        </p:xfrm>
        <a:graphic>
          <a:graphicData uri="http://schemas.openxmlformats.org/drawingml/2006/table">
            <a:tbl>
              <a:tblPr/>
              <a:tblGrid>
                <a:gridCol w="432045"/>
                <a:gridCol w="432048"/>
                <a:gridCol w="360040"/>
                <a:gridCol w="360040"/>
                <a:gridCol w="360040"/>
                <a:gridCol w="360040"/>
                <a:gridCol w="360040"/>
                <a:gridCol w="288032"/>
                <a:gridCol w="355922"/>
                <a:gridCol w="281553"/>
                <a:gridCol w="281553"/>
                <a:gridCol w="563106"/>
                <a:gridCol w="281554"/>
              </a:tblGrid>
              <a:tr h="4079842">
                <a:tc>
                  <a:txBody>
                    <a:bodyPr/>
                    <a:lstStyle/>
                    <a:p>
                      <a:pPr marL="71755" marR="71755">
                        <a:spcAft>
                          <a:spcPts val="0"/>
                        </a:spcAft>
                      </a:pPr>
                      <a:r>
                        <a:rPr lang="ru-RU" sz="1200" dirty="0">
                          <a:latin typeface="Times New Roman"/>
                          <a:ea typeface="Times New Roman"/>
                          <a:cs typeface="MS Mincho"/>
                        </a:rPr>
                        <a:t>Наименование механизма, устройства, средства</a:t>
                      </a:r>
                      <a:endParaRPr lang="ru-RU" sz="1000" dirty="0">
                        <a:latin typeface="Courier New"/>
                        <a:ea typeface="Times New Roman"/>
                        <a:cs typeface="MS Mincho"/>
                      </a:endParaRPr>
                    </a:p>
                  </a:txBody>
                  <a:tcPr marL="66999" marR="66999"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71755" marR="71755">
                        <a:spcAft>
                          <a:spcPts val="0"/>
                        </a:spcAft>
                      </a:pPr>
                      <a:r>
                        <a:rPr lang="ru-RU" sz="1200" dirty="0">
                          <a:latin typeface="Times New Roman"/>
                          <a:ea typeface="Times New Roman"/>
                          <a:cs typeface="MS Mincho"/>
                        </a:rPr>
                        <a:t>Инвентарный номер</a:t>
                      </a:r>
                      <a:endParaRPr lang="ru-RU" sz="1000" dirty="0">
                        <a:latin typeface="Courier New"/>
                        <a:ea typeface="Times New Roman"/>
                        <a:cs typeface="MS Mincho"/>
                      </a:endParaRPr>
                    </a:p>
                  </a:txBody>
                  <a:tcPr marL="66999" marR="66999"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71755" marR="71755">
                        <a:spcAft>
                          <a:spcPts val="0"/>
                        </a:spcAft>
                      </a:pPr>
                      <a:r>
                        <a:rPr lang="ru-RU" sz="1200" dirty="0">
                          <a:latin typeface="Times New Roman"/>
                          <a:ea typeface="Times New Roman"/>
                          <a:cs typeface="MS Mincho"/>
                        </a:rPr>
                        <a:t>Грузоподъемность, кг</a:t>
                      </a:r>
                      <a:endParaRPr lang="ru-RU" sz="1000" dirty="0">
                        <a:latin typeface="Courier New"/>
                        <a:ea typeface="Times New Roman"/>
                        <a:cs typeface="MS Mincho"/>
                      </a:endParaRPr>
                    </a:p>
                  </a:txBody>
                  <a:tcPr marL="66999" marR="66999"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71755" marR="71755">
                        <a:spcAft>
                          <a:spcPts val="0"/>
                        </a:spcAft>
                      </a:pPr>
                      <a:r>
                        <a:rPr lang="ru-RU" sz="1200" dirty="0">
                          <a:latin typeface="Times New Roman"/>
                          <a:ea typeface="Times New Roman"/>
                          <a:cs typeface="MS Mincho"/>
                        </a:rPr>
                        <a:t>Дата последнего испытания</a:t>
                      </a:r>
                      <a:endParaRPr lang="ru-RU" sz="1000" dirty="0">
                        <a:latin typeface="Courier New"/>
                        <a:ea typeface="Times New Roman"/>
                        <a:cs typeface="MS Mincho"/>
                      </a:endParaRPr>
                    </a:p>
                  </a:txBody>
                  <a:tcPr marL="66999" marR="66999"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71755" marR="71755">
                        <a:spcAft>
                          <a:spcPts val="0"/>
                        </a:spcAft>
                      </a:pPr>
                      <a:r>
                        <a:rPr lang="ru-RU" sz="1200" dirty="0">
                          <a:latin typeface="Times New Roman"/>
                          <a:ea typeface="Times New Roman"/>
                          <a:cs typeface="MS Mincho"/>
                        </a:rPr>
                        <a:t>Причина испытания, осмотра</a:t>
                      </a:r>
                      <a:endParaRPr lang="ru-RU" sz="1000" dirty="0">
                        <a:latin typeface="Courier New"/>
                        <a:ea typeface="Times New Roman"/>
                        <a:cs typeface="MS Mincho"/>
                      </a:endParaRPr>
                    </a:p>
                  </a:txBody>
                  <a:tcPr marL="66999" marR="66999"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71755" marR="71755">
                        <a:spcAft>
                          <a:spcPts val="0"/>
                        </a:spcAft>
                      </a:pPr>
                      <a:r>
                        <a:rPr lang="ru-RU" sz="1200">
                          <a:latin typeface="Times New Roman"/>
                          <a:ea typeface="Times New Roman"/>
                          <a:cs typeface="MS Mincho"/>
                        </a:rPr>
                        <a:t>Сведения о проведении ремонта с указанием даты</a:t>
                      </a:r>
                      <a:endParaRPr lang="ru-RU" sz="1000">
                        <a:latin typeface="Courier New"/>
                        <a:ea typeface="Times New Roman"/>
                        <a:cs typeface="MS Mincho"/>
                      </a:endParaRPr>
                    </a:p>
                  </a:txBody>
                  <a:tcPr marL="66999" marR="66999"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71755" marR="71755">
                        <a:spcAft>
                          <a:spcPts val="0"/>
                        </a:spcAft>
                      </a:pPr>
                      <a:r>
                        <a:rPr lang="ru-RU" sz="1200">
                          <a:latin typeface="Times New Roman"/>
                          <a:ea typeface="Times New Roman"/>
                          <a:cs typeface="MS Mincho"/>
                        </a:rPr>
                        <a:t>Осмотр</a:t>
                      </a:r>
                      <a:endParaRPr lang="ru-RU" sz="1000">
                        <a:latin typeface="Courier New"/>
                        <a:ea typeface="Times New Roman"/>
                        <a:cs typeface="MS Mincho"/>
                      </a:endParaRPr>
                    </a:p>
                  </a:txBody>
                  <a:tcPr marL="66999" marR="66999"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71755" marR="71755">
                        <a:spcAft>
                          <a:spcPts val="0"/>
                        </a:spcAft>
                      </a:pPr>
                      <a:r>
                        <a:rPr lang="ru-RU" sz="1200" dirty="0">
                          <a:latin typeface="Times New Roman"/>
                          <a:ea typeface="Times New Roman"/>
                          <a:cs typeface="MS Mincho"/>
                        </a:rPr>
                        <a:t>Статические испытания</a:t>
                      </a:r>
                      <a:endParaRPr lang="ru-RU" sz="1000" dirty="0">
                        <a:latin typeface="Courier New"/>
                        <a:ea typeface="Times New Roman"/>
                        <a:cs typeface="MS Mincho"/>
                      </a:endParaRPr>
                    </a:p>
                  </a:txBody>
                  <a:tcPr marL="66999" marR="66999"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71755" marR="71755">
                        <a:spcAft>
                          <a:spcPts val="0"/>
                        </a:spcAft>
                      </a:pPr>
                      <a:r>
                        <a:rPr lang="ru-RU" sz="1200" dirty="0">
                          <a:latin typeface="Times New Roman"/>
                          <a:ea typeface="Times New Roman"/>
                          <a:cs typeface="MS Mincho"/>
                        </a:rPr>
                        <a:t>Динамические испытания</a:t>
                      </a:r>
                      <a:endParaRPr lang="ru-RU" sz="1000" dirty="0">
                        <a:latin typeface="Courier New"/>
                        <a:ea typeface="Times New Roman"/>
                        <a:cs typeface="MS Mincho"/>
                      </a:endParaRPr>
                    </a:p>
                  </a:txBody>
                  <a:tcPr marL="66999" marR="66999"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71755" marR="71755">
                        <a:spcAft>
                          <a:spcPts val="0"/>
                        </a:spcAft>
                      </a:pPr>
                      <a:r>
                        <a:rPr lang="ru-RU" sz="1200" dirty="0">
                          <a:latin typeface="Times New Roman"/>
                          <a:ea typeface="Times New Roman"/>
                          <a:cs typeface="MS Mincho"/>
                        </a:rPr>
                        <a:t>Дата и результат испытания, осмотра</a:t>
                      </a:r>
                      <a:endParaRPr lang="ru-RU" sz="1000" dirty="0">
                        <a:latin typeface="Courier New"/>
                        <a:ea typeface="Times New Roman"/>
                        <a:cs typeface="MS Mincho"/>
                      </a:endParaRPr>
                    </a:p>
                  </a:txBody>
                  <a:tcPr marL="66999" marR="66999"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71755" marR="71755">
                        <a:spcAft>
                          <a:spcPts val="0"/>
                        </a:spcAft>
                      </a:pPr>
                      <a:r>
                        <a:rPr lang="ru-RU" sz="1200">
                          <a:latin typeface="Times New Roman"/>
                          <a:ea typeface="Times New Roman"/>
                          <a:cs typeface="MS Mincho"/>
                        </a:rPr>
                        <a:t>Дата следующего технического освидетельствования</a:t>
                      </a:r>
                      <a:endParaRPr lang="ru-RU" sz="1000">
                        <a:latin typeface="Courier New"/>
                        <a:ea typeface="Times New Roman"/>
                        <a:cs typeface="MS Mincho"/>
                      </a:endParaRPr>
                    </a:p>
                  </a:txBody>
                  <a:tcPr marL="66999" marR="66999"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71755" marR="71755">
                        <a:spcAft>
                          <a:spcPts val="0"/>
                        </a:spcAft>
                      </a:pPr>
                      <a:r>
                        <a:rPr lang="ru-RU" sz="1200" dirty="0">
                          <a:latin typeface="Times New Roman"/>
                          <a:ea typeface="Times New Roman"/>
                          <a:cs typeface="MS Mincho"/>
                        </a:rPr>
                        <a:t>Фамилия, инициалы председателя комиссии или работник, который проводил испытания</a:t>
                      </a:r>
                      <a:endParaRPr lang="ru-RU" sz="1000" dirty="0">
                        <a:latin typeface="Courier New"/>
                        <a:ea typeface="Times New Roman"/>
                        <a:cs typeface="MS Mincho"/>
                      </a:endParaRPr>
                    </a:p>
                  </a:txBody>
                  <a:tcPr marL="66999" marR="66999"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71755" marR="71755">
                        <a:spcAft>
                          <a:spcPts val="0"/>
                        </a:spcAft>
                      </a:pPr>
                      <a:r>
                        <a:rPr lang="ru-RU" sz="1200">
                          <a:latin typeface="Times New Roman"/>
                          <a:ea typeface="Times New Roman"/>
                          <a:cs typeface="MS Mincho"/>
                        </a:rPr>
                        <a:t>Подпись</a:t>
                      </a:r>
                      <a:endParaRPr lang="ru-RU" sz="1000">
                        <a:latin typeface="Courier New"/>
                        <a:ea typeface="Times New Roman"/>
                        <a:cs typeface="MS Mincho"/>
                      </a:endParaRPr>
                    </a:p>
                  </a:txBody>
                  <a:tcPr marL="66999" marR="66999"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64335">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dirty="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71755" marR="71755">
                        <a:spcAft>
                          <a:spcPts val="0"/>
                        </a:spcAft>
                      </a:pPr>
                      <a:endParaRPr lang="ru-RU" sz="1200">
                        <a:latin typeface="Times New Roman"/>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64335">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dirty="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71755" marR="71755">
                        <a:spcAft>
                          <a:spcPts val="0"/>
                        </a:spcAft>
                      </a:pPr>
                      <a:endParaRPr lang="ru-RU" sz="1200">
                        <a:latin typeface="Times New Roman"/>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000" dirty="0">
                        <a:latin typeface="Courier New"/>
                        <a:ea typeface="Times New Roman"/>
                        <a:cs typeface="MS Mincho"/>
                      </a:endParaRPr>
                    </a:p>
                  </a:txBody>
                  <a:tcPr marL="66999" marR="669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bl>
          </a:graphicData>
        </a:graphic>
      </p:graphicFrame>
      <p:sp>
        <p:nvSpPr>
          <p:cNvPr id="70664" name="Rectangle 8"/>
          <p:cNvSpPr>
            <a:spLocks noChangeArrowheads="1"/>
          </p:cNvSpPr>
          <p:nvPr/>
        </p:nvSpPr>
        <p:spPr bwMode="auto">
          <a:xfrm>
            <a:off x="4211960" y="836712"/>
            <a:ext cx="4752528" cy="1015663"/>
          </a:xfrm>
          <a:prstGeom prst="rect">
            <a:avLst/>
          </a:prstGeom>
          <a:solidFill>
            <a:schemeClr val="bg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ctr" defTabSz="914400" rtl="0" eaLnBrk="1" fontAlgn="base" latinLnBrk="0" hangingPunct="1">
              <a:lnSpc>
                <a:spcPct val="100000"/>
              </a:lnSpc>
              <a:spcBef>
                <a:spcPct val="0"/>
              </a:spcBef>
              <a:spcAft>
                <a:spcPct val="0"/>
              </a:spcAft>
              <a:buClrTx/>
              <a:buSzTx/>
              <a:buFontTx/>
              <a:buNone/>
              <a:tabLst>
                <a:tab pos="6343650" algn="l"/>
              </a:tabLst>
            </a:pP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MS Mincho" pitchFamily="49" charset="-128"/>
              </a:rPr>
              <a:t>Журнал учета и осмотра </a:t>
            </a:r>
            <a:b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MS Mincho" pitchFamily="49" charset="-128"/>
              </a:rPr>
            </a:br>
            <a:r>
              <a:rPr kumimoji="0" lang="ru-RU" sz="1200" b="1" i="0" u="none" strike="noStrike" cap="none" normalizeH="0" baseline="0" dirty="0" smtClean="0">
                <a:ln>
                  <a:noFill/>
                </a:ln>
                <a:solidFill>
                  <a:schemeClr val="tx1"/>
                </a:solidFill>
                <a:effectLst/>
                <a:latin typeface="Courier New" pitchFamily="49" charset="0"/>
                <a:ea typeface="Times New Roman" pitchFamily="18" charset="0"/>
                <a:cs typeface="MS Mincho" pitchFamily="49" charset="-128"/>
              </a:rPr>
              <a:t>такелажных средств, механизмов и приспособлений</a:t>
            </a:r>
            <a:endParaRPr kumimoji="0" lang="ru-RU" sz="1200" b="0" i="0" u="none" strike="noStrike" cap="none" normalizeH="0" baseline="0" dirty="0" smtClean="0">
              <a:ln>
                <a:noFill/>
              </a:ln>
              <a:solidFill>
                <a:schemeClr val="tx1"/>
              </a:solidFill>
              <a:effectLst/>
              <a:latin typeface="Arial" pitchFamily="34" charset="0"/>
            </a:endParaRPr>
          </a:p>
          <a:p>
            <a:pPr marL="0" marR="0" lvl="0" indent="342900" algn="ctr" defTabSz="914400" rtl="0" eaLnBrk="0" fontAlgn="base" latinLnBrk="0" hangingPunct="0">
              <a:lnSpc>
                <a:spcPct val="100000"/>
              </a:lnSpc>
              <a:spcBef>
                <a:spcPct val="0"/>
              </a:spcBef>
              <a:spcAft>
                <a:spcPct val="0"/>
              </a:spcAft>
              <a:buClrTx/>
              <a:buSzTx/>
              <a:buFontTx/>
              <a:buNone/>
              <a:tabLst>
                <a:tab pos="6343650" algn="l"/>
              </a:tabLst>
            </a:pPr>
            <a:r>
              <a:rPr kumimoji="0" lang="ru-RU" sz="1200" b="0" i="0" u="sng" strike="noStrike" cap="none" normalizeH="0" baseline="0" dirty="0" smtClean="0">
                <a:ln>
                  <a:noFill/>
                </a:ln>
                <a:solidFill>
                  <a:schemeClr val="tx1"/>
                </a:solidFill>
                <a:effectLst/>
                <a:latin typeface="Courier New" pitchFamily="49" charset="0"/>
                <a:ea typeface="Times New Roman" pitchFamily="18" charset="0"/>
                <a:cs typeface="MS Mincho" pitchFamily="49" charset="-128"/>
              </a:rPr>
              <a:t>	</a:t>
            </a:r>
            <a:endParaRPr kumimoji="0" lang="ru-RU" sz="1200" b="0" i="0" u="none" strike="noStrike" cap="none" normalizeH="0" baseline="0" dirty="0" smtClean="0">
              <a:ln>
                <a:noFill/>
              </a:ln>
              <a:solidFill>
                <a:schemeClr val="tx1"/>
              </a:solidFill>
              <a:effectLst/>
              <a:latin typeface="Arial" pitchFamily="34" charset="0"/>
            </a:endParaRPr>
          </a:p>
          <a:p>
            <a:pPr marL="0" marR="0" lvl="0" indent="342900" algn="ctr" defTabSz="914400" rtl="0" eaLnBrk="0" fontAlgn="base" latinLnBrk="0" hangingPunct="0">
              <a:lnSpc>
                <a:spcPct val="100000"/>
              </a:lnSpc>
              <a:spcBef>
                <a:spcPct val="0"/>
              </a:spcBef>
              <a:spcAft>
                <a:spcPct val="0"/>
              </a:spcAft>
              <a:buClrTx/>
              <a:buSzTx/>
              <a:buFontTx/>
              <a:buNone/>
              <a:tabLst>
                <a:tab pos="6343650" algn="l"/>
              </a:tabLst>
            </a:pPr>
            <a:r>
              <a:rPr kumimoji="0" lang="ru-RU" sz="1200" b="0" i="0" u="none" strike="noStrike" cap="none" normalizeH="0" baseline="0" dirty="0" smtClean="0">
                <a:ln>
                  <a:noFill/>
                </a:ln>
                <a:solidFill>
                  <a:schemeClr val="tx1"/>
                </a:solidFill>
                <a:effectLst/>
                <a:latin typeface="Courier New" pitchFamily="49" charset="0"/>
                <a:ea typeface="Times New Roman" pitchFamily="18" charset="0"/>
                <a:cs typeface="MS Mincho" pitchFamily="49" charset="-128"/>
              </a:rPr>
              <a:t>(название предприятия, подразделения)</a:t>
            </a:r>
            <a:endParaRPr kumimoji="0" lang="ru-RU" sz="1200" b="0" i="0" u="none" strike="noStrike" cap="none" normalizeH="0" baseline="0" dirty="0" smtClean="0">
              <a:ln>
                <a:noFill/>
              </a:ln>
              <a:solidFill>
                <a:schemeClr val="tx1"/>
              </a:solidFill>
              <a:effectLst/>
              <a:latin typeface="Arial" pitchFamily="34" charset="0"/>
            </a:endParaRPr>
          </a:p>
          <a:p>
            <a:pPr marL="0" marR="0" lvl="0" indent="342900" algn="ctr" defTabSz="914400" rtl="0" eaLnBrk="0" fontAlgn="base" latinLnBrk="0" hangingPunct="0">
              <a:lnSpc>
                <a:spcPct val="100000"/>
              </a:lnSpc>
              <a:spcBef>
                <a:spcPct val="0"/>
              </a:spcBef>
              <a:spcAft>
                <a:spcPct val="0"/>
              </a:spcAft>
              <a:buClrTx/>
              <a:buSzTx/>
              <a:buFontTx/>
              <a:buNone/>
              <a:tabLst>
                <a:tab pos="6343650" algn="l"/>
              </a:tabLst>
            </a:pPr>
            <a:endParaRPr kumimoji="0" lang="ru-RU" sz="12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323528" y="116632"/>
            <a:ext cx="8568952" cy="646331"/>
          </a:xfrm>
          <a:prstGeom prst="rect">
            <a:avLst/>
          </a:prstGeom>
          <a:solidFill>
            <a:schemeClr val="accent5">
              <a:lumMod val="60000"/>
              <a:lumOff val="40000"/>
            </a:schemeClr>
          </a:solidFill>
        </p:spPr>
        <p:txBody>
          <a:bodyPr wrap="square">
            <a:spAutoFit/>
          </a:bodyPr>
          <a:lstStyle/>
          <a:p>
            <a:pPr algn="ctr"/>
            <a:r>
              <a:rPr lang="ru-RU" b="1" dirty="0" smtClean="0">
                <a:latin typeface="Times New Roman" pitchFamily="18" charset="0"/>
                <a:cs typeface="Times New Roman" pitchFamily="18" charset="0"/>
              </a:rPr>
              <a:t>7. Применение грузоподъемных механизмов и устройств, средств малой механизации</a:t>
            </a:r>
            <a:endParaRPr lang="ru-RU" b="1" dirty="0">
              <a:latin typeface="Times New Roman" pitchFamily="18" charset="0"/>
              <a:cs typeface="Times New Roman" pitchFamily="18" charset="0"/>
            </a:endParaRPr>
          </a:p>
        </p:txBody>
      </p:sp>
      <p:sp>
        <p:nvSpPr>
          <p:cNvPr id="71681" name="Rectangle 1"/>
          <p:cNvSpPr>
            <a:spLocks noChangeArrowheads="1"/>
          </p:cNvSpPr>
          <p:nvPr/>
        </p:nvSpPr>
        <p:spPr bwMode="auto">
          <a:xfrm>
            <a:off x="179512" y="849883"/>
            <a:ext cx="8784976" cy="2862322"/>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0850" algn="just" fontAlgn="base">
              <a:spcBef>
                <a:spcPct val="0"/>
              </a:spcBef>
              <a:spcAft>
                <a:spcPct val="0"/>
              </a:spcAft>
              <a:tabLst>
                <a:tab pos="685800" algn="l"/>
              </a:tabLst>
            </a:pPr>
            <a:r>
              <a:rPr lang="ru-RU" dirty="0" smtClean="0">
                <a:latin typeface="Arial" pitchFamily="34" charset="0"/>
                <a:cs typeface="Arial" pitchFamily="34" charset="0"/>
              </a:rPr>
              <a:t>176. Каждый грузоподъемный механизм и устройство должен иметь </a:t>
            </a:r>
            <a:r>
              <a:rPr lang="ru-RU" b="1" i="1" u="sng" dirty="0" smtClean="0">
                <a:latin typeface="Arial" pitchFamily="34" charset="0"/>
                <a:cs typeface="Arial" pitchFamily="34" charset="0"/>
              </a:rPr>
              <a:t>документацию, предусмотренную соответствующим техническим регламентом, стандартом или техническими условиями на изготовление.</a:t>
            </a:r>
          </a:p>
          <a:p>
            <a:pPr marL="0" marR="0" lvl="0" indent="450850" algn="just" defTabSz="914400" rtl="0" eaLnBrk="1" fontAlgn="base" latinLnBrk="0" hangingPunct="1">
              <a:lnSpc>
                <a:spcPct val="100000"/>
              </a:lnSpc>
              <a:spcBef>
                <a:spcPct val="0"/>
              </a:spcBef>
              <a:spcAft>
                <a:spcPct val="0"/>
              </a:spcAft>
              <a:buClrTx/>
              <a:buSzTx/>
              <a:buFontTx/>
              <a:buNone/>
              <a:tabLst>
                <a:tab pos="685800" algn="l"/>
              </a:tabLst>
            </a:pPr>
            <a:r>
              <a:rPr kumimoji="0" lang="ru-RU"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177. Каждый грузоподъемный механизм и грузоподъемное устройство должен иметь </a:t>
            </a:r>
            <a:r>
              <a:rPr kumimoji="0" lang="ru-RU"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четкую маркировку на видном месте с указанием максимальной безопасной рабочей нагрузки.</a:t>
            </a:r>
            <a:endParaRPr kumimoji="0" lang="ru-RU" b="1" i="1" u="sng"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tab pos="685800" algn="l"/>
              </a:tabLst>
            </a:pPr>
            <a:r>
              <a:rPr kumimoji="0" lang="ru-RU"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Грузоподъемность блоков и полиспастов указывается изготовителем в паспорте на них, на клейме крюка, на обойме блока или на металлической табличке, прикрепляемой к наружной щеке блочной обоймы.</a:t>
            </a:r>
            <a:endParaRPr kumimoji="0" lang="ru-RU" i="0" u="none" strike="noStrike" cap="none" normalizeH="0" baseline="0" dirty="0" smtClean="0">
              <a:ln>
                <a:noFill/>
              </a:ln>
              <a:solidFill>
                <a:schemeClr val="tx1"/>
              </a:solidFill>
              <a:effectLst/>
              <a:latin typeface="Arial" pitchFamily="34" charset="0"/>
            </a:endParaRPr>
          </a:p>
        </p:txBody>
      </p:sp>
      <p:pic>
        <p:nvPicPr>
          <p:cNvPr id="71683" name="Picture 3" descr="http://podemnie-mehanizmi.ru/wp-content/uploads/2012/03/Elektricheskaya-blochnaya-kryukovaya-obo--ma_2.jpg"/>
          <p:cNvPicPr>
            <a:picLocks noChangeAspect="1" noChangeArrowheads="1"/>
          </p:cNvPicPr>
          <p:nvPr/>
        </p:nvPicPr>
        <p:blipFill>
          <a:blip r:embed="rId2" cstate="print"/>
          <a:srcRect/>
          <a:stretch>
            <a:fillRect/>
          </a:stretch>
        </p:blipFill>
        <p:spPr bwMode="auto">
          <a:xfrm>
            <a:off x="107504" y="3933056"/>
            <a:ext cx="3024336" cy="2664296"/>
          </a:xfrm>
          <a:prstGeom prst="rect">
            <a:avLst/>
          </a:prstGeom>
          <a:noFill/>
        </p:spPr>
      </p:pic>
      <p:pic>
        <p:nvPicPr>
          <p:cNvPr id="71685" name="Picture 5" descr="http://r42.neobroker.ru/img-org/tovar-422633.jpg"/>
          <p:cNvPicPr>
            <a:picLocks noChangeAspect="1" noChangeArrowheads="1"/>
          </p:cNvPicPr>
          <p:nvPr/>
        </p:nvPicPr>
        <p:blipFill>
          <a:blip r:embed="rId3" cstate="print"/>
          <a:srcRect/>
          <a:stretch>
            <a:fillRect/>
          </a:stretch>
        </p:blipFill>
        <p:spPr bwMode="auto">
          <a:xfrm>
            <a:off x="3131841" y="3933056"/>
            <a:ext cx="3240360" cy="2736304"/>
          </a:xfrm>
          <a:prstGeom prst="rect">
            <a:avLst/>
          </a:prstGeom>
          <a:noFill/>
        </p:spPr>
      </p:pic>
      <p:pic>
        <p:nvPicPr>
          <p:cNvPr id="30" name="Picture 2" descr="http://tds-64.ru/image/cache/data/article/722_18-228x228.jpg"/>
          <p:cNvPicPr>
            <a:picLocks noChangeAspect="1" noChangeArrowheads="1"/>
          </p:cNvPicPr>
          <p:nvPr/>
        </p:nvPicPr>
        <p:blipFill>
          <a:blip r:embed="rId4" cstate="print"/>
          <a:srcRect/>
          <a:stretch>
            <a:fillRect/>
          </a:stretch>
        </p:blipFill>
        <p:spPr bwMode="auto">
          <a:xfrm>
            <a:off x="6444208" y="4005064"/>
            <a:ext cx="2603748" cy="2592288"/>
          </a:xfrm>
          <a:prstGeom prst="rect">
            <a:avLst/>
          </a:prstGeom>
          <a:noFill/>
        </p:spPr>
      </p:pic>
    </p:spTree>
  </p:cSld>
  <p:clrMapOvr>
    <a:masterClrMapping/>
  </p:clrMapOvr>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323528" y="116632"/>
            <a:ext cx="8568952" cy="338554"/>
          </a:xfrm>
          <a:prstGeom prst="rect">
            <a:avLst/>
          </a:prstGeom>
          <a:solidFill>
            <a:schemeClr val="accent5">
              <a:lumMod val="60000"/>
              <a:lumOff val="40000"/>
            </a:schemeClr>
          </a:solidFill>
        </p:spPr>
        <p:txBody>
          <a:bodyPr wrap="square">
            <a:spAutoFit/>
          </a:bodyPr>
          <a:lstStyle/>
          <a:p>
            <a:pPr algn="ctr"/>
            <a:r>
              <a:rPr lang="ru-RU" sz="1600" b="1" dirty="0" smtClean="0">
                <a:latin typeface="Times New Roman" pitchFamily="18" charset="0"/>
                <a:cs typeface="Times New Roman" pitchFamily="18" charset="0"/>
              </a:rPr>
              <a:t>7. Применение грузоподъемных механизмов и устройств, средств малой механизации</a:t>
            </a:r>
            <a:endParaRPr lang="ru-RU" sz="1600" b="1" dirty="0">
              <a:latin typeface="Times New Roman" pitchFamily="18" charset="0"/>
              <a:cs typeface="Times New Roman" pitchFamily="18" charset="0"/>
            </a:endParaRPr>
          </a:p>
        </p:txBody>
      </p:sp>
      <p:sp>
        <p:nvSpPr>
          <p:cNvPr id="73729" name="Rectangle 1"/>
          <p:cNvSpPr>
            <a:spLocks noChangeArrowheads="1"/>
          </p:cNvSpPr>
          <p:nvPr/>
        </p:nvSpPr>
        <p:spPr bwMode="auto">
          <a:xfrm>
            <a:off x="107504" y="476672"/>
            <a:ext cx="8964488" cy="2031325"/>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178. </a:t>
            </a: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Выполнение работ с люлек строительных подъемников (вышки) и фасадных подъемников</a:t>
            </a:r>
            <a:r>
              <a:rPr kumimoji="0" lang="ru-RU"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в соответствии с осмотром рабочего места осуществляется </a:t>
            </a:r>
            <a:r>
              <a:rPr kumimoji="0" lang="ru-RU"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с использованием удерживающих систем или страховочных систем.</a:t>
            </a:r>
            <a:endParaRPr kumimoji="0" lang="ru-RU" b="1" i="1" u="sng"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179. Рабочие места грузоподъемных механизмов, </a:t>
            </a: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расположенные выше 5 м, </a:t>
            </a:r>
            <a:r>
              <a:rPr kumimoji="0" lang="ru-RU"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должны обеспечиваться </a:t>
            </a: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средствами эвакуации с высоты </a:t>
            </a:r>
            <a:r>
              <a:rPr kumimoji="0" lang="ru-RU"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(средствами </a:t>
            </a:r>
            <a:r>
              <a:rPr kumimoji="0" lang="ru-RU"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самоспасения</a:t>
            </a:r>
            <a:r>
              <a:rPr kumimoji="0" lang="ru-RU"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предусмотренными  приложением № 12 к Правилам.</a:t>
            </a:r>
            <a:endParaRPr kumimoji="0" lang="ru-RU" i="0" u="none" strike="noStrike" cap="none" normalizeH="0" baseline="0" dirty="0" smtClean="0">
              <a:ln>
                <a:noFill/>
              </a:ln>
              <a:solidFill>
                <a:schemeClr val="tx1"/>
              </a:solidFill>
              <a:effectLst/>
              <a:latin typeface="Arial" pitchFamily="34" charset="0"/>
            </a:endParaRPr>
          </a:p>
        </p:txBody>
      </p:sp>
      <p:pic>
        <p:nvPicPr>
          <p:cNvPr id="73731" name="Picture 3" descr="http://volgograd.vgg.raise.ru/pics/market/3533.jpg"/>
          <p:cNvPicPr>
            <a:picLocks noChangeAspect="1" noChangeArrowheads="1"/>
          </p:cNvPicPr>
          <p:nvPr/>
        </p:nvPicPr>
        <p:blipFill>
          <a:blip r:embed="rId2" cstate="print"/>
          <a:srcRect/>
          <a:stretch>
            <a:fillRect/>
          </a:stretch>
        </p:blipFill>
        <p:spPr bwMode="auto">
          <a:xfrm>
            <a:off x="72008" y="2564904"/>
            <a:ext cx="2123728" cy="3933144"/>
          </a:xfrm>
          <a:prstGeom prst="rect">
            <a:avLst/>
          </a:prstGeom>
          <a:noFill/>
        </p:spPr>
      </p:pic>
      <p:pic>
        <p:nvPicPr>
          <p:cNvPr id="73733" name="Picture 5" descr="http://agrostroy.3dn.ru/program/raboctie/fotoprof/ljulka.jpg"/>
          <p:cNvPicPr>
            <a:picLocks noChangeAspect="1" noChangeArrowheads="1"/>
          </p:cNvPicPr>
          <p:nvPr/>
        </p:nvPicPr>
        <p:blipFill>
          <a:blip r:embed="rId3" cstate="print"/>
          <a:srcRect/>
          <a:stretch>
            <a:fillRect/>
          </a:stretch>
        </p:blipFill>
        <p:spPr bwMode="auto">
          <a:xfrm>
            <a:off x="2483768" y="2492896"/>
            <a:ext cx="3467642" cy="2376264"/>
          </a:xfrm>
          <a:prstGeom prst="rect">
            <a:avLst/>
          </a:prstGeom>
          <a:noFill/>
        </p:spPr>
      </p:pic>
      <p:pic>
        <p:nvPicPr>
          <p:cNvPr id="73735" name="Picture 7" descr="http://static.baza.farpost.ru/v/1361510625700_bulletin"/>
          <p:cNvPicPr>
            <a:picLocks noChangeAspect="1" noChangeArrowheads="1"/>
          </p:cNvPicPr>
          <p:nvPr/>
        </p:nvPicPr>
        <p:blipFill>
          <a:blip r:embed="rId4" cstate="print"/>
          <a:srcRect/>
          <a:stretch>
            <a:fillRect/>
          </a:stretch>
        </p:blipFill>
        <p:spPr bwMode="auto">
          <a:xfrm>
            <a:off x="6226947" y="2564903"/>
            <a:ext cx="2737541" cy="3919523"/>
          </a:xfrm>
          <a:prstGeom prst="rect">
            <a:avLst/>
          </a:prstGeom>
          <a:noFill/>
        </p:spPr>
      </p:pic>
      <p:pic>
        <p:nvPicPr>
          <p:cNvPr id="73737" name="Picture 9" descr="http://hite-engineering.com/wp-content/uploads/2014/01/Picture-For-Fall-Arrest-Training-2.jpg"/>
          <p:cNvPicPr>
            <a:picLocks noChangeAspect="1" noChangeArrowheads="1"/>
          </p:cNvPicPr>
          <p:nvPr/>
        </p:nvPicPr>
        <p:blipFill>
          <a:blip r:embed="rId5" cstate="print"/>
          <a:srcRect/>
          <a:stretch>
            <a:fillRect/>
          </a:stretch>
        </p:blipFill>
        <p:spPr bwMode="auto">
          <a:xfrm>
            <a:off x="3131840" y="4365103"/>
            <a:ext cx="2448272" cy="2448273"/>
          </a:xfrm>
          <a:prstGeom prst="rect">
            <a:avLst/>
          </a:prstGeom>
          <a:noFill/>
        </p:spPr>
      </p:pic>
    </p:spTree>
  </p:cSld>
  <p:clrMapOvr>
    <a:masterClrMapping/>
  </p:clrMapOvr>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323528" y="44624"/>
            <a:ext cx="8568952" cy="338554"/>
          </a:xfrm>
          <a:prstGeom prst="rect">
            <a:avLst/>
          </a:prstGeom>
          <a:solidFill>
            <a:srgbClr val="FFFF00"/>
          </a:solidFill>
        </p:spPr>
        <p:txBody>
          <a:bodyPr wrap="square">
            <a:spAutoFit/>
          </a:bodyPr>
          <a:lstStyle/>
          <a:p>
            <a:pPr algn="ctr"/>
            <a:r>
              <a:rPr lang="ru-RU" sz="1600" b="1" dirty="0" smtClean="0">
                <a:latin typeface="Times New Roman" pitchFamily="18" charset="0"/>
                <a:cs typeface="Times New Roman" pitchFamily="18" charset="0"/>
              </a:rPr>
              <a:t>7. Применение грузоподъемных механизмов и устройств, средств малой механизации</a:t>
            </a:r>
            <a:endParaRPr lang="ru-RU" sz="1600" b="1" dirty="0">
              <a:latin typeface="Times New Roman" pitchFamily="18" charset="0"/>
              <a:cs typeface="Times New Roman" pitchFamily="18" charset="0"/>
            </a:endParaRPr>
          </a:p>
        </p:txBody>
      </p:sp>
      <p:sp>
        <p:nvSpPr>
          <p:cNvPr id="74753" name="Rectangle 1"/>
          <p:cNvSpPr>
            <a:spLocks noChangeArrowheads="1"/>
          </p:cNvSpPr>
          <p:nvPr/>
        </p:nvSpPr>
        <p:spPr bwMode="auto">
          <a:xfrm>
            <a:off x="179512" y="550711"/>
            <a:ext cx="8784976" cy="1631216"/>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0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189. Для грузов, у которых имеются петли, цапфы, рымы, разрабатываются схемы их </a:t>
            </a:r>
            <a:r>
              <a:rPr kumimoji="0" lang="ru-RU" sz="200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строповки</a:t>
            </a:r>
            <a:r>
              <a:rPr kumimoji="0" lang="ru-RU" sz="20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Для грузов, не имеющих таких устройств, разрабатываются способы </a:t>
            </a:r>
            <a:r>
              <a:rPr kumimoji="0" lang="ru-RU" sz="200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строповки</a:t>
            </a:r>
            <a:r>
              <a:rPr kumimoji="0" lang="ru-RU" sz="20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которые должны быть указаны в ППР на высоте. </a:t>
            </a:r>
            <a:r>
              <a:rPr kumimoji="0" lang="ru-RU" sz="20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Схемы </a:t>
            </a:r>
            <a:r>
              <a:rPr kumimoji="0" lang="ru-RU" sz="2000" b="1" i="1" u="sng" strike="noStrike" cap="none" normalizeH="0" baseline="0" dirty="0" err="1" smtClean="0">
                <a:ln>
                  <a:noFill/>
                </a:ln>
                <a:solidFill>
                  <a:schemeClr val="tx1"/>
                </a:solidFill>
                <a:effectLst/>
                <a:latin typeface="Arial" pitchFamily="34" charset="0"/>
                <a:ea typeface="Times New Roman" pitchFamily="18" charset="0"/>
                <a:cs typeface="Arial" pitchFamily="34" charset="0"/>
              </a:rPr>
              <a:t>строповки</a:t>
            </a:r>
            <a:r>
              <a:rPr kumimoji="0" lang="ru-RU" sz="20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 наиболее часто встречающихся грузов вывешиваются на рабочих местах.</a:t>
            </a:r>
            <a:endParaRPr kumimoji="0" lang="ru-RU" sz="2000" b="1" i="1" u="sng" strike="noStrike" cap="none" normalizeH="0" baseline="0" dirty="0" smtClean="0">
              <a:ln>
                <a:noFill/>
              </a:ln>
              <a:solidFill>
                <a:schemeClr val="tx1"/>
              </a:solidFill>
              <a:effectLst/>
              <a:latin typeface="Arial" pitchFamily="34" charset="0"/>
            </a:endParaRPr>
          </a:p>
        </p:txBody>
      </p:sp>
      <p:pic>
        <p:nvPicPr>
          <p:cNvPr id="74755" name="Picture 3" descr="http://www.trudsamara.ru/temp/729752129_foto.jpg"/>
          <p:cNvPicPr>
            <a:picLocks noChangeAspect="1" noChangeArrowheads="1"/>
          </p:cNvPicPr>
          <p:nvPr/>
        </p:nvPicPr>
        <p:blipFill>
          <a:blip r:embed="rId2" cstate="print"/>
          <a:srcRect/>
          <a:stretch>
            <a:fillRect/>
          </a:stretch>
        </p:blipFill>
        <p:spPr bwMode="auto">
          <a:xfrm>
            <a:off x="1115616" y="2204864"/>
            <a:ext cx="6696744" cy="4608512"/>
          </a:xfrm>
          <a:prstGeom prst="rect">
            <a:avLst/>
          </a:prstGeom>
          <a:noFill/>
        </p:spPr>
      </p:pic>
    </p:spTree>
  </p:cSld>
  <p:clrMapOvr>
    <a:masterClrMapping/>
  </p:clrMapOvr>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323528" y="44624"/>
            <a:ext cx="8568952" cy="338554"/>
          </a:xfrm>
          <a:prstGeom prst="rect">
            <a:avLst/>
          </a:prstGeom>
          <a:solidFill>
            <a:srgbClr val="FFFF00"/>
          </a:solidFill>
        </p:spPr>
        <p:txBody>
          <a:bodyPr wrap="square">
            <a:spAutoFit/>
          </a:bodyPr>
          <a:lstStyle/>
          <a:p>
            <a:pPr algn="ctr"/>
            <a:r>
              <a:rPr lang="ru-RU" sz="1600" b="1" dirty="0" smtClean="0">
                <a:latin typeface="Times New Roman" pitchFamily="18" charset="0"/>
                <a:cs typeface="Times New Roman" pitchFamily="18" charset="0"/>
              </a:rPr>
              <a:t>7. Применение грузоподъемных механизмов и устройств, средств малой механизации</a:t>
            </a:r>
            <a:endParaRPr lang="ru-RU" sz="1600" b="1" dirty="0">
              <a:latin typeface="Times New Roman" pitchFamily="18" charset="0"/>
              <a:cs typeface="Times New Roman" pitchFamily="18" charset="0"/>
            </a:endParaRPr>
          </a:p>
        </p:txBody>
      </p:sp>
      <p:sp>
        <p:nvSpPr>
          <p:cNvPr id="75777" name="Rectangle 1"/>
          <p:cNvSpPr>
            <a:spLocks noChangeArrowheads="1"/>
          </p:cNvSpPr>
          <p:nvPr/>
        </p:nvSpPr>
        <p:spPr bwMode="auto">
          <a:xfrm>
            <a:off x="216024" y="483615"/>
            <a:ext cx="8820472" cy="6247864"/>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198. Не допускается при работе грузоподъемными механизмами:</a:t>
            </a:r>
            <a:endParaRPr kumimoji="0" lang="ru-RU" sz="20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a:t>
            </a:r>
            <a:r>
              <a:rPr kumimoji="0" lang="en-U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оставлять груз в подвешенном состоянии;</a:t>
            </a:r>
            <a:endParaRPr kumimoji="0" lang="ru-RU" sz="20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б)</a:t>
            </a:r>
            <a:r>
              <a:rPr kumimoji="0" lang="en-U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поднимать, опускать, перемещать людей не предназначенными для этих целей грузоподъемными механизмами;</a:t>
            </a:r>
            <a:endParaRPr kumimoji="0" lang="ru-RU" sz="20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в)</a:t>
            </a:r>
            <a:r>
              <a:rPr kumimoji="0" lang="en-U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производить подъем, перемещение грузов при недостаточной освещенности;</a:t>
            </a:r>
            <a:endParaRPr kumimoji="0" lang="ru-RU" sz="20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г)</a:t>
            </a:r>
            <a:r>
              <a:rPr kumimoji="0" lang="en-U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подтаскивать груз при наклонном положении грузовых канатов;</a:t>
            </a:r>
            <a:endParaRPr kumimoji="0" lang="ru-RU" sz="20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д</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поднимать груз, масса которого превышает грузоподъемность механизма, поднимать примерзший или защемленный груз, груз неизвестной массы;</a:t>
            </a:r>
            <a:endParaRPr kumimoji="0" lang="ru-RU" sz="20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е)</a:t>
            </a:r>
            <a:r>
              <a:rPr kumimoji="0" lang="en-U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оттягивать груз во время его подъема, перемещения или опускания, а также выравнивать его положение собственной массой;</a:t>
            </a:r>
            <a:endParaRPr kumimoji="0" lang="ru-RU" sz="20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ж)</a:t>
            </a:r>
            <a:r>
              <a:rPr kumimoji="0" lang="en-U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освобождать с помощью грузоподъемного механизма защемленные грузом стропы, канаты, цепи;</a:t>
            </a:r>
            <a:endParaRPr kumimoji="0" lang="ru-RU" sz="20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з</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работать с неисправными или выведенными из строя приборами безопасности и тормозной системы.</a:t>
            </a:r>
            <a:endParaRPr kumimoji="0" lang="ru-RU" sz="2000" b="1"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323528" y="44624"/>
            <a:ext cx="8568952" cy="338554"/>
          </a:xfrm>
          <a:prstGeom prst="rect">
            <a:avLst/>
          </a:prstGeom>
          <a:solidFill>
            <a:srgbClr val="FFFF00"/>
          </a:solidFill>
        </p:spPr>
        <p:txBody>
          <a:bodyPr wrap="square">
            <a:spAutoFit/>
          </a:bodyPr>
          <a:lstStyle/>
          <a:p>
            <a:pPr algn="ctr"/>
            <a:r>
              <a:rPr lang="ru-RU" sz="1600" b="1" dirty="0" smtClean="0">
                <a:latin typeface="Times New Roman" pitchFamily="18" charset="0"/>
                <a:cs typeface="Times New Roman" pitchFamily="18" charset="0"/>
              </a:rPr>
              <a:t>7. Применение грузоподъемных механизмов и устройств, средств малой механизации</a:t>
            </a:r>
            <a:endParaRPr lang="ru-RU" sz="1600" b="1" dirty="0">
              <a:latin typeface="Times New Roman" pitchFamily="18" charset="0"/>
              <a:cs typeface="Times New Roman" pitchFamily="18" charset="0"/>
            </a:endParaRPr>
          </a:p>
        </p:txBody>
      </p:sp>
      <p:sp>
        <p:nvSpPr>
          <p:cNvPr id="76801" name="Rectangle 1"/>
          <p:cNvSpPr>
            <a:spLocks noChangeArrowheads="1"/>
          </p:cNvSpPr>
          <p:nvPr/>
        </p:nvSpPr>
        <p:spPr bwMode="auto">
          <a:xfrm>
            <a:off x="35496" y="423823"/>
            <a:ext cx="8892480" cy="3293209"/>
          </a:xfrm>
          <a:prstGeom prst="rect">
            <a:avLst/>
          </a:prstGeom>
          <a:solidFill>
            <a:srgbClr val="C7FD6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202. При работе с лебедками с ручным рычажным приводом не допускается:</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a:t>
            </a:r>
            <a:r>
              <a:rPr kumimoji="0" lang="en-US"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находиться в плоскости качания рычага и под поднимаемым грузом;</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б)</a:t>
            </a:r>
            <a:r>
              <a:rPr kumimoji="0" lang="en-US"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применять удлиненный (против штатного) рычаг;</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в)</a:t>
            </a:r>
            <a:r>
              <a:rPr kumimoji="0" lang="en-US"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переводить рычаг из одного крайнего положения в другое рывками.</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203. При работе перемещаемый груз должен надежно крепиться к крюку. Движение рукоятки обратного хода должно быть плавным, без рывков и заеданий; тяговый механизм и канат должны находиться на одной прямой.</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204. Эксплуатация рычажных лебедок не допускается:</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a:t>
            </a:r>
            <a:r>
              <a:rPr kumimoji="0" lang="en-US"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при проскальзывании каната во время изменения направления движения рукоятки прямого хода;</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б)</a:t>
            </a:r>
            <a:r>
              <a:rPr kumimoji="0" lang="en-US"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при недостаточном протягивании каната за один ход;</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в)</a:t>
            </a:r>
            <a:r>
              <a:rPr kumimoji="0" lang="en-US"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при свободном проходе каната в сжимах тягового механизма;</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г)</a:t>
            </a:r>
            <a:r>
              <a:rPr kumimoji="0" lang="en-US"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при резке предохранительных штифтов или фиксаторов.</a:t>
            </a:r>
            <a:endParaRPr kumimoji="0" lang="ru-RU" sz="1600" b="1" i="0" u="none" strike="noStrike" cap="none" normalizeH="0" baseline="0" dirty="0" smtClean="0">
              <a:ln>
                <a:noFill/>
              </a:ln>
              <a:solidFill>
                <a:schemeClr val="tx1"/>
              </a:solidFill>
              <a:effectLst/>
              <a:latin typeface="Arial" pitchFamily="34" charset="0"/>
            </a:endParaRPr>
          </a:p>
        </p:txBody>
      </p:sp>
      <p:pic>
        <p:nvPicPr>
          <p:cNvPr id="25" name="Picture 2" descr="http://tds-64.ru/image/cache/data/article/722_18-228x228.jpg"/>
          <p:cNvPicPr>
            <a:picLocks noChangeAspect="1" noChangeArrowheads="1"/>
          </p:cNvPicPr>
          <p:nvPr/>
        </p:nvPicPr>
        <p:blipFill>
          <a:blip r:embed="rId2" cstate="print"/>
          <a:srcRect/>
          <a:stretch>
            <a:fillRect/>
          </a:stretch>
        </p:blipFill>
        <p:spPr bwMode="auto">
          <a:xfrm>
            <a:off x="0" y="3861048"/>
            <a:ext cx="1944215" cy="1944216"/>
          </a:xfrm>
          <a:prstGeom prst="rect">
            <a:avLst/>
          </a:prstGeom>
          <a:noFill/>
        </p:spPr>
      </p:pic>
      <p:pic>
        <p:nvPicPr>
          <p:cNvPr id="76805" name="Picture 5" descr="http://stols.by/assets/images/lebedki%20i%20tali/mttm%203,2tn.jpg"/>
          <p:cNvPicPr>
            <a:picLocks noChangeAspect="1" noChangeArrowheads="1"/>
          </p:cNvPicPr>
          <p:nvPr/>
        </p:nvPicPr>
        <p:blipFill>
          <a:blip r:embed="rId3" cstate="print"/>
          <a:srcRect/>
          <a:stretch>
            <a:fillRect/>
          </a:stretch>
        </p:blipFill>
        <p:spPr bwMode="auto">
          <a:xfrm>
            <a:off x="6291064" y="3933056"/>
            <a:ext cx="2817440" cy="2817440"/>
          </a:xfrm>
          <a:prstGeom prst="rect">
            <a:avLst/>
          </a:prstGeom>
          <a:noFill/>
        </p:spPr>
      </p:pic>
      <p:pic>
        <p:nvPicPr>
          <p:cNvPr id="76807" name="Picture 7" descr="http://spb.neobroker.ru/img-org/tovar-71544.jpg"/>
          <p:cNvPicPr>
            <a:picLocks noChangeAspect="1" noChangeArrowheads="1"/>
          </p:cNvPicPr>
          <p:nvPr/>
        </p:nvPicPr>
        <p:blipFill>
          <a:blip r:embed="rId4" cstate="print"/>
          <a:srcRect/>
          <a:stretch>
            <a:fillRect/>
          </a:stretch>
        </p:blipFill>
        <p:spPr bwMode="auto">
          <a:xfrm>
            <a:off x="1763688" y="5141329"/>
            <a:ext cx="4608512" cy="1716671"/>
          </a:xfrm>
          <a:prstGeom prst="rect">
            <a:avLst/>
          </a:prstGeom>
          <a:noFill/>
        </p:spPr>
      </p:pic>
      <p:pic>
        <p:nvPicPr>
          <p:cNvPr id="76803" name="Picture 3" descr="http://asia-pk.kz/uploads/images/1395308881.jpg"/>
          <p:cNvPicPr>
            <a:picLocks noChangeAspect="1" noChangeArrowheads="1"/>
          </p:cNvPicPr>
          <p:nvPr/>
        </p:nvPicPr>
        <p:blipFill>
          <a:blip r:embed="rId5" cstate="print"/>
          <a:srcRect/>
          <a:stretch>
            <a:fillRect/>
          </a:stretch>
        </p:blipFill>
        <p:spPr bwMode="auto">
          <a:xfrm>
            <a:off x="2627784" y="3736234"/>
            <a:ext cx="2880320" cy="1564974"/>
          </a:xfrm>
          <a:prstGeom prst="rect">
            <a:avLst/>
          </a:prstGeom>
          <a:noFill/>
        </p:spPr>
      </p:pic>
    </p:spTree>
  </p:cSld>
  <p:clrMapOvr>
    <a:masterClrMapping/>
  </p:clrMapOvr>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395536" y="66110"/>
            <a:ext cx="8568952" cy="338554"/>
          </a:xfrm>
          <a:prstGeom prst="rect">
            <a:avLst/>
          </a:prstGeom>
          <a:solidFill>
            <a:srgbClr val="FFFF00"/>
          </a:solidFill>
        </p:spPr>
        <p:txBody>
          <a:bodyPr wrap="square">
            <a:spAutoFit/>
          </a:bodyPr>
          <a:lstStyle/>
          <a:p>
            <a:pPr algn="ctr"/>
            <a:r>
              <a:rPr lang="ru-RU" sz="1600" b="1" dirty="0" smtClean="0">
                <a:latin typeface="Times New Roman" pitchFamily="18" charset="0"/>
                <a:cs typeface="Times New Roman" pitchFamily="18" charset="0"/>
              </a:rPr>
              <a:t>7. Применение грузоподъемных механизмов и устройств, средств малой механизации</a:t>
            </a:r>
            <a:endParaRPr lang="ru-RU" sz="1600" b="1" dirty="0">
              <a:latin typeface="Times New Roman" pitchFamily="18" charset="0"/>
              <a:cs typeface="Times New Roman" pitchFamily="18" charset="0"/>
            </a:endParaRPr>
          </a:p>
        </p:txBody>
      </p:sp>
      <p:pic>
        <p:nvPicPr>
          <p:cNvPr id="76805" name="Picture 5" descr="http://stols.by/assets/images/lebedki%20i%20tali/mttm%203,2tn.jpg"/>
          <p:cNvPicPr>
            <a:picLocks noChangeAspect="1" noChangeArrowheads="1"/>
          </p:cNvPicPr>
          <p:nvPr/>
        </p:nvPicPr>
        <p:blipFill>
          <a:blip r:embed="rId2" cstate="print"/>
          <a:srcRect/>
          <a:stretch>
            <a:fillRect/>
          </a:stretch>
        </p:blipFill>
        <p:spPr bwMode="auto">
          <a:xfrm>
            <a:off x="6326560" y="3275856"/>
            <a:ext cx="2817440" cy="2817440"/>
          </a:xfrm>
          <a:prstGeom prst="rect">
            <a:avLst/>
          </a:prstGeom>
          <a:noFill/>
        </p:spPr>
      </p:pic>
      <p:pic>
        <p:nvPicPr>
          <p:cNvPr id="76807" name="Picture 7" descr="http://spb.neobroker.ru/img-org/tovar-71544.jpg"/>
          <p:cNvPicPr>
            <a:picLocks noChangeAspect="1" noChangeArrowheads="1"/>
          </p:cNvPicPr>
          <p:nvPr/>
        </p:nvPicPr>
        <p:blipFill>
          <a:blip r:embed="rId3" cstate="print"/>
          <a:srcRect/>
          <a:stretch>
            <a:fillRect/>
          </a:stretch>
        </p:blipFill>
        <p:spPr bwMode="auto">
          <a:xfrm>
            <a:off x="179512" y="3284984"/>
            <a:ext cx="6120680" cy="2569426"/>
          </a:xfrm>
          <a:prstGeom prst="rect">
            <a:avLst/>
          </a:prstGeom>
          <a:noFill/>
        </p:spPr>
      </p:pic>
      <p:sp>
        <p:nvSpPr>
          <p:cNvPr id="79873" name="Rectangle 1"/>
          <p:cNvSpPr>
            <a:spLocks noChangeArrowheads="1"/>
          </p:cNvSpPr>
          <p:nvPr/>
        </p:nvSpPr>
        <p:spPr bwMode="auto">
          <a:xfrm>
            <a:off x="251520" y="996261"/>
            <a:ext cx="8640960" cy="1938992"/>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210. Количество работников, обслуживающих лебедки с ручным приводом, рассчитывается исходя из конкретных условий работы и расчетного усилия, прилагаемого к рукоятке лебедки (из расчета усилия, прилагаемого к рукоятке лебедки одним работником в 120</a:t>
            </a:r>
            <a:r>
              <a:rPr kumimoji="0" lang="en-U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 (12</a:t>
            </a:r>
            <a:r>
              <a:rPr kumimoji="0" lang="en-U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кгс) и до 200</a:t>
            </a:r>
            <a:r>
              <a:rPr kumimoji="0" lang="en-U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 (20</a:t>
            </a:r>
            <a:r>
              <a:rPr kumimoji="0" lang="en-US"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кгс) при кратковременном приложении).</a:t>
            </a:r>
            <a:endParaRPr kumimoji="0" lang="ru-RU" sz="2000" b="1"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323528" y="44624"/>
            <a:ext cx="8568952" cy="338554"/>
          </a:xfrm>
          <a:prstGeom prst="rect">
            <a:avLst/>
          </a:prstGeom>
          <a:solidFill>
            <a:srgbClr val="FFFF00"/>
          </a:solidFill>
        </p:spPr>
        <p:txBody>
          <a:bodyPr wrap="square">
            <a:spAutoFit/>
          </a:bodyPr>
          <a:lstStyle/>
          <a:p>
            <a:pPr algn="ctr"/>
            <a:r>
              <a:rPr lang="ru-RU" sz="1600" b="1" dirty="0" smtClean="0">
                <a:latin typeface="Times New Roman" pitchFamily="18" charset="0"/>
                <a:cs typeface="Times New Roman" pitchFamily="18" charset="0"/>
              </a:rPr>
              <a:t>7. Применение грузоподъемных механизмов и устройств, средств малой механизации</a:t>
            </a:r>
            <a:endParaRPr lang="ru-RU" sz="1600" b="1" dirty="0">
              <a:latin typeface="Times New Roman" pitchFamily="18" charset="0"/>
              <a:cs typeface="Times New Roman" pitchFamily="18" charset="0"/>
            </a:endParaRPr>
          </a:p>
        </p:txBody>
      </p:sp>
      <p:pic>
        <p:nvPicPr>
          <p:cNvPr id="78850" name="Picture 2" descr="http://sten-tal.ru/d/111487/d/elektricheskielebetki1.jpg"/>
          <p:cNvPicPr>
            <a:picLocks noChangeAspect="1" noChangeArrowheads="1"/>
          </p:cNvPicPr>
          <p:nvPr/>
        </p:nvPicPr>
        <p:blipFill>
          <a:blip r:embed="rId2" cstate="print"/>
          <a:srcRect/>
          <a:stretch>
            <a:fillRect/>
          </a:stretch>
        </p:blipFill>
        <p:spPr bwMode="auto">
          <a:xfrm>
            <a:off x="323527" y="1142744"/>
            <a:ext cx="3240361" cy="2430272"/>
          </a:xfrm>
          <a:prstGeom prst="rect">
            <a:avLst/>
          </a:prstGeom>
          <a:noFill/>
        </p:spPr>
      </p:pic>
      <p:sp>
        <p:nvSpPr>
          <p:cNvPr id="29" name="Прямоугольник 28"/>
          <p:cNvSpPr/>
          <p:nvPr/>
        </p:nvSpPr>
        <p:spPr>
          <a:xfrm>
            <a:off x="251520" y="404664"/>
            <a:ext cx="3419872" cy="646331"/>
          </a:xfrm>
          <a:prstGeom prst="rect">
            <a:avLst/>
          </a:prstGeom>
          <a:solidFill>
            <a:srgbClr val="FFFF00"/>
          </a:solidFill>
        </p:spPr>
        <p:txBody>
          <a:bodyPr wrap="square">
            <a:spAutoFit/>
          </a:bodyPr>
          <a:lstStyle/>
          <a:p>
            <a:pPr algn="ctr"/>
            <a:r>
              <a:rPr lang="ru-RU" b="1" dirty="0" smtClean="0">
                <a:latin typeface="Times New Roman" pitchFamily="18" charset="0"/>
                <a:cs typeface="Times New Roman" pitchFamily="18" charset="0"/>
              </a:rPr>
              <a:t>211. Лебедки с электрическим приводом</a:t>
            </a:r>
            <a:endParaRPr lang="ru-RU" b="1" dirty="0">
              <a:latin typeface="Times New Roman" pitchFamily="18" charset="0"/>
              <a:cs typeface="Times New Roman" pitchFamily="18" charset="0"/>
            </a:endParaRPr>
          </a:p>
        </p:txBody>
      </p:sp>
      <p:sp>
        <p:nvSpPr>
          <p:cNvPr id="78851" name="Rectangle 3"/>
          <p:cNvSpPr>
            <a:spLocks noChangeArrowheads="1"/>
          </p:cNvSpPr>
          <p:nvPr/>
        </p:nvSpPr>
        <p:spPr bwMode="auto">
          <a:xfrm>
            <a:off x="3779912" y="447050"/>
            <a:ext cx="5148064" cy="4278094"/>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214. Корпус кнопочного аппарата управления тали, управляемой с пола, выполняется из изоляционного материала либо должен быть заземлен не менее чем двумя проводниками. В качестве одного из заземляющих проводников может быть использован трос, на котором подвешен кнопочный аппарат.</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Пусковые аппараты ручного управления талями должны подвешиваться на стальном тросе такой длины, чтобы можно было управлять механизмом, находясь на безопасном расстоянии от поднимаемого груза. При расположении аппарата управления ниже 0,5 м от пола его следует подвешивать на крючок, укрепленный на тросе на высоте 1–1,5 м от пола.</a:t>
            </a:r>
            <a:endParaRPr kumimoji="0" lang="ru-RU" sz="1600" b="1" i="0" u="none" strike="noStrike" cap="none" normalizeH="0" baseline="0" dirty="0" smtClean="0">
              <a:ln>
                <a:noFill/>
              </a:ln>
              <a:solidFill>
                <a:schemeClr val="tx1"/>
              </a:solidFill>
              <a:effectLst/>
              <a:latin typeface="Arial" pitchFamily="34" charset="0"/>
            </a:endParaRPr>
          </a:p>
        </p:txBody>
      </p:sp>
      <p:pic>
        <p:nvPicPr>
          <p:cNvPr id="78853" name="Picture 5" descr="http://lirapostavka.ru/storage/teknowinch04.jpg"/>
          <p:cNvPicPr>
            <a:picLocks noChangeAspect="1" noChangeArrowheads="1"/>
          </p:cNvPicPr>
          <p:nvPr/>
        </p:nvPicPr>
        <p:blipFill>
          <a:blip r:embed="rId3" cstate="print"/>
          <a:srcRect/>
          <a:stretch>
            <a:fillRect/>
          </a:stretch>
        </p:blipFill>
        <p:spPr bwMode="auto">
          <a:xfrm>
            <a:off x="6393861" y="4581128"/>
            <a:ext cx="2570627" cy="2211100"/>
          </a:xfrm>
          <a:prstGeom prst="rect">
            <a:avLst/>
          </a:prstGeom>
          <a:noFill/>
        </p:spPr>
      </p:pic>
      <p:pic>
        <p:nvPicPr>
          <p:cNvPr id="78855" name="Picture 7" descr="http://db1.rehadat.de/rehadat/bilder/TC048000/tc048506.jpg"/>
          <p:cNvPicPr>
            <a:picLocks noChangeAspect="1" noChangeArrowheads="1"/>
          </p:cNvPicPr>
          <p:nvPr/>
        </p:nvPicPr>
        <p:blipFill>
          <a:blip r:embed="rId4" cstate="print"/>
          <a:srcRect/>
          <a:stretch>
            <a:fillRect/>
          </a:stretch>
        </p:blipFill>
        <p:spPr bwMode="auto">
          <a:xfrm>
            <a:off x="323528" y="3637103"/>
            <a:ext cx="3168352" cy="3176273"/>
          </a:xfrm>
          <a:prstGeom prst="rect">
            <a:avLst/>
          </a:prstGeom>
          <a:noFill/>
        </p:spPr>
      </p:pic>
    </p:spTree>
  </p:cSld>
  <p:clrMapOvr>
    <a:masterClrMapping/>
  </p:clrMapOvr>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323528" y="44624"/>
            <a:ext cx="8568952" cy="338554"/>
          </a:xfrm>
          <a:prstGeom prst="rect">
            <a:avLst/>
          </a:prstGeom>
          <a:solidFill>
            <a:srgbClr val="FFC000"/>
          </a:solidFill>
        </p:spPr>
        <p:txBody>
          <a:bodyPr wrap="square">
            <a:spAutoFit/>
          </a:bodyPr>
          <a:lstStyle/>
          <a:p>
            <a:pPr algn="ctr"/>
            <a:r>
              <a:rPr lang="ru-RU" sz="1600" b="1" dirty="0" smtClean="0">
                <a:latin typeface="Times New Roman" pitchFamily="18" charset="0"/>
                <a:cs typeface="Times New Roman" pitchFamily="18" charset="0"/>
              </a:rPr>
              <a:t>7. Применение грузоподъемных механизмов и устройств, средств малой механизации</a:t>
            </a:r>
            <a:endParaRPr lang="ru-RU" sz="1600" b="1" dirty="0">
              <a:latin typeface="Times New Roman" pitchFamily="18" charset="0"/>
              <a:cs typeface="Times New Roman" pitchFamily="18" charset="0"/>
            </a:endParaRPr>
          </a:p>
        </p:txBody>
      </p:sp>
      <p:pic>
        <p:nvPicPr>
          <p:cNvPr id="28" name="Picture 4" descr="http://mircyber.ru/sites/default/files/43qqbe4ylw9.jpg"/>
          <p:cNvPicPr>
            <a:picLocks noChangeAspect="1" noChangeArrowheads="1"/>
          </p:cNvPicPr>
          <p:nvPr/>
        </p:nvPicPr>
        <p:blipFill>
          <a:blip r:embed="rId2" cstate="print"/>
          <a:srcRect/>
          <a:stretch>
            <a:fillRect/>
          </a:stretch>
        </p:blipFill>
        <p:spPr bwMode="auto">
          <a:xfrm>
            <a:off x="2987824" y="3861048"/>
            <a:ext cx="2160240" cy="2878521"/>
          </a:xfrm>
          <a:prstGeom prst="rect">
            <a:avLst/>
          </a:prstGeom>
          <a:noFill/>
        </p:spPr>
      </p:pic>
      <p:pic>
        <p:nvPicPr>
          <p:cNvPr id="30" name="Picture 6" descr="http://www.metaprom.ru/foto_trade10/1376048146foto1_big.jpg"/>
          <p:cNvPicPr>
            <a:picLocks noChangeAspect="1" noChangeArrowheads="1"/>
          </p:cNvPicPr>
          <p:nvPr/>
        </p:nvPicPr>
        <p:blipFill>
          <a:blip r:embed="rId3" cstate="print"/>
          <a:srcRect/>
          <a:stretch>
            <a:fillRect/>
          </a:stretch>
        </p:blipFill>
        <p:spPr bwMode="auto">
          <a:xfrm>
            <a:off x="5076056" y="3771038"/>
            <a:ext cx="3960440" cy="2970330"/>
          </a:xfrm>
          <a:prstGeom prst="rect">
            <a:avLst/>
          </a:prstGeom>
          <a:noFill/>
        </p:spPr>
      </p:pic>
      <p:sp>
        <p:nvSpPr>
          <p:cNvPr id="80897" name="Rectangle 1"/>
          <p:cNvSpPr>
            <a:spLocks noChangeArrowheads="1"/>
          </p:cNvSpPr>
          <p:nvPr/>
        </p:nvSpPr>
        <p:spPr bwMode="auto">
          <a:xfrm>
            <a:off x="179512" y="737700"/>
            <a:ext cx="8784976" cy="2862322"/>
          </a:xfrm>
          <a:prstGeom prst="rect">
            <a:avLst/>
          </a:prstGeom>
          <a:solidFill>
            <a:srgbClr val="00206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199. В случае неисправности механизма, когда нельзя опустить груз, место под подвешенным грузом ограждается и вывешиваются плакаты "Опасная зона", "Проход закрыт".</a:t>
            </a:r>
            <a:endParaRPr kumimoji="0" lang="ru-RU" sz="2000" b="1" i="0" u="none" strike="noStrike" cap="none" normalizeH="0" baseline="0" dirty="0" smtClean="0">
              <a:ln>
                <a:noFill/>
              </a:ln>
              <a:solidFill>
                <a:schemeClr val="bg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200. Перед подъемом груз необходимо приподнять на высоту не более 300 мм для проверки правильности </a:t>
            </a:r>
            <a:r>
              <a:rPr kumimoji="0" lang="ru-RU" sz="2000" b="1" i="0" u="none" strike="noStrike" cap="none" normalizeH="0" baseline="0" dirty="0" err="1" smtClean="0">
                <a:ln>
                  <a:noFill/>
                </a:ln>
                <a:solidFill>
                  <a:schemeClr val="bg1"/>
                </a:solidFill>
                <a:effectLst/>
                <a:latin typeface="Arial" pitchFamily="34" charset="0"/>
                <a:ea typeface="Times New Roman" pitchFamily="18" charset="0"/>
                <a:cs typeface="Arial" pitchFamily="34" charset="0"/>
              </a:rPr>
              <a:t>строповки</a:t>
            </a:r>
            <a:r>
              <a:rPr kumimoji="0" lang="ru-RU" sz="2000" b="1"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 равномерности натяжения стропов, устойчивости грузоподъемного механизма и надежности действия тормоза, и только после этого груз следует поднимать на требуемую высоту. Для исправления </a:t>
            </a:r>
            <a:r>
              <a:rPr kumimoji="0" lang="ru-RU" sz="2000" b="1" i="0" u="none" strike="noStrike" cap="none" normalizeH="0" baseline="0" dirty="0" err="1" smtClean="0">
                <a:ln>
                  <a:noFill/>
                </a:ln>
                <a:solidFill>
                  <a:schemeClr val="bg1"/>
                </a:solidFill>
                <a:effectLst/>
                <a:latin typeface="Arial" pitchFamily="34" charset="0"/>
                <a:ea typeface="Times New Roman" pitchFamily="18" charset="0"/>
                <a:cs typeface="Arial" pitchFamily="34" charset="0"/>
              </a:rPr>
              <a:t>строповки</a:t>
            </a:r>
            <a:r>
              <a:rPr kumimoji="0" lang="ru-RU" sz="2000" b="1"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 груз должен быть опущен.</a:t>
            </a:r>
            <a:endParaRPr kumimoji="0" lang="ru-RU" sz="2000" b="1" i="0" u="none" strike="noStrike" cap="none" normalizeH="0" baseline="0" dirty="0" smtClean="0">
              <a:ln>
                <a:noFill/>
              </a:ln>
              <a:solidFill>
                <a:schemeClr val="bg1"/>
              </a:solidFill>
              <a:effectLst/>
              <a:latin typeface="Arial" pitchFamily="34" charset="0"/>
            </a:endParaRPr>
          </a:p>
        </p:txBody>
      </p:sp>
    </p:spTree>
  </p:cSld>
  <p:clrMapOvr>
    <a:masterClrMapping/>
  </p:clrMapOvr>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323528" y="44624"/>
            <a:ext cx="8568952" cy="338554"/>
          </a:xfrm>
          <a:prstGeom prst="rect">
            <a:avLst/>
          </a:prstGeom>
          <a:solidFill>
            <a:srgbClr val="FFC000"/>
          </a:solidFill>
        </p:spPr>
        <p:txBody>
          <a:bodyPr wrap="square">
            <a:spAutoFit/>
          </a:bodyPr>
          <a:lstStyle/>
          <a:p>
            <a:pPr algn="ctr"/>
            <a:r>
              <a:rPr lang="ru-RU" sz="1600" b="1" dirty="0" smtClean="0">
                <a:latin typeface="Times New Roman" pitchFamily="18" charset="0"/>
                <a:cs typeface="Times New Roman" pitchFamily="18" charset="0"/>
              </a:rPr>
              <a:t>7. Применение грузоподъемных механизмов и устройств, средств малой механизации</a:t>
            </a:r>
            <a:endParaRPr lang="ru-RU" sz="1600" b="1" dirty="0">
              <a:latin typeface="Times New Roman" pitchFamily="18" charset="0"/>
              <a:cs typeface="Times New Roman" pitchFamily="18" charset="0"/>
            </a:endParaRPr>
          </a:p>
        </p:txBody>
      </p:sp>
      <p:pic>
        <p:nvPicPr>
          <p:cNvPr id="77826" name="Picture 2" descr="http://www.balkankran.ru/sites/default/files/uploads/images/primer.jpg"/>
          <p:cNvPicPr>
            <a:picLocks noChangeAspect="1" noChangeArrowheads="1"/>
          </p:cNvPicPr>
          <p:nvPr/>
        </p:nvPicPr>
        <p:blipFill>
          <a:blip r:embed="rId2" cstate="print"/>
          <a:srcRect/>
          <a:stretch>
            <a:fillRect/>
          </a:stretch>
        </p:blipFill>
        <p:spPr bwMode="auto">
          <a:xfrm>
            <a:off x="107504" y="5141209"/>
            <a:ext cx="2304256" cy="1672167"/>
          </a:xfrm>
          <a:prstGeom prst="rect">
            <a:avLst/>
          </a:prstGeom>
          <a:noFill/>
        </p:spPr>
      </p:pic>
      <p:sp>
        <p:nvSpPr>
          <p:cNvPr id="77827" name="Rectangle 3"/>
          <p:cNvSpPr>
            <a:spLocks noChangeArrowheads="1"/>
          </p:cNvSpPr>
          <p:nvPr/>
        </p:nvSpPr>
        <p:spPr bwMode="auto">
          <a:xfrm>
            <a:off x="251520" y="404664"/>
            <a:ext cx="8712968" cy="1569660"/>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222. При сборке полиспастов и при подъеме груза необходимо следить за тем, чтобы подвижные и неподвижные обоймы были параллельны друг другу. Косое положение одного блока относительно другого может привести к соскальзыванию каната с блока.</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223. Рекомендуемые узлы и полиспасты, используемые при транспортировке грузов, предусмотрены приложении № 17 к Правилам. </a:t>
            </a:r>
            <a:endParaRPr kumimoji="0" lang="ru-RU" sz="1600" b="1" i="0" u="none" strike="noStrike" cap="none" normalizeH="0" baseline="0" dirty="0" smtClean="0">
              <a:ln>
                <a:noFill/>
              </a:ln>
              <a:solidFill>
                <a:schemeClr val="tx1"/>
              </a:solidFill>
              <a:effectLst/>
              <a:latin typeface="Arial" pitchFamily="34" charset="0"/>
            </a:endParaRPr>
          </a:p>
        </p:txBody>
      </p:sp>
      <p:graphicFrame>
        <p:nvGraphicFramePr>
          <p:cNvPr id="30" name="Таблица 29"/>
          <p:cNvGraphicFramePr>
            <a:graphicFrameLocks noGrp="1"/>
          </p:cNvGraphicFramePr>
          <p:nvPr/>
        </p:nvGraphicFramePr>
        <p:xfrm>
          <a:off x="1547664" y="1988840"/>
          <a:ext cx="6096000" cy="3017086"/>
        </p:xfrm>
        <a:graphic>
          <a:graphicData uri="http://schemas.openxmlformats.org/drawingml/2006/table">
            <a:tbl>
              <a:tblPr/>
              <a:tblGrid>
                <a:gridCol w="2031584"/>
                <a:gridCol w="2032208"/>
                <a:gridCol w="2032208"/>
              </a:tblGrid>
              <a:tr h="1111657">
                <a:tc>
                  <a:txBody>
                    <a:bodyPr/>
                    <a:lstStyle/>
                    <a:p>
                      <a:pPr algn="ctr">
                        <a:spcAft>
                          <a:spcPts val="0"/>
                        </a:spcAft>
                      </a:pPr>
                      <a:r>
                        <a:rPr lang="ru-RU" sz="1200" dirty="0">
                          <a:latin typeface="Times New Roman"/>
                          <a:ea typeface="Times New Roman"/>
                          <a:cs typeface="Times New Roman"/>
                        </a:rPr>
                        <a:t>Графическая схема полиспаста с одним подвижным блоком (отношение массы груза к тяговому усилию равно 2)</a:t>
                      </a:r>
                      <a:endParaRPr lang="ru-RU" sz="1000" dirty="0">
                        <a:latin typeface="Times New Roman"/>
                        <a:ea typeface="Times New Roman"/>
                        <a:cs typeface="Times New Roman"/>
                      </a:endParaRPr>
                    </a:p>
                  </a:txBody>
                  <a:tcPr marL="67449" marR="674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ru-RU" sz="1200" dirty="0">
                          <a:latin typeface="Times New Roman"/>
                          <a:ea typeface="Times New Roman"/>
                          <a:cs typeface="Times New Roman"/>
                        </a:rPr>
                        <a:t>Графическая схема полиспаста с двумя подвижными блоками (отношение массы груза к тяговому усилию равно 4)</a:t>
                      </a:r>
                      <a:endParaRPr lang="ru-RU" sz="1000" dirty="0">
                        <a:latin typeface="Times New Roman"/>
                        <a:ea typeface="Times New Roman"/>
                        <a:cs typeface="Times New Roman"/>
                      </a:endParaRPr>
                    </a:p>
                  </a:txBody>
                  <a:tcPr marL="67449" marR="674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r>
                        <a:rPr lang="ru-RU" sz="1200" dirty="0">
                          <a:latin typeface="Times New Roman"/>
                          <a:ea typeface="Times New Roman"/>
                          <a:cs typeface="Times New Roman"/>
                        </a:rPr>
                        <a:t>Графическая схема полиспаста с одним фиксированным и двумя подвижными блоками (отношение массы груза к тяговому усилию равно 6)</a:t>
                      </a:r>
                      <a:endParaRPr lang="ru-RU" sz="1000" dirty="0">
                        <a:latin typeface="Times New Roman"/>
                        <a:ea typeface="Times New Roman"/>
                        <a:cs typeface="Times New Roman"/>
                      </a:endParaRPr>
                    </a:p>
                  </a:txBody>
                  <a:tcPr marL="67449" marR="674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905429">
                <a:tc>
                  <a:txBody>
                    <a:bodyPr/>
                    <a:lstStyle/>
                    <a:p>
                      <a:pPr algn="ctr">
                        <a:spcAft>
                          <a:spcPts val="0"/>
                        </a:spcAft>
                      </a:pPr>
                      <a:endParaRPr lang="ru-RU" sz="1200" dirty="0">
                        <a:latin typeface="Times New Roman"/>
                        <a:ea typeface="Times New Roman"/>
                        <a:cs typeface="Times New Roman"/>
                      </a:endParaRPr>
                    </a:p>
                  </a:txBody>
                  <a:tcPr marL="67449" marR="674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200">
                        <a:latin typeface="Times New Roman"/>
                        <a:ea typeface="Times New Roman"/>
                        <a:cs typeface="Times New Roman"/>
                      </a:endParaRPr>
                    </a:p>
                  </a:txBody>
                  <a:tcPr marL="67449" marR="674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pPr>
                      <a:endParaRPr lang="ru-RU" sz="1200" dirty="0">
                        <a:latin typeface="Times New Roman"/>
                        <a:ea typeface="Times New Roman"/>
                        <a:cs typeface="Times New Roman"/>
                      </a:endParaRPr>
                    </a:p>
                  </a:txBody>
                  <a:tcPr marL="67449" marR="674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bl>
          </a:graphicData>
        </a:graphic>
      </p:graphicFrame>
      <p:pic>
        <p:nvPicPr>
          <p:cNvPr id="77830" name="Picture 6"/>
          <p:cNvPicPr>
            <a:picLocks noChangeAspect="1" noChangeArrowheads="1"/>
          </p:cNvPicPr>
          <p:nvPr/>
        </p:nvPicPr>
        <p:blipFill>
          <a:blip r:embed="rId3" cstate="print"/>
          <a:srcRect/>
          <a:stretch>
            <a:fillRect/>
          </a:stretch>
        </p:blipFill>
        <p:spPr bwMode="auto">
          <a:xfrm>
            <a:off x="2195736" y="3212976"/>
            <a:ext cx="838200" cy="1504950"/>
          </a:xfrm>
          <a:prstGeom prst="rect">
            <a:avLst/>
          </a:prstGeom>
          <a:noFill/>
        </p:spPr>
      </p:pic>
      <p:pic>
        <p:nvPicPr>
          <p:cNvPr id="77829" name="Picture 5"/>
          <p:cNvPicPr>
            <a:picLocks noChangeAspect="1" noChangeArrowheads="1"/>
          </p:cNvPicPr>
          <p:nvPr/>
        </p:nvPicPr>
        <p:blipFill>
          <a:blip r:embed="rId4" cstate="print"/>
          <a:srcRect/>
          <a:stretch>
            <a:fillRect/>
          </a:stretch>
        </p:blipFill>
        <p:spPr bwMode="auto">
          <a:xfrm>
            <a:off x="4139952" y="3192760"/>
            <a:ext cx="819150" cy="1676400"/>
          </a:xfrm>
          <a:prstGeom prst="rect">
            <a:avLst/>
          </a:prstGeom>
          <a:noFill/>
        </p:spPr>
      </p:pic>
      <p:pic>
        <p:nvPicPr>
          <p:cNvPr id="77828" name="Picture 4"/>
          <p:cNvPicPr>
            <a:picLocks noChangeAspect="1" noChangeArrowheads="1"/>
          </p:cNvPicPr>
          <p:nvPr/>
        </p:nvPicPr>
        <p:blipFill>
          <a:blip r:embed="rId5" cstate="print"/>
          <a:srcRect/>
          <a:stretch>
            <a:fillRect/>
          </a:stretch>
        </p:blipFill>
        <p:spPr bwMode="auto">
          <a:xfrm>
            <a:off x="5940152" y="3212976"/>
            <a:ext cx="1419225" cy="1524000"/>
          </a:xfrm>
          <a:prstGeom prst="rect">
            <a:avLst/>
          </a:prstGeom>
          <a:noFill/>
        </p:spPr>
      </p:pic>
      <p:sp>
        <p:nvSpPr>
          <p:cNvPr id="77831" name="Rectangle 7"/>
          <p:cNvSpPr>
            <a:spLocks noChangeArrowheads="1"/>
          </p:cNvSpPr>
          <p:nvPr/>
        </p:nvSpPr>
        <p:spPr bwMode="auto">
          <a:xfrm>
            <a:off x="2627784" y="5273914"/>
            <a:ext cx="6408712"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rPr>
              <a:t>На грузовом канате выше тягового зажима должен быть установлен зажим для ограничения обратного хода конца каната, на котором закреплен груз. В плане производства работ с учетом оценки рисков может быть разрешено использование вместо зажима самозатягивающегося узла.</a:t>
            </a:r>
            <a:endParaRPr kumimoji="0" lang="ru-RU" sz="1600" b="1"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395536" y="66110"/>
            <a:ext cx="8568952" cy="338554"/>
          </a:xfrm>
          <a:prstGeom prst="rect">
            <a:avLst/>
          </a:prstGeom>
          <a:solidFill>
            <a:srgbClr val="FFC000"/>
          </a:solidFill>
        </p:spPr>
        <p:txBody>
          <a:bodyPr wrap="square">
            <a:spAutoFit/>
          </a:bodyPr>
          <a:lstStyle/>
          <a:p>
            <a:pPr algn="ctr"/>
            <a:r>
              <a:rPr lang="ru-RU" sz="1600" b="1" dirty="0" smtClean="0">
                <a:latin typeface="Times New Roman" pitchFamily="18" charset="0"/>
                <a:cs typeface="Times New Roman" pitchFamily="18" charset="0"/>
              </a:rPr>
              <a:t>7. Применение грузоподъемных механизмов и устройств, средств малой механизации</a:t>
            </a:r>
            <a:endParaRPr lang="ru-RU" sz="1600" b="1" dirty="0">
              <a:latin typeface="Times New Roman" pitchFamily="18" charset="0"/>
              <a:cs typeface="Times New Roman" pitchFamily="18" charset="0"/>
            </a:endParaRPr>
          </a:p>
        </p:txBody>
      </p:sp>
      <p:sp>
        <p:nvSpPr>
          <p:cNvPr id="82945" name="Rectangle 1"/>
          <p:cNvSpPr>
            <a:spLocks noChangeArrowheads="1"/>
          </p:cNvSpPr>
          <p:nvPr/>
        </p:nvSpPr>
        <p:spPr bwMode="auto">
          <a:xfrm>
            <a:off x="107504" y="476672"/>
            <a:ext cx="8964488" cy="338554"/>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231. Требования безопасности к канатам, стропам грузоподъемных механизмов:</a:t>
            </a:r>
            <a:endParaRPr kumimoji="0" lang="ru-RU" sz="1600" b="1" i="0" u="none" strike="noStrike" cap="none" normalizeH="0" baseline="0" smtClean="0">
              <a:ln>
                <a:noFill/>
              </a:ln>
              <a:solidFill>
                <a:schemeClr val="tx1"/>
              </a:solidFill>
              <a:effectLst/>
              <a:latin typeface="Arial" pitchFamily="34" charset="0"/>
            </a:endParaRPr>
          </a:p>
        </p:txBody>
      </p:sp>
      <p:sp>
        <p:nvSpPr>
          <p:cNvPr id="82946" name="Rectangle 2"/>
          <p:cNvSpPr>
            <a:spLocks noChangeArrowheads="1"/>
          </p:cNvSpPr>
          <p:nvPr/>
        </p:nvSpPr>
        <p:spPr bwMode="auto">
          <a:xfrm>
            <a:off x="216024" y="924106"/>
            <a:ext cx="8892480" cy="3801038"/>
          </a:xfrm>
          <a:prstGeom prst="rect">
            <a:avLst/>
          </a:prstGeom>
          <a:solidFill>
            <a:schemeClr val="bg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 канаты, стропы должны соответствовать установленным требованиям;</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б) при работе необходимо следить за тем, чтобы канат не касался других канатов, острых краев груза, частей оборудования, не имел чрезмерных перегибов, в том числе на блоках и барабанах малого диаметра;</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в) крепление каната непосредственно к проушинам, серьгам и рамам без коушей не допускается;</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г) применение канатов, имеющих переломы, узлы, обрыв нитей (для синтетических) или проволок (для стальных) и износ более допустимого, не допускается;</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д</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сращивание (</a:t>
            </a:r>
            <a:r>
              <a:rPr kumimoji="0" lang="ru-RU" sz="16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счаливание</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грузовых канатов не допускается. Другие канаты можно счаливать только на участке, где исключается возможность </a:t>
            </a:r>
            <a:r>
              <a:rPr kumimoji="0" lang="ru-RU" sz="16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набегания</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каната на блок или барабан;</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е) петли стропов должны быть выполнены с применением коушей путем </a:t>
            </a:r>
            <a:r>
              <a:rPr kumimoji="0" lang="ru-RU" sz="16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заплетки</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свободного конца каната, установки зажимов, другим проверенным способом по установленным требованиям.</a:t>
            </a:r>
            <a:endParaRPr kumimoji="0" lang="ru-RU" sz="1600" b="1" i="0" u="none" strike="noStrike" cap="none" normalizeH="0" baseline="0" dirty="0" smtClean="0">
              <a:ln>
                <a:noFill/>
              </a:ln>
              <a:solidFill>
                <a:schemeClr val="tx1"/>
              </a:solidFill>
              <a:effectLst/>
              <a:latin typeface="Arial" pitchFamily="34" charset="0"/>
            </a:endParaRPr>
          </a:p>
        </p:txBody>
      </p:sp>
      <p:sp>
        <p:nvSpPr>
          <p:cNvPr id="82947" name="Rectangle 3"/>
          <p:cNvSpPr>
            <a:spLocks noChangeArrowheads="1"/>
          </p:cNvSpPr>
          <p:nvPr/>
        </p:nvSpPr>
        <p:spPr bwMode="auto">
          <a:xfrm>
            <a:off x="179512" y="5264914"/>
            <a:ext cx="8784976" cy="954107"/>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235. Хранить синтетические канаты и стропы следует в закрытых сухих помещениях, защищенных от прямых солнечных лучей, масла, бензина, керосина и других растворителей, в подвешенном состоянии или на деревянных стеллажах на расстоянии не менее 1 м от отопительных приборов.</a:t>
            </a:r>
            <a:endParaRPr kumimoji="0" lang="ru-RU" sz="1800" b="1"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6" name="Прямоугольник 25"/>
          <p:cNvSpPr/>
          <p:nvPr/>
        </p:nvSpPr>
        <p:spPr>
          <a:xfrm>
            <a:off x="395536" y="66110"/>
            <a:ext cx="8568952" cy="338554"/>
          </a:xfrm>
          <a:prstGeom prst="rect">
            <a:avLst/>
          </a:prstGeom>
          <a:solidFill>
            <a:srgbClr val="FFC000"/>
          </a:solidFill>
        </p:spPr>
        <p:txBody>
          <a:bodyPr wrap="square">
            <a:spAutoFit/>
          </a:bodyPr>
          <a:lstStyle/>
          <a:p>
            <a:pPr algn="ctr"/>
            <a:r>
              <a:rPr lang="ru-RU" sz="1600" b="1" dirty="0" smtClean="0">
                <a:latin typeface="Times New Roman" pitchFamily="18" charset="0"/>
                <a:cs typeface="Times New Roman" pitchFamily="18" charset="0"/>
              </a:rPr>
              <a:t>7. Применение грузоподъемных механизмов и устройств, средств малой механизации</a:t>
            </a:r>
            <a:endParaRPr lang="ru-RU" sz="1600" b="1" dirty="0">
              <a:latin typeface="Times New Roman" pitchFamily="18" charset="0"/>
              <a:cs typeface="Times New Roman" pitchFamily="18" charset="0"/>
            </a:endParaRPr>
          </a:p>
        </p:txBody>
      </p:sp>
      <p:sp>
        <p:nvSpPr>
          <p:cNvPr id="83969" name="Rectangle 1"/>
          <p:cNvSpPr>
            <a:spLocks noChangeArrowheads="1"/>
          </p:cNvSpPr>
          <p:nvPr/>
        </p:nvSpPr>
        <p:spPr bwMode="auto">
          <a:xfrm>
            <a:off x="827584" y="476672"/>
            <a:ext cx="7452320" cy="338554"/>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236. Требования безопасности к цепям:</a:t>
            </a:r>
            <a:endParaRPr kumimoji="0" lang="ru-RU" sz="1600" b="1" i="0" u="none" strike="noStrike" cap="none" normalizeH="0" baseline="0" smtClean="0">
              <a:ln>
                <a:noFill/>
              </a:ln>
              <a:solidFill>
                <a:schemeClr val="tx1"/>
              </a:solidFill>
              <a:effectLst/>
              <a:latin typeface="Arial" pitchFamily="34" charset="0"/>
            </a:endParaRPr>
          </a:p>
        </p:txBody>
      </p:sp>
      <p:sp>
        <p:nvSpPr>
          <p:cNvPr id="83970" name="Rectangle 2"/>
          <p:cNvSpPr>
            <a:spLocks noChangeArrowheads="1"/>
          </p:cNvSpPr>
          <p:nvPr/>
        </p:nvSpPr>
        <p:spPr bwMode="auto">
          <a:xfrm>
            <a:off x="2771800" y="908720"/>
            <a:ext cx="6192688" cy="3785652"/>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а) пластинчатые, сварные и штампованные цепи, используемые как грузовые и для изготовления стропов, должны соответствовать установленным требованиям;</a:t>
            </a:r>
            <a:endParaRPr kumimoji="0" lang="ru-RU" sz="1600" b="1" i="0" u="none" strike="noStrike" cap="none" normalizeH="0" baseline="0" dirty="0" smtClean="0">
              <a:ln>
                <a:noFill/>
              </a:ln>
              <a:solidFill>
                <a:schemeClr val="bg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б) коэффициент запаса прочности пластинчатых цепей, применяемых в грузоподъемных машинах, должен быть не менее 5 при машинном приводе и не менее 3 – при ручном;</a:t>
            </a:r>
            <a:endParaRPr kumimoji="0" lang="ru-RU" sz="1600" b="1" i="0" u="none" strike="noStrike" cap="none" normalizeH="0" baseline="0" dirty="0" smtClean="0">
              <a:ln>
                <a:noFill/>
              </a:ln>
              <a:solidFill>
                <a:schemeClr val="bg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в) коэффициент запаса прочности сварных и штампованных грузовых цепей и цепей для стропов должен быть не меньше указанного в документации;</a:t>
            </a:r>
            <a:endParaRPr kumimoji="0" lang="ru-RU" sz="1600" b="1" i="0" u="none" strike="noStrike" cap="none" normalizeH="0" baseline="0" dirty="0" smtClean="0">
              <a:ln>
                <a:noFill/>
              </a:ln>
              <a:solidFill>
                <a:schemeClr val="bg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г) сращивание цепей допускается путем </a:t>
            </a:r>
            <a:r>
              <a:rPr kumimoji="0" lang="ru-RU" sz="1600" b="1" i="0" u="none" strike="noStrike" cap="none" normalizeH="0" baseline="0" dirty="0" err="1" smtClean="0">
                <a:ln>
                  <a:noFill/>
                </a:ln>
                <a:solidFill>
                  <a:schemeClr val="bg1"/>
                </a:solidFill>
                <a:effectLst/>
                <a:latin typeface="Arial" pitchFamily="34" charset="0"/>
                <a:ea typeface="Times New Roman" pitchFamily="18" charset="0"/>
                <a:cs typeface="Arial" pitchFamily="34" charset="0"/>
              </a:rPr>
              <a:t>электро</a:t>
            </a:r>
            <a:r>
              <a:rPr kumimoji="0" lang="ru-RU" sz="1600" b="1" i="0" u="none" strike="noStrike" cap="none" normalizeH="0" baseline="0" dirty="0" smtClean="0">
                <a:ln>
                  <a:noFill/>
                </a:ln>
                <a:solidFill>
                  <a:schemeClr val="bg1"/>
                </a:solidFill>
                <a:effectLst/>
                <a:latin typeface="Arial" pitchFamily="34" charset="0"/>
                <a:ea typeface="Times New Roman" pitchFamily="18" charset="0"/>
                <a:cs typeface="Arial" pitchFamily="34" charset="0"/>
              </a:rPr>
              <a:t>- или кузнечно-горновой сварки новых вставленных звеньев или с помощью специальных соединительных звеньев; после сращивания цепь осматривается и испытывается нагрузкой в соответствии с документацией.</a:t>
            </a:r>
            <a:endParaRPr kumimoji="0" lang="ru-RU" sz="1600" b="1" i="0" u="none" strike="noStrike" cap="none" normalizeH="0" baseline="0" dirty="0" smtClean="0">
              <a:ln>
                <a:noFill/>
              </a:ln>
              <a:solidFill>
                <a:schemeClr val="bg1"/>
              </a:solidFill>
              <a:effectLst/>
              <a:latin typeface="Arial" pitchFamily="34" charset="0"/>
            </a:endParaRPr>
          </a:p>
        </p:txBody>
      </p:sp>
      <p:pic>
        <p:nvPicPr>
          <p:cNvPr id="83974" name="Picture 6" descr="http://www.rus-metiz.ru/ris/cepi.jpg"/>
          <p:cNvPicPr>
            <a:picLocks noChangeAspect="1" noChangeArrowheads="1"/>
          </p:cNvPicPr>
          <p:nvPr/>
        </p:nvPicPr>
        <p:blipFill>
          <a:blip r:embed="rId2" cstate="print"/>
          <a:srcRect/>
          <a:stretch>
            <a:fillRect/>
          </a:stretch>
        </p:blipFill>
        <p:spPr bwMode="auto">
          <a:xfrm>
            <a:off x="2843808" y="4916070"/>
            <a:ext cx="3600400" cy="1618450"/>
          </a:xfrm>
          <a:prstGeom prst="rect">
            <a:avLst/>
          </a:prstGeom>
          <a:noFill/>
        </p:spPr>
      </p:pic>
      <p:pic>
        <p:nvPicPr>
          <p:cNvPr id="83976" name="Picture 8" descr="http://lieman.ru/apps/lieman/add_files/kak_vesti_sebja_posle_rasstavanija.jpg"/>
          <p:cNvPicPr>
            <a:picLocks noChangeAspect="1" noChangeArrowheads="1"/>
          </p:cNvPicPr>
          <p:nvPr/>
        </p:nvPicPr>
        <p:blipFill>
          <a:blip r:embed="rId3" cstate="print"/>
          <a:srcRect/>
          <a:stretch>
            <a:fillRect/>
          </a:stretch>
        </p:blipFill>
        <p:spPr bwMode="auto">
          <a:xfrm>
            <a:off x="35496" y="873225"/>
            <a:ext cx="2631366" cy="1979711"/>
          </a:xfrm>
          <a:prstGeom prst="rect">
            <a:avLst/>
          </a:prstGeom>
          <a:noFill/>
        </p:spPr>
      </p:pic>
      <p:pic>
        <p:nvPicPr>
          <p:cNvPr id="83980" name="Picture 12" descr="http://www.metaprom.ru/companies_foto/1353919764foto4_big.jpg"/>
          <p:cNvPicPr>
            <a:picLocks noChangeAspect="1" noChangeArrowheads="1"/>
          </p:cNvPicPr>
          <p:nvPr/>
        </p:nvPicPr>
        <p:blipFill>
          <a:blip r:embed="rId4" cstate="print"/>
          <a:srcRect/>
          <a:stretch>
            <a:fillRect/>
          </a:stretch>
        </p:blipFill>
        <p:spPr bwMode="auto">
          <a:xfrm>
            <a:off x="6516216" y="4869160"/>
            <a:ext cx="2496277" cy="1872208"/>
          </a:xfrm>
          <a:prstGeom prst="rect">
            <a:avLst/>
          </a:prstGeom>
          <a:noFill/>
        </p:spPr>
      </p:pic>
      <p:grpSp>
        <p:nvGrpSpPr>
          <p:cNvPr id="34" name="Группа 33"/>
          <p:cNvGrpSpPr/>
          <p:nvPr/>
        </p:nvGrpSpPr>
        <p:grpSpPr>
          <a:xfrm>
            <a:off x="107504" y="3429000"/>
            <a:ext cx="2592288" cy="2664296"/>
            <a:chOff x="0" y="3933056"/>
            <a:chExt cx="2592288" cy="2664296"/>
          </a:xfrm>
        </p:grpSpPr>
        <p:pic>
          <p:nvPicPr>
            <p:cNvPr id="83978" name="Picture 10" descr="http://www.remkrep.ru/media/catalog/product/cache/1/image/600x/0dc2d03fe217f8c83829496872af24a0/_/d/_duplex_2.jpg"/>
            <p:cNvPicPr>
              <a:picLocks noChangeAspect="1" noChangeArrowheads="1"/>
            </p:cNvPicPr>
            <p:nvPr/>
          </p:nvPicPr>
          <p:blipFill>
            <a:blip r:embed="rId5" cstate="print"/>
            <a:srcRect/>
            <a:stretch>
              <a:fillRect/>
            </a:stretch>
          </p:blipFill>
          <p:spPr bwMode="auto">
            <a:xfrm>
              <a:off x="0" y="4005064"/>
              <a:ext cx="2592288" cy="2592288"/>
            </a:xfrm>
            <a:prstGeom prst="rect">
              <a:avLst/>
            </a:prstGeom>
            <a:noFill/>
          </p:spPr>
        </p:pic>
        <p:sp>
          <p:nvSpPr>
            <p:cNvPr id="33" name="Прямоугольник 32"/>
            <p:cNvSpPr/>
            <p:nvPr/>
          </p:nvSpPr>
          <p:spPr>
            <a:xfrm>
              <a:off x="179512" y="3933056"/>
              <a:ext cx="2304256" cy="923330"/>
            </a:xfrm>
            <a:prstGeom prst="rect">
              <a:avLst/>
            </a:prstGeom>
          </p:spPr>
          <p:txBody>
            <a:bodyPr wrap="square">
              <a:spAutoFit/>
            </a:bodyPr>
            <a:lstStyle/>
            <a:p>
              <a:pPr algn="ctr"/>
              <a:r>
                <a:rPr lang="ru-RU" dirty="0" smtClean="0">
                  <a:latin typeface="Times New Roman" pitchFamily="18" charset="0"/>
                  <a:cs typeface="Times New Roman" pitchFamily="18" charset="0"/>
                </a:rPr>
                <a:t>Скоба</a:t>
              </a:r>
            </a:p>
            <a:p>
              <a:pPr algn="ctr"/>
              <a:r>
                <a:rPr lang="ru-RU" b="1" dirty="0" smtClean="0">
                  <a:latin typeface="Times New Roman" pitchFamily="18" charset="0"/>
                  <a:cs typeface="Times New Roman" pitchFamily="18" charset="0"/>
                </a:rPr>
                <a:t>такелажная</a:t>
              </a:r>
              <a:r>
                <a:rPr lang="ru-RU" dirty="0" smtClean="0">
                  <a:latin typeface="Times New Roman" pitchFamily="18" charset="0"/>
                  <a:cs typeface="Times New Roman" pitchFamily="18" charset="0"/>
                </a:rPr>
                <a:t> </a:t>
              </a:r>
            </a:p>
            <a:p>
              <a:pPr algn="ctr"/>
              <a:r>
                <a:rPr lang="ru-RU" dirty="0" smtClean="0">
                  <a:latin typeface="Times New Roman" pitchFamily="18" charset="0"/>
                  <a:cs typeface="Times New Roman" pitchFamily="18" charset="0"/>
                </a:rPr>
                <a:t>(скоба </a:t>
              </a:r>
              <a:r>
                <a:rPr lang="ru-RU" dirty="0" err="1" smtClean="0">
                  <a:latin typeface="Times New Roman" pitchFamily="18" charset="0"/>
                  <a:cs typeface="Times New Roman" pitchFamily="18" charset="0"/>
                </a:rPr>
                <a:t>Шакле</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grpSp>
    </p:spTree>
  </p:cSld>
  <p:clrMapOvr>
    <a:masterClrMapping/>
  </p:clrMapOvr>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1" name="Прямоугольник 30"/>
          <p:cNvSpPr/>
          <p:nvPr/>
        </p:nvSpPr>
        <p:spPr>
          <a:xfrm>
            <a:off x="251520" y="188640"/>
            <a:ext cx="8712968" cy="369332"/>
          </a:xfrm>
          <a:prstGeom prst="rect">
            <a:avLst/>
          </a:prstGeom>
          <a:solidFill>
            <a:schemeClr val="accent1">
              <a:lumMod val="40000"/>
              <a:lumOff val="60000"/>
            </a:schemeClr>
          </a:solidFill>
        </p:spPr>
        <p:txBody>
          <a:bodyPr wrap="square">
            <a:spAutoFit/>
          </a:bodyPr>
          <a:lstStyle/>
          <a:p>
            <a:pPr algn="ctr"/>
            <a:r>
              <a:rPr lang="ru-RU" b="1" dirty="0" smtClean="0">
                <a:latin typeface="Times New Roman" pitchFamily="18" charset="0"/>
                <a:cs typeface="Times New Roman" pitchFamily="18" charset="0"/>
              </a:rPr>
              <a:t>8. Монтаж и демонтаж на высоте стальных и сборных несущих конструкций</a:t>
            </a:r>
            <a:endParaRPr lang="ru-RU" b="1" dirty="0">
              <a:latin typeface="Times New Roman" pitchFamily="18" charset="0"/>
              <a:cs typeface="Times New Roman" pitchFamily="18" charset="0"/>
            </a:endParaRPr>
          </a:p>
        </p:txBody>
      </p:sp>
      <p:sp>
        <p:nvSpPr>
          <p:cNvPr id="81931" name="Rectangle 11"/>
          <p:cNvSpPr>
            <a:spLocks noChangeArrowheads="1"/>
          </p:cNvSpPr>
          <p:nvPr/>
        </p:nvSpPr>
        <p:spPr bwMode="auto">
          <a:xfrm>
            <a:off x="107504" y="656278"/>
            <a:ext cx="6408712" cy="5909310"/>
          </a:xfrm>
          <a:prstGeom prst="rect">
            <a:avLst/>
          </a:prstGeom>
          <a:solidFill>
            <a:schemeClr val="accent3">
              <a:lumMod val="40000"/>
              <a:lumOff val="6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237. Монтаж сборно-монолитных, крупнопанельных и многоэтажных конструкций производится по ППР на высоте, в котором дополнительно к содержанию ППР на высоте, предусмотренному </a:t>
            </a:r>
            <a:r>
              <a:rPr kumimoji="0" lang="ru-RU" b="1"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приложением № 6</a:t>
            </a: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к Правилам, должны быть отражены:</a:t>
            </a:r>
            <a:endParaRPr kumimoji="0" lang="ru-RU"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a:t>
            </a:r>
            <a:r>
              <a:rPr kumimoji="0" lang="en-US"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специфика монтируемых конструкций;</a:t>
            </a:r>
            <a:endParaRPr kumimoji="0" lang="ru-RU"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б)</a:t>
            </a:r>
            <a:r>
              <a:rPr kumimoji="0" lang="en-US"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технические способы их безопасной установки, способы подъема и установки монтируемых несущих конструкций, исключающих их дисбаланс, неустойчивость или перекашивание в процессе этих операций;</a:t>
            </a:r>
            <a:endParaRPr kumimoji="0" lang="ru-RU"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a:t>
            </a:r>
            <a:r>
              <a:rPr kumimoji="0" lang="en-US"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указание позиции и расположения арматуры в элементах конструкции;</a:t>
            </a:r>
            <a:endParaRPr kumimoji="0" lang="ru-RU"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г)</a:t>
            </a:r>
            <a:r>
              <a:rPr kumimoji="0" lang="en-US"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допустимые нагрузки на элементы и конструкцию в целом;</a:t>
            </a:r>
            <a:endParaRPr kumimoji="0" lang="ru-RU"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д</a:t>
            </a: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en-US"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требуемое применение лестниц, настилов, подмостей, платформ, подъемных клетей, монтажных люлек и других аналогичных средств, ограждений, мобильных рабочих платформ.</a:t>
            </a:r>
            <a:endParaRPr kumimoji="0" lang="ru-RU"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238. Подъем несущих конструкций и их частей должен производиться способами, согласно ППР на высоте, исключающими их случайное вращение.</a:t>
            </a:r>
            <a:endParaRPr kumimoji="0" lang="ru-RU" b="1"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81933" name="Picture 13" descr="http://tdnkt.ru/uploadedFiles/eshopimages/big/sendvich.jpg"/>
          <p:cNvPicPr>
            <a:picLocks noChangeAspect="1" noChangeArrowheads="1"/>
          </p:cNvPicPr>
          <p:nvPr/>
        </p:nvPicPr>
        <p:blipFill>
          <a:blip r:embed="rId2" cstate="print"/>
          <a:srcRect/>
          <a:stretch>
            <a:fillRect/>
          </a:stretch>
        </p:blipFill>
        <p:spPr bwMode="auto">
          <a:xfrm>
            <a:off x="7956376" y="3933056"/>
            <a:ext cx="1080120" cy="2448272"/>
          </a:xfrm>
          <a:prstGeom prst="rect">
            <a:avLst/>
          </a:prstGeom>
          <a:noFill/>
        </p:spPr>
      </p:pic>
      <p:pic>
        <p:nvPicPr>
          <p:cNvPr id="81935" name="Picture 15" descr="http://mgpto.ru/%D0%97%D0%B0%D1%85%D0%B2%D0%B0%D1%82%20%D0%B4%D0%BB%D1%8F%20%D1%81%D1%8D%D0%BD%D0%B4%D0%B2%D0%B8%D1%87%200.5.jpg"/>
          <p:cNvPicPr>
            <a:picLocks noChangeAspect="1" noChangeArrowheads="1"/>
          </p:cNvPicPr>
          <p:nvPr/>
        </p:nvPicPr>
        <p:blipFill>
          <a:blip r:embed="rId3" cstate="print"/>
          <a:srcRect/>
          <a:stretch>
            <a:fillRect/>
          </a:stretch>
        </p:blipFill>
        <p:spPr bwMode="auto">
          <a:xfrm>
            <a:off x="6660232" y="3933056"/>
            <a:ext cx="1187624" cy="2530280"/>
          </a:xfrm>
          <a:prstGeom prst="rect">
            <a:avLst/>
          </a:prstGeom>
          <a:noFill/>
        </p:spPr>
      </p:pic>
      <p:pic>
        <p:nvPicPr>
          <p:cNvPr id="81937" name="Picture 17" descr="http://www.cladboy.com.ua/objects/object5-4b.jpg"/>
          <p:cNvPicPr>
            <a:picLocks noChangeAspect="1" noChangeArrowheads="1"/>
          </p:cNvPicPr>
          <p:nvPr/>
        </p:nvPicPr>
        <p:blipFill>
          <a:blip r:embed="rId4" cstate="print"/>
          <a:srcRect/>
          <a:stretch>
            <a:fillRect/>
          </a:stretch>
        </p:blipFill>
        <p:spPr bwMode="auto">
          <a:xfrm>
            <a:off x="6660232" y="692696"/>
            <a:ext cx="2269343" cy="3024336"/>
          </a:xfrm>
          <a:prstGeom prst="rect">
            <a:avLst/>
          </a:prstGeom>
          <a:noFill/>
        </p:spPr>
      </p:pic>
    </p:spTree>
  </p:cSld>
  <p:clrMapOvr>
    <a:masterClrMapping/>
  </p:clrMapOvr>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1" name="Прямоугольник 30"/>
          <p:cNvSpPr/>
          <p:nvPr/>
        </p:nvSpPr>
        <p:spPr>
          <a:xfrm>
            <a:off x="251520" y="188640"/>
            <a:ext cx="8712968" cy="369332"/>
          </a:xfrm>
          <a:prstGeom prst="rect">
            <a:avLst/>
          </a:prstGeom>
          <a:solidFill>
            <a:schemeClr val="accent1">
              <a:lumMod val="40000"/>
              <a:lumOff val="60000"/>
            </a:schemeClr>
          </a:solidFill>
        </p:spPr>
        <p:txBody>
          <a:bodyPr wrap="square">
            <a:spAutoFit/>
          </a:bodyPr>
          <a:lstStyle/>
          <a:p>
            <a:pPr algn="ctr"/>
            <a:r>
              <a:rPr lang="ru-RU" b="1" dirty="0" smtClean="0">
                <a:latin typeface="Times New Roman" pitchFamily="18" charset="0"/>
                <a:cs typeface="Times New Roman" pitchFamily="18" charset="0"/>
              </a:rPr>
              <a:t>8. Монтаж и демонтаж на высоте стальных и сборных несущих конструкций</a:t>
            </a:r>
            <a:endParaRPr lang="ru-RU" b="1" dirty="0">
              <a:latin typeface="Times New Roman" pitchFamily="18" charset="0"/>
              <a:cs typeface="Times New Roman" pitchFamily="18" charset="0"/>
            </a:endParaRPr>
          </a:p>
        </p:txBody>
      </p:sp>
      <p:pic>
        <p:nvPicPr>
          <p:cNvPr id="81922" name="Picture 2" descr="http://iuristii.ru/domainpage/viewimg/2153945.jpg"/>
          <p:cNvPicPr>
            <a:picLocks noChangeAspect="1" noChangeArrowheads="1"/>
          </p:cNvPicPr>
          <p:nvPr/>
        </p:nvPicPr>
        <p:blipFill>
          <a:blip r:embed="rId2" cstate="print"/>
          <a:srcRect/>
          <a:stretch>
            <a:fillRect/>
          </a:stretch>
        </p:blipFill>
        <p:spPr bwMode="auto">
          <a:xfrm>
            <a:off x="144016" y="3824618"/>
            <a:ext cx="4067944" cy="3033382"/>
          </a:xfrm>
          <a:prstGeom prst="rect">
            <a:avLst/>
          </a:prstGeom>
          <a:noFill/>
        </p:spPr>
      </p:pic>
      <p:pic>
        <p:nvPicPr>
          <p:cNvPr id="81924" name="Picture 4" descr="http://metromehanizm.ru/images/articles/sborka-metallokonstrukcii_b.jpg"/>
          <p:cNvPicPr>
            <a:picLocks noChangeAspect="1" noChangeArrowheads="1"/>
          </p:cNvPicPr>
          <p:nvPr/>
        </p:nvPicPr>
        <p:blipFill>
          <a:blip r:embed="rId3" cstate="print"/>
          <a:srcRect/>
          <a:stretch>
            <a:fillRect/>
          </a:stretch>
        </p:blipFill>
        <p:spPr bwMode="auto">
          <a:xfrm>
            <a:off x="4518752" y="620688"/>
            <a:ext cx="4416491" cy="3312368"/>
          </a:xfrm>
          <a:prstGeom prst="rect">
            <a:avLst/>
          </a:prstGeom>
          <a:noFill/>
        </p:spPr>
      </p:pic>
      <p:pic>
        <p:nvPicPr>
          <p:cNvPr id="81928" name="Picture 8" descr="http://interstal.com.ua/sites/default/files/8_3.jpg"/>
          <p:cNvPicPr>
            <a:picLocks noChangeAspect="1" noChangeArrowheads="1"/>
          </p:cNvPicPr>
          <p:nvPr/>
        </p:nvPicPr>
        <p:blipFill>
          <a:blip r:embed="rId4" cstate="print"/>
          <a:srcRect/>
          <a:stretch>
            <a:fillRect/>
          </a:stretch>
        </p:blipFill>
        <p:spPr bwMode="auto">
          <a:xfrm>
            <a:off x="0" y="548680"/>
            <a:ext cx="4416491" cy="3312368"/>
          </a:xfrm>
          <a:prstGeom prst="rect">
            <a:avLst/>
          </a:prstGeom>
          <a:noFill/>
        </p:spPr>
      </p:pic>
      <p:pic>
        <p:nvPicPr>
          <p:cNvPr id="81930" name="Picture 10" descr="http://info56.ru/announcements/announceimg/1400561666/r1_2631400561706.jpg"/>
          <p:cNvPicPr>
            <a:picLocks noChangeAspect="1" noChangeArrowheads="1"/>
          </p:cNvPicPr>
          <p:nvPr/>
        </p:nvPicPr>
        <p:blipFill>
          <a:blip r:embed="rId5" cstate="print"/>
          <a:srcRect/>
          <a:stretch>
            <a:fillRect/>
          </a:stretch>
        </p:blipFill>
        <p:spPr bwMode="auto">
          <a:xfrm>
            <a:off x="4499991" y="3509626"/>
            <a:ext cx="4464497" cy="3348373"/>
          </a:xfrm>
          <a:prstGeom prst="rect">
            <a:avLst/>
          </a:prstGeom>
          <a:noFill/>
        </p:spPr>
      </p:pic>
    </p:spTree>
  </p:cSld>
  <p:clrMapOvr>
    <a:masterClrMapping/>
  </p:clrMapOvr>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7" name="Прямоугольник 26"/>
          <p:cNvSpPr/>
          <p:nvPr/>
        </p:nvSpPr>
        <p:spPr>
          <a:xfrm>
            <a:off x="1979712" y="0"/>
            <a:ext cx="5400600" cy="707886"/>
          </a:xfrm>
          <a:prstGeom prst="rect">
            <a:avLst/>
          </a:prstGeom>
          <a:solidFill>
            <a:schemeClr val="tx2">
              <a:lumMod val="60000"/>
              <a:lumOff val="40000"/>
            </a:schemeClr>
          </a:solidFill>
        </p:spPr>
        <p:txBody>
          <a:bodyPr wrap="square">
            <a:spAutoFit/>
          </a:bodyPr>
          <a:lstStyle/>
          <a:p>
            <a:pPr algn="ctr"/>
            <a:r>
              <a:rPr lang="ru-RU" sz="2000" b="1" dirty="0" smtClean="0">
                <a:solidFill>
                  <a:schemeClr val="bg1"/>
                </a:solidFill>
                <a:latin typeface="Times New Roman" pitchFamily="18" charset="0"/>
                <a:cs typeface="Times New Roman" pitchFamily="18" charset="0"/>
              </a:rPr>
              <a:t>9. Установка и монтаж на высоте деревянных конструкций</a:t>
            </a:r>
            <a:endParaRPr lang="ru-RU" sz="2000" b="1" dirty="0">
              <a:solidFill>
                <a:schemeClr val="bg1"/>
              </a:solidFill>
              <a:latin typeface="Times New Roman" pitchFamily="18" charset="0"/>
              <a:cs typeface="Times New Roman" pitchFamily="18" charset="0"/>
            </a:endParaRPr>
          </a:p>
        </p:txBody>
      </p:sp>
      <p:sp>
        <p:nvSpPr>
          <p:cNvPr id="2049" name="Rectangle 1"/>
          <p:cNvSpPr>
            <a:spLocks noChangeArrowheads="1"/>
          </p:cNvSpPr>
          <p:nvPr/>
        </p:nvSpPr>
        <p:spPr bwMode="auto">
          <a:xfrm>
            <a:off x="4788024" y="1014647"/>
            <a:ext cx="4104456" cy="5262979"/>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ru-RU" sz="2400" dirty="0" smtClean="0">
                <a:latin typeface="Arial" pitchFamily="34" charset="0"/>
                <a:cs typeface="Arial" pitchFamily="34" charset="0"/>
              </a:rPr>
              <a:t>239. При выполнении плотницких работ на высоте дополнительными опасными и вредными производственными факторами являются:</a:t>
            </a:r>
          </a:p>
          <a:p>
            <a:r>
              <a:rPr lang="ru-RU" sz="2400" dirty="0" smtClean="0">
                <a:latin typeface="Arial" pitchFamily="34" charset="0"/>
                <a:cs typeface="Arial" pitchFamily="34" charset="0"/>
              </a:rPr>
              <a:t>а) острые кромки, заусенцы и шероховатости на поверхности заготовок, инструментов и оборудования;</a:t>
            </a:r>
          </a:p>
          <a:p>
            <a:r>
              <a:rPr lang="ru-RU" sz="2400" dirty="0" smtClean="0">
                <a:latin typeface="Arial" pitchFamily="34" charset="0"/>
                <a:cs typeface="Arial" pitchFamily="34" charset="0"/>
              </a:rPr>
              <a:t>б) движущиеся машины и механизмы;</a:t>
            </a:r>
          </a:p>
          <a:p>
            <a:r>
              <a:rPr lang="ru-RU" sz="2400" dirty="0" smtClean="0">
                <a:latin typeface="Arial" pitchFamily="34" charset="0"/>
                <a:cs typeface="Arial" pitchFamily="34" charset="0"/>
              </a:rPr>
              <a:t>в) вибрация.</a:t>
            </a:r>
          </a:p>
        </p:txBody>
      </p:sp>
      <p:pic>
        <p:nvPicPr>
          <p:cNvPr id="2051" name="Picture 3" descr="http://www.decore.ru/userfiles/images/1330009877_18.jpg"/>
          <p:cNvPicPr>
            <a:picLocks noChangeAspect="1" noChangeArrowheads="1"/>
          </p:cNvPicPr>
          <p:nvPr/>
        </p:nvPicPr>
        <p:blipFill>
          <a:blip r:embed="rId2" cstate="print"/>
          <a:srcRect/>
          <a:stretch>
            <a:fillRect/>
          </a:stretch>
        </p:blipFill>
        <p:spPr bwMode="auto">
          <a:xfrm>
            <a:off x="179512" y="1196752"/>
            <a:ext cx="4536504" cy="3960440"/>
          </a:xfrm>
          <a:prstGeom prst="rect">
            <a:avLst/>
          </a:prstGeom>
          <a:noFill/>
        </p:spPr>
      </p:pic>
    </p:spTree>
  </p:cSld>
  <p:clrMapOvr>
    <a:masterClrMapping/>
  </p:clrMapOvr>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7" name="Прямоугольник 26"/>
          <p:cNvSpPr/>
          <p:nvPr/>
        </p:nvSpPr>
        <p:spPr>
          <a:xfrm>
            <a:off x="2195736" y="0"/>
            <a:ext cx="5112568" cy="707886"/>
          </a:xfrm>
          <a:prstGeom prst="rect">
            <a:avLst/>
          </a:prstGeom>
          <a:solidFill>
            <a:schemeClr val="tx2">
              <a:lumMod val="60000"/>
              <a:lumOff val="40000"/>
            </a:schemeClr>
          </a:solidFill>
        </p:spPr>
        <p:txBody>
          <a:bodyPr wrap="square">
            <a:spAutoFit/>
          </a:bodyPr>
          <a:lstStyle/>
          <a:p>
            <a:pPr algn="ctr"/>
            <a:r>
              <a:rPr lang="ru-RU" sz="2000" b="1" dirty="0" smtClean="0">
                <a:solidFill>
                  <a:schemeClr val="bg1"/>
                </a:solidFill>
                <a:latin typeface="Times New Roman" pitchFamily="18" charset="0"/>
                <a:cs typeface="Times New Roman" pitchFamily="18" charset="0"/>
              </a:rPr>
              <a:t>9. Установка и монтаж на высоте деревянных конструкций</a:t>
            </a:r>
            <a:endParaRPr lang="ru-RU" sz="2000" b="1" dirty="0">
              <a:solidFill>
                <a:schemeClr val="bg1"/>
              </a:solidFill>
              <a:latin typeface="Times New Roman" pitchFamily="18" charset="0"/>
              <a:cs typeface="Times New Roman" pitchFamily="18" charset="0"/>
            </a:endParaRPr>
          </a:p>
        </p:txBody>
      </p:sp>
      <p:sp>
        <p:nvSpPr>
          <p:cNvPr id="2049" name="Rectangle 1"/>
          <p:cNvSpPr>
            <a:spLocks noChangeArrowheads="1"/>
          </p:cNvSpPr>
          <p:nvPr/>
        </p:nvSpPr>
        <p:spPr bwMode="auto">
          <a:xfrm>
            <a:off x="179512" y="803248"/>
            <a:ext cx="4608512" cy="3416320"/>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240. Укладка балок междуэтажных и чердачных перекрытий, подбивка потолков, а также укладка накатов с приставных лестниц запрещаются. Указанные работы необходимо выполнять с подмостей.</a:t>
            </a:r>
            <a:endParaRPr kumimoji="0" lang="ru-RU" sz="2400" b="1" i="0" u="none" strike="noStrike" cap="none" normalizeH="0" baseline="0" dirty="0" smtClean="0">
              <a:ln>
                <a:noFill/>
              </a:ln>
              <a:solidFill>
                <a:schemeClr val="tx1"/>
              </a:solidFill>
              <a:effectLst/>
              <a:latin typeface="Arial" pitchFamily="34" charset="0"/>
            </a:endParaRPr>
          </a:p>
        </p:txBody>
      </p:sp>
      <p:pic>
        <p:nvPicPr>
          <p:cNvPr id="2053" name="Picture 5" descr="http://www.ukrboard.com.ua/imgs/board/5/460272-3.jpg"/>
          <p:cNvPicPr>
            <a:picLocks noChangeAspect="1" noChangeArrowheads="1"/>
          </p:cNvPicPr>
          <p:nvPr/>
        </p:nvPicPr>
        <p:blipFill>
          <a:blip r:embed="rId3" cstate="print"/>
          <a:srcRect/>
          <a:stretch>
            <a:fillRect/>
          </a:stretch>
        </p:blipFill>
        <p:spPr bwMode="auto">
          <a:xfrm>
            <a:off x="5148064" y="1196752"/>
            <a:ext cx="2999998" cy="2664296"/>
          </a:xfrm>
          <a:prstGeom prst="rect">
            <a:avLst/>
          </a:prstGeom>
          <a:noFill/>
        </p:spPr>
      </p:pic>
      <p:sp>
        <p:nvSpPr>
          <p:cNvPr id="2056" name="Rectangle 8"/>
          <p:cNvSpPr>
            <a:spLocks noChangeArrowheads="1"/>
          </p:cNvSpPr>
          <p:nvPr/>
        </p:nvSpPr>
        <p:spPr bwMode="auto">
          <a:xfrm>
            <a:off x="179512" y="4333416"/>
            <a:ext cx="4536504" cy="2246769"/>
          </a:xfrm>
          <a:prstGeom prst="rect">
            <a:avLst/>
          </a:prstGeom>
          <a:solidFill>
            <a:schemeClr val="accent6">
              <a:lumMod val="40000"/>
              <a:lumOff val="6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241. Щиты или доски временных настилов, уложенные на балки междуэтажных или чердачных перекрытий, необходимо соединять впритык, а место их стыкования располагать по осям балок.</a:t>
            </a:r>
            <a:endParaRPr kumimoji="0" lang="ru-RU" sz="2000" b="1" i="0" u="none" strike="noStrike" cap="none" normalizeH="0" baseline="0" dirty="0" smtClean="0">
              <a:ln>
                <a:noFill/>
              </a:ln>
              <a:solidFill>
                <a:schemeClr val="tx1"/>
              </a:solidFill>
              <a:effectLst/>
              <a:latin typeface="Arial" pitchFamily="34" charset="0"/>
            </a:endParaRPr>
          </a:p>
        </p:txBody>
      </p:sp>
      <p:pic>
        <p:nvPicPr>
          <p:cNvPr id="2058" name="Picture 10" descr="http://uchebilka.ru/pars_docs/refs/136/135135/135135_html_m66def2eb.png"/>
          <p:cNvPicPr>
            <a:picLocks noChangeAspect="1" noChangeArrowheads="1"/>
          </p:cNvPicPr>
          <p:nvPr/>
        </p:nvPicPr>
        <p:blipFill>
          <a:blip r:embed="rId4" cstate="print"/>
          <a:srcRect/>
          <a:stretch>
            <a:fillRect/>
          </a:stretch>
        </p:blipFill>
        <p:spPr bwMode="auto">
          <a:xfrm>
            <a:off x="5148064" y="4218613"/>
            <a:ext cx="2736304" cy="2090707"/>
          </a:xfrm>
          <a:prstGeom prst="rect">
            <a:avLst/>
          </a:prstGeom>
          <a:noFill/>
        </p:spPr>
      </p:pic>
    </p:spTree>
  </p:cSld>
  <p:clrMapOvr>
    <a:masterClrMapping/>
  </p:clrMapOvr>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7" name="Прямоугольник 26"/>
          <p:cNvSpPr/>
          <p:nvPr/>
        </p:nvSpPr>
        <p:spPr>
          <a:xfrm>
            <a:off x="1115616" y="0"/>
            <a:ext cx="6912768" cy="369332"/>
          </a:xfrm>
          <a:prstGeom prst="rect">
            <a:avLst/>
          </a:prstGeom>
          <a:solidFill>
            <a:schemeClr val="tx2">
              <a:lumMod val="60000"/>
              <a:lumOff val="40000"/>
            </a:schemeClr>
          </a:solidFill>
        </p:spPr>
        <p:txBody>
          <a:bodyPr wrap="square">
            <a:spAutoFit/>
          </a:bodyPr>
          <a:lstStyle/>
          <a:p>
            <a:pPr algn="ctr"/>
            <a:r>
              <a:rPr lang="ru-RU" b="1" dirty="0" smtClean="0">
                <a:solidFill>
                  <a:schemeClr val="bg1"/>
                </a:solidFill>
                <a:latin typeface="Times New Roman" pitchFamily="18" charset="0"/>
                <a:cs typeface="Times New Roman" pitchFamily="18" charset="0"/>
              </a:rPr>
              <a:t>9. Установка и монтаж на высоте деревянных конструкций</a:t>
            </a:r>
            <a:endParaRPr lang="ru-RU" b="1" dirty="0">
              <a:solidFill>
                <a:schemeClr val="bg1"/>
              </a:solidFill>
              <a:latin typeface="Times New Roman" pitchFamily="18" charset="0"/>
              <a:cs typeface="Times New Roman" pitchFamily="18" charset="0"/>
            </a:endParaRPr>
          </a:p>
        </p:txBody>
      </p:sp>
      <p:sp>
        <p:nvSpPr>
          <p:cNvPr id="89094" name="Rectangle 6"/>
          <p:cNvSpPr>
            <a:spLocks noChangeArrowheads="1"/>
          </p:cNvSpPr>
          <p:nvPr/>
        </p:nvSpPr>
        <p:spPr bwMode="auto">
          <a:xfrm>
            <a:off x="107504" y="1113101"/>
            <a:ext cx="5544616" cy="5262979"/>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242. Элементы конструкций следует подавать на место сборки в готовом виде. При установке деревянных конструкций не допускается:</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a:t>
            </a:r>
            <a:r>
              <a:rPr kumimoji="0" lang="en-US"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рубить, тесать, производить иную обработку деталей и пиломатериалов или изготовление деталей конструкций на подмостях и возведенных конструкциях (за исключением пригонки деталей по месту);</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б)</a:t>
            </a:r>
            <a:r>
              <a:rPr kumimoji="0" lang="en-US"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подклинивать стойки лесов и подмостей обрезками досок, кирпичами и другими нештатными приспособлениями и материалами;</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в)</a:t>
            </a:r>
            <a:r>
              <a:rPr kumimoji="0" lang="en-US"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ставить подмости, приставные лестницы, стремянки на накаты или на подшивку потолка;</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г)</a:t>
            </a:r>
            <a:r>
              <a:rPr kumimoji="0" lang="en-US"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ходить и стоять на накатах и потолочной подшивке. Для прохода работников в указанных местах необходимо укладывать на балки временные настилы шириной не менее 0,7 м;</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д</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разбирать леса, подмости и настилы способом обрушения и валки;</a:t>
            </a:r>
            <a:endParaRPr kumimoji="0" lang="ru-RU" sz="1600"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е)</a:t>
            </a:r>
            <a:r>
              <a:rPr kumimoji="0" lang="en-US"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накапливать на подмостях пиломатериалы, бревна, обрабатываемые детали.</a:t>
            </a:r>
            <a:endParaRPr kumimoji="0" lang="ru-RU" sz="1600" b="1" i="0" u="none" strike="noStrike" cap="none" normalizeH="0" baseline="0" dirty="0" smtClean="0">
              <a:ln>
                <a:noFill/>
              </a:ln>
              <a:solidFill>
                <a:schemeClr val="tx1"/>
              </a:solidFill>
              <a:effectLst/>
              <a:latin typeface="Arial" pitchFamily="34" charset="0"/>
            </a:endParaRPr>
          </a:p>
        </p:txBody>
      </p:sp>
      <p:pic>
        <p:nvPicPr>
          <p:cNvPr id="89096" name="Picture 8" descr="http://stroysvoimirukami.ru/uploads/images/konstrukciya-derevyannogo-perekrytiya.jpg"/>
          <p:cNvPicPr>
            <a:picLocks noChangeAspect="1" noChangeArrowheads="1"/>
          </p:cNvPicPr>
          <p:nvPr/>
        </p:nvPicPr>
        <p:blipFill>
          <a:blip r:embed="rId3" cstate="print"/>
          <a:srcRect/>
          <a:stretch>
            <a:fillRect/>
          </a:stretch>
        </p:blipFill>
        <p:spPr bwMode="auto">
          <a:xfrm>
            <a:off x="5796136" y="3861048"/>
            <a:ext cx="3168352" cy="2592288"/>
          </a:xfrm>
          <a:prstGeom prst="rect">
            <a:avLst/>
          </a:prstGeom>
          <a:noFill/>
        </p:spPr>
      </p:pic>
      <p:pic>
        <p:nvPicPr>
          <p:cNvPr id="89098" name="Picture 10" descr="http://runicom.com/plitka_kirpich_beton/vidy_perekrytiy_chastnogo_doma.jpg"/>
          <p:cNvPicPr>
            <a:picLocks noChangeAspect="1" noChangeArrowheads="1"/>
          </p:cNvPicPr>
          <p:nvPr/>
        </p:nvPicPr>
        <p:blipFill>
          <a:blip r:embed="rId4" cstate="print"/>
          <a:srcRect/>
          <a:stretch>
            <a:fillRect/>
          </a:stretch>
        </p:blipFill>
        <p:spPr bwMode="auto">
          <a:xfrm>
            <a:off x="5940152" y="476672"/>
            <a:ext cx="3024336" cy="3145532"/>
          </a:xfrm>
          <a:prstGeom prst="rect">
            <a:avLst/>
          </a:prstGeom>
          <a:noFill/>
        </p:spPr>
      </p:pic>
    </p:spTree>
  </p:cSld>
  <p:clrMapOvr>
    <a:masterClrMapping/>
  </p:clrMapOvr>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764704"/>
          </a:xfrm>
          <a:solidFill>
            <a:srgbClr val="C00000"/>
          </a:solidFill>
        </p:spPr>
        <p:txBody>
          <a:bodyPr>
            <a:normAutofit fontScale="90000"/>
          </a:bodyPr>
          <a:lstStyle/>
          <a:p>
            <a:pPr algn="ctr"/>
            <a:r>
              <a:rPr lang="ru-RU" sz="2400" b="1" dirty="0" smtClean="0">
                <a:solidFill>
                  <a:srgbClr val="FFFF00"/>
                </a:solidFill>
                <a:latin typeface="Times New Roman" pitchFamily="18" charset="0"/>
                <a:cs typeface="Times New Roman" pitchFamily="18" charset="0"/>
              </a:rPr>
              <a:t>10. Выполнение кровельных и других работ на крышах зданий</a:t>
            </a:r>
            <a:r>
              <a:rPr lang="ru-RU" sz="2400" b="1" dirty="0" smtClean="0">
                <a:latin typeface="Times New Roman" pitchFamily="18" charset="0"/>
                <a:cs typeface="Times New Roman" pitchFamily="18" charset="0"/>
              </a:rPr>
              <a:t/>
            </a:r>
            <a:br>
              <a:rPr lang="ru-RU" sz="2400" b="1" dirty="0" smtClean="0">
                <a:latin typeface="Times New Roman" pitchFamily="18" charset="0"/>
                <a:cs typeface="Times New Roman" pitchFamily="18" charset="0"/>
              </a:rPr>
            </a:br>
            <a:endParaRPr lang="ru-RU" sz="2400" dirty="0"/>
          </a:p>
        </p:txBody>
      </p:sp>
      <p:pic>
        <p:nvPicPr>
          <p:cNvPr id="4" name="Picture 8" descr="http://10.img.avito.st/640x480/1100138410.jpg"/>
          <p:cNvPicPr>
            <a:picLocks noGrp="1" noChangeAspect="1" noChangeArrowheads="1"/>
          </p:cNvPicPr>
          <p:nvPr>
            <p:ph idx="1"/>
          </p:nvPr>
        </p:nvPicPr>
        <p:blipFill>
          <a:blip r:embed="rId2" cstate="print"/>
          <a:srcRect/>
          <a:stretch>
            <a:fillRect/>
          </a:stretch>
        </p:blipFill>
        <p:spPr bwMode="auto">
          <a:xfrm>
            <a:off x="1907704" y="548680"/>
            <a:ext cx="5184576" cy="3096345"/>
          </a:xfrm>
          <a:prstGeom prst="rect">
            <a:avLst/>
          </a:prstGeom>
          <a:noFill/>
        </p:spPr>
      </p:pic>
      <p:sp>
        <p:nvSpPr>
          <p:cNvPr id="219137" name="Rectangle 1"/>
          <p:cNvSpPr>
            <a:spLocks noChangeArrowheads="1"/>
          </p:cNvSpPr>
          <p:nvPr/>
        </p:nvSpPr>
        <p:spPr bwMode="auto">
          <a:xfrm>
            <a:off x="0" y="3593526"/>
            <a:ext cx="9144000" cy="3046988"/>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243. При выполнении кровельных работ должны быть предусмотрены мероприятия, предупреждающие воздействие на работников дополнительных вредных производственных факторов, к которым относятся:</a:t>
            </a:r>
            <a:endParaRPr kumimoji="0" lang="ru-RU" sz="1600"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а) острые кромки, заусенцы и шероховатости на поверхностях заготовок, инструментов и оборудования;</a:t>
            </a:r>
            <a:endParaRPr kumimoji="0" lang="ru-RU" sz="1600"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б) высокая температура битумных мастик;</a:t>
            </a:r>
            <a:endParaRPr kumimoji="0" lang="ru-RU" sz="1600"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в) </a:t>
            </a:r>
            <a:r>
              <a:rPr kumimoji="0" lang="ru-RU" sz="1600" b="1"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пожаро</a:t>
            </a:r>
            <a:r>
              <a:rPr kumimoji="0" lang="ru-RU" sz="16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 и взрывоопасность применяемых рулонных и мастичных материалов, разбавителей, растворителей;</a:t>
            </a:r>
            <a:endParaRPr kumimoji="0" lang="ru-RU" sz="1600"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г) повышенная запыленность и загазованность воздуха рабочей зоны;</a:t>
            </a:r>
            <a:endParaRPr kumimoji="0" lang="ru-RU" sz="1600"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err="1" smtClean="0">
                <a:ln>
                  <a:noFill/>
                </a:ln>
                <a:solidFill>
                  <a:schemeClr val="tx1"/>
                </a:solidFill>
                <a:effectLst/>
                <a:latin typeface="Arial" pitchFamily="34" charset="0"/>
                <a:ea typeface="Calibri" pitchFamily="34" charset="0"/>
                <a:cs typeface="Calibri" pitchFamily="34" charset="0"/>
              </a:rPr>
              <a:t>д</a:t>
            </a:r>
            <a:r>
              <a:rPr kumimoji="0" lang="ru-RU" sz="16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 недостаточная освещенность рабочей зоны;</a:t>
            </a:r>
            <a:endParaRPr kumimoji="0" lang="ru-RU" sz="1600"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е) опасность поражения электрическим током;</a:t>
            </a:r>
            <a:endParaRPr kumimoji="0" lang="ru-RU" sz="1600" b="1"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ж) шум и вибрация.</a:t>
            </a:r>
            <a:endParaRPr kumimoji="0" lang="ru-RU" sz="1600" b="1"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79512" y="908720"/>
            <a:ext cx="8507288" cy="5415880"/>
          </a:xfrm>
          <a:solidFill>
            <a:srgbClr val="FFFF00"/>
          </a:solidFill>
        </p:spPr>
        <p:txBody>
          <a:bodyPr>
            <a:normAutofit fontScale="85000" lnSpcReduction="10000"/>
          </a:bodyPr>
          <a:lstStyle/>
          <a:p>
            <a:r>
              <a:rPr lang="ru-RU" dirty="0" smtClean="0"/>
              <a:t>244. Дополнительные мероприятия </a:t>
            </a:r>
          </a:p>
          <a:p>
            <a:pPr>
              <a:buNone/>
            </a:pPr>
            <a:r>
              <a:rPr lang="ru-RU" dirty="0" smtClean="0"/>
              <a:t>по предупреждению воздействия на </a:t>
            </a:r>
          </a:p>
          <a:p>
            <a:pPr>
              <a:buNone/>
            </a:pPr>
            <a:r>
              <a:rPr lang="ru-RU" dirty="0" smtClean="0"/>
              <a:t>работающих опасных и вредных </a:t>
            </a:r>
          </a:p>
          <a:p>
            <a:pPr>
              <a:buNone/>
            </a:pPr>
            <a:r>
              <a:rPr lang="ru-RU" dirty="0" smtClean="0"/>
              <a:t>производственных факторов при </a:t>
            </a:r>
          </a:p>
          <a:p>
            <a:pPr>
              <a:buNone/>
            </a:pPr>
            <a:r>
              <a:rPr lang="ru-RU" dirty="0" smtClean="0"/>
              <a:t>производстве кровельных и </a:t>
            </a:r>
          </a:p>
          <a:p>
            <a:pPr>
              <a:buNone/>
            </a:pPr>
            <a:r>
              <a:rPr lang="ru-RU" dirty="0" smtClean="0"/>
              <a:t>гидроизоляционных работ должны </a:t>
            </a:r>
          </a:p>
          <a:p>
            <a:pPr>
              <a:buNone/>
            </a:pPr>
            <a:r>
              <a:rPr lang="ru-RU" dirty="0" smtClean="0"/>
              <a:t>включаться в ППР на высоте, </a:t>
            </a:r>
          </a:p>
          <a:p>
            <a:pPr>
              <a:buNone/>
            </a:pPr>
            <a:r>
              <a:rPr lang="ru-RU" dirty="0" smtClean="0"/>
              <a:t>в технологические карты </a:t>
            </a:r>
          </a:p>
          <a:p>
            <a:pPr>
              <a:buNone/>
            </a:pPr>
            <a:r>
              <a:rPr lang="ru-RU" dirty="0" smtClean="0"/>
              <a:t>и наряды-допуски.</a:t>
            </a:r>
          </a:p>
          <a:p>
            <a:r>
              <a:rPr lang="ru-RU" dirty="0" smtClean="0"/>
              <a:t>245</a:t>
            </a:r>
            <a:r>
              <a:rPr lang="ru-RU" b="1" dirty="0" smtClean="0"/>
              <a:t>. Допуск работников</a:t>
            </a:r>
            <a:r>
              <a:rPr lang="ru-RU" dirty="0" smtClean="0"/>
              <a:t> к выполнению кровельных и других работ на крышах зданий производится </a:t>
            </a:r>
            <a:r>
              <a:rPr lang="ru-RU" b="1" dirty="0" smtClean="0"/>
              <a:t>в соответствии с нарядом-допуском</a:t>
            </a:r>
            <a:r>
              <a:rPr lang="ru-RU" dirty="0" smtClean="0"/>
              <a:t> после </a:t>
            </a:r>
            <a:r>
              <a:rPr lang="ru-RU" b="1" dirty="0" smtClean="0"/>
              <a:t>осмотра</a:t>
            </a:r>
            <a:r>
              <a:rPr lang="ru-RU" dirty="0" smtClean="0"/>
              <a:t> </a:t>
            </a:r>
            <a:r>
              <a:rPr lang="ru-RU" u="sng" dirty="0" smtClean="0"/>
              <a:t>ответственным исполнителем работ или мастером совместно с бригадиром</a:t>
            </a:r>
            <a:r>
              <a:rPr lang="ru-RU" dirty="0" smtClean="0"/>
              <a:t> несущих конструкций крыши и ограждений и </a:t>
            </a:r>
            <a:r>
              <a:rPr lang="ru-RU" u="sng" dirty="0" smtClean="0"/>
              <a:t>определения их состояния и мер безопасности.</a:t>
            </a:r>
            <a:endParaRPr lang="ru-RU" dirty="0" smtClean="0"/>
          </a:p>
          <a:p>
            <a:endParaRPr lang="ru-RU" dirty="0"/>
          </a:p>
        </p:txBody>
      </p:sp>
      <p:pic>
        <p:nvPicPr>
          <p:cNvPr id="4" name="Picture 12" descr="http://0.static.wix.com/media/2529c5_cb1226f414555aa0c9f0d95f5352dd67.jpg_1024"/>
          <p:cNvPicPr>
            <a:picLocks noChangeAspect="1" noChangeArrowheads="1"/>
          </p:cNvPicPr>
          <p:nvPr/>
        </p:nvPicPr>
        <p:blipFill>
          <a:blip r:embed="rId2" cstate="print"/>
          <a:srcRect/>
          <a:stretch>
            <a:fillRect/>
          </a:stretch>
        </p:blipFill>
        <p:spPr bwMode="auto">
          <a:xfrm>
            <a:off x="5076056" y="908720"/>
            <a:ext cx="3888432" cy="3312368"/>
          </a:xfrm>
          <a:prstGeom prst="rect">
            <a:avLst/>
          </a:prstGeom>
          <a:noFill/>
        </p:spPr>
      </p:pic>
      <p:sp>
        <p:nvSpPr>
          <p:cNvPr id="5" name="Заголовок 1"/>
          <p:cNvSpPr>
            <a:spLocks noGrp="1"/>
          </p:cNvSpPr>
          <p:nvPr>
            <p:ph type="title"/>
          </p:nvPr>
        </p:nvSpPr>
        <p:spPr>
          <a:xfrm>
            <a:off x="457200" y="188640"/>
            <a:ext cx="8229600" cy="576064"/>
          </a:xfrm>
          <a:solidFill>
            <a:srgbClr val="C00000"/>
          </a:solidFill>
        </p:spPr>
        <p:txBody>
          <a:bodyPr>
            <a:normAutofit fontScale="90000"/>
          </a:bodyPr>
          <a:lstStyle/>
          <a:p>
            <a:pPr algn="ctr"/>
            <a:r>
              <a:rPr lang="ru-RU" sz="2200" b="1" dirty="0" smtClean="0">
                <a:solidFill>
                  <a:srgbClr val="FFFF00"/>
                </a:solidFill>
                <a:latin typeface="Times New Roman" pitchFamily="18" charset="0"/>
                <a:cs typeface="Times New Roman" pitchFamily="18" charset="0"/>
              </a:rPr>
              <a:t>10. Выполнение кровельных и других работ на крышах зданий</a:t>
            </a:r>
            <a:r>
              <a:rPr lang="ru-RU" sz="2000" b="1" dirty="0" smtClean="0">
                <a:latin typeface="Times New Roman" pitchFamily="18" charset="0"/>
                <a:cs typeface="Times New Roman" pitchFamily="18" charset="0"/>
              </a:rPr>
              <a:t/>
            </a:r>
            <a:br>
              <a:rPr lang="ru-RU" sz="2000" b="1" dirty="0" smtClean="0">
                <a:latin typeface="Times New Roman" pitchFamily="18" charset="0"/>
                <a:cs typeface="Times New Roman" pitchFamily="18" charset="0"/>
              </a:rPr>
            </a:br>
            <a:endParaRPr lang="ru-RU" sz="2000" dirty="0"/>
          </a:p>
        </p:txBody>
      </p:sp>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8" name="Прямоугольник 27"/>
          <p:cNvSpPr/>
          <p:nvPr/>
        </p:nvSpPr>
        <p:spPr>
          <a:xfrm>
            <a:off x="971600" y="0"/>
            <a:ext cx="7056784" cy="369332"/>
          </a:xfrm>
          <a:prstGeom prst="rect">
            <a:avLst/>
          </a:prstGeom>
          <a:solidFill>
            <a:srgbClr val="FFFF00"/>
          </a:solidFill>
        </p:spPr>
        <p:txBody>
          <a:bodyPr wrap="square">
            <a:spAutoFit/>
          </a:bodyPr>
          <a:lstStyle/>
          <a:p>
            <a:pPr algn="ctr"/>
            <a:r>
              <a:rPr lang="ru-RU" b="1" dirty="0" smtClean="0">
                <a:latin typeface="Times New Roman" pitchFamily="18" charset="0"/>
                <a:cs typeface="Times New Roman" pitchFamily="18" charset="0"/>
              </a:rPr>
              <a:t>10. Выполнение кровельных и других работ на крышах зданий</a:t>
            </a:r>
            <a:endParaRPr lang="ru-RU" b="1" dirty="0">
              <a:latin typeface="Times New Roman" pitchFamily="18" charset="0"/>
              <a:cs typeface="Times New Roman" pitchFamily="18" charset="0"/>
            </a:endParaRPr>
          </a:p>
        </p:txBody>
      </p:sp>
      <p:sp>
        <p:nvSpPr>
          <p:cNvPr id="90116" name="Rectangle 4"/>
          <p:cNvSpPr>
            <a:spLocks noChangeArrowheads="1"/>
          </p:cNvSpPr>
          <p:nvPr/>
        </p:nvSpPr>
        <p:spPr bwMode="auto">
          <a:xfrm>
            <a:off x="0" y="496705"/>
            <a:ext cx="9144000" cy="3416320"/>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246. Перед началом выполнения работ необходимо:</a:t>
            </a:r>
            <a:endParaRPr kumimoji="0" lang="ru-RU"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a:t>
            </a:r>
            <a:r>
              <a:rPr kumimoji="0" lang="en-US"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оградить электросеть и электрооборудование, находящиеся на расстоянии 2,5 м и ближе к месту ведения работ;</a:t>
            </a:r>
            <a:endParaRPr kumimoji="0" lang="ru-RU"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б)</a:t>
            </a:r>
            <a:r>
              <a:rPr kumimoji="0" lang="en-US"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проверить прочность стропил;</a:t>
            </a:r>
            <a:endParaRPr kumimoji="0" lang="ru-RU"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в)</a:t>
            </a:r>
            <a:r>
              <a:rPr kumimoji="0" lang="en-US"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определить места установки анкерных устройств, определить трассировку соединительной подсистемы;</a:t>
            </a:r>
            <a:endParaRPr kumimoji="0" lang="ru-RU"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г)</a:t>
            </a:r>
            <a:r>
              <a:rPr kumimoji="0" lang="en-US"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выполнить установку анкерных устройств и убедиться в их надежности;</a:t>
            </a:r>
            <a:endParaRPr kumimoji="0" lang="ru-RU"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д</a:t>
            </a: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en-US"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подготовить переносные стремянки и площадки для передвижения и приема материалов на крыше;</a:t>
            </a:r>
            <a:endParaRPr kumimoji="0" lang="ru-RU" b="1"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е)</a:t>
            </a:r>
            <a:r>
              <a:rPr kumimoji="0" lang="en-US"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обеспечить работников средствами защиты от падения с высоты, специальной одеждой и обувью, защитными касками.</a:t>
            </a:r>
            <a:endParaRPr kumimoji="0" lang="ru-RU" b="1" i="0" u="none" strike="noStrike" cap="none" normalizeH="0" baseline="0" dirty="0" smtClean="0">
              <a:ln>
                <a:noFill/>
              </a:ln>
              <a:solidFill>
                <a:schemeClr val="tx1"/>
              </a:solidFill>
              <a:effectLst/>
              <a:latin typeface="Arial" pitchFamily="34" charset="0"/>
            </a:endParaRPr>
          </a:p>
        </p:txBody>
      </p:sp>
      <p:pic>
        <p:nvPicPr>
          <p:cNvPr id="90118" name="Picture 6" descr="http://ufa.ekomissionka.ru/content/2014/20140923/visitor/images/201409/f20140923202414-myagkaya_krovlya-3.jpg"/>
          <p:cNvPicPr>
            <a:picLocks noChangeAspect="1" noChangeArrowheads="1"/>
          </p:cNvPicPr>
          <p:nvPr/>
        </p:nvPicPr>
        <p:blipFill>
          <a:blip r:embed="rId3" cstate="print"/>
          <a:srcRect/>
          <a:stretch>
            <a:fillRect/>
          </a:stretch>
        </p:blipFill>
        <p:spPr bwMode="auto">
          <a:xfrm>
            <a:off x="107504" y="4005064"/>
            <a:ext cx="4464496" cy="2592288"/>
          </a:xfrm>
          <a:prstGeom prst="rect">
            <a:avLst/>
          </a:prstGeom>
          <a:noFill/>
        </p:spPr>
      </p:pic>
      <p:pic>
        <p:nvPicPr>
          <p:cNvPr id="90122" name="Picture 10" descr="http://stroysvoimirukami.ru/uploads/images/neobhodimoe-kolichestvo-metallocherepicy.jpg"/>
          <p:cNvPicPr>
            <a:picLocks noChangeAspect="1" noChangeArrowheads="1"/>
          </p:cNvPicPr>
          <p:nvPr/>
        </p:nvPicPr>
        <p:blipFill>
          <a:blip r:embed="rId4" cstate="print"/>
          <a:srcRect/>
          <a:stretch>
            <a:fillRect/>
          </a:stretch>
        </p:blipFill>
        <p:spPr bwMode="auto">
          <a:xfrm>
            <a:off x="5004048" y="4005064"/>
            <a:ext cx="3960440" cy="2522065"/>
          </a:xfrm>
          <a:prstGeom prst="rect">
            <a:avLst/>
          </a:prstGeom>
          <a:noFill/>
        </p:spPr>
      </p:pic>
    </p:spTree>
  </p:cSld>
  <p:clrMapOvr>
    <a:masterClrMapping/>
  </p:clrMapOvr>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p:cNvPicPr>
            <a:picLocks noGrp="1" noChangeAspect="1" noChangeArrowheads="1"/>
          </p:cNvPicPr>
          <p:nvPr>
            <p:ph idx="1"/>
          </p:nvPr>
        </p:nvPicPr>
        <p:blipFill>
          <a:blip r:embed="rId2" cstate="print"/>
          <a:srcRect/>
          <a:stretch>
            <a:fillRect/>
          </a:stretch>
        </p:blipFill>
        <p:spPr bwMode="auto">
          <a:xfrm>
            <a:off x="4644008" y="1124744"/>
            <a:ext cx="4104456" cy="5400600"/>
          </a:xfrm>
          <a:prstGeom prst="rect">
            <a:avLst/>
          </a:prstGeom>
          <a:noFill/>
          <a:ln w="9525">
            <a:noFill/>
            <a:miter lim="800000"/>
            <a:headEnd/>
            <a:tailEnd/>
          </a:ln>
        </p:spPr>
      </p:pic>
      <p:sp>
        <p:nvSpPr>
          <p:cNvPr id="3" name="Заголовок 1"/>
          <p:cNvSpPr>
            <a:spLocks noGrp="1"/>
          </p:cNvSpPr>
          <p:nvPr>
            <p:ph type="title"/>
          </p:nvPr>
        </p:nvSpPr>
        <p:spPr>
          <a:xfrm>
            <a:off x="457200" y="0"/>
            <a:ext cx="8229600" cy="764704"/>
          </a:xfrm>
          <a:solidFill>
            <a:srgbClr val="C00000"/>
          </a:solidFill>
        </p:spPr>
        <p:txBody>
          <a:bodyPr>
            <a:normAutofit fontScale="90000"/>
          </a:bodyPr>
          <a:lstStyle/>
          <a:p>
            <a:pPr algn="ctr"/>
            <a:r>
              <a:rPr lang="ru-RU" sz="2400" b="1" dirty="0" smtClean="0">
                <a:solidFill>
                  <a:srgbClr val="FFFF00"/>
                </a:solidFill>
                <a:latin typeface="Times New Roman" pitchFamily="18" charset="0"/>
                <a:cs typeface="Times New Roman" pitchFamily="18" charset="0"/>
              </a:rPr>
              <a:t>10. Выполнение кровельных и других работ на крышах зданий</a:t>
            </a:r>
            <a:r>
              <a:rPr lang="ru-RU" sz="2400" b="1" dirty="0" smtClean="0">
                <a:latin typeface="Times New Roman" pitchFamily="18" charset="0"/>
                <a:cs typeface="Times New Roman" pitchFamily="18" charset="0"/>
              </a:rPr>
              <a:t/>
            </a:r>
            <a:br>
              <a:rPr lang="ru-RU" sz="2400" b="1" dirty="0" smtClean="0">
                <a:latin typeface="Times New Roman" pitchFamily="18" charset="0"/>
                <a:cs typeface="Times New Roman" pitchFamily="18" charset="0"/>
              </a:rPr>
            </a:br>
            <a:endParaRPr lang="ru-RU" sz="2400" dirty="0"/>
          </a:p>
        </p:txBody>
      </p:sp>
      <p:sp>
        <p:nvSpPr>
          <p:cNvPr id="216065" name="Rectangle 1"/>
          <p:cNvSpPr>
            <a:spLocks noChangeArrowheads="1"/>
          </p:cNvSpPr>
          <p:nvPr/>
        </p:nvSpPr>
        <p:spPr bwMode="auto">
          <a:xfrm>
            <a:off x="0" y="908720"/>
            <a:ext cx="4499992" cy="5889310"/>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defTabSz="914400" rtl="0" eaLnBrk="1" fontAlgn="base" latinLnBrk="0" hangingPunct="1">
              <a:lnSpc>
                <a:spcPct val="100000"/>
              </a:lnSpc>
              <a:spcBef>
                <a:spcPct val="0"/>
              </a:spcBef>
              <a:spcAft>
                <a:spcPct val="0"/>
              </a:spcAft>
              <a:buClrTx/>
              <a:buSzTx/>
              <a:buFontTx/>
              <a:buNone/>
              <a:tabLst/>
            </a:pPr>
            <a:r>
              <a:rPr kumimoji="0" lang="ru-RU" sz="28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247. Работы, выполняемые на высоте </a:t>
            </a:r>
            <a:r>
              <a:rPr kumimoji="0" lang="ru-RU" sz="28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без защитных ограждений</a:t>
            </a:r>
            <a:r>
              <a:rPr kumimoji="0" lang="ru-RU" sz="28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производятся с применением </a:t>
            </a:r>
            <a:r>
              <a:rPr kumimoji="0" lang="ru-RU" sz="28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удерживающих, позиционирующих, страховочных систем и/или систем канатного доступа в соответствии с ППР на высоте или нарядом-допуском.</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1" name="Rectangle 1"/>
          <p:cNvSpPr>
            <a:spLocks noChangeArrowheads="1"/>
          </p:cNvSpPr>
          <p:nvPr/>
        </p:nvSpPr>
        <p:spPr bwMode="auto">
          <a:xfrm>
            <a:off x="0" y="483528"/>
            <a:ext cx="91440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При работе на крыше страховочное устройство должно быть установлено до начала работ для защиты в случае соскальзывания или срыва. Тип системы определяется продолжительностью работы. Если работа долгая, необходимо использовать коллективную защиту, чтобы исключить риск падения. Если это краткосрочная, временная работа, можно использовать индивидуальную защиту. (СИЗ необходимо в любом случае для установки коллективной защиты, если здание еще не оборудовано). В данной ситуации существует большой риск падения. Каждый человек должен использовать систему защиты от падения (например, амортизатор с мобильным страховочным устройством и страховочную веревку). </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Если коллективная защита присутствует и она пригодна для защиты от падения, то в таком случае правильно будет использовать систему для рабочего позиционирования с регулируемой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самостраховкой</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type="title"/>
          </p:nvPr>
        </p:nvSpPr>
        <p:spPr>
          <a:xfrm>
            <a:off x="457200" y="0"/>
            <a:ext cx="8229600" cy="692696"/>
          </a:xfrm>
          <a:solidFill>
            <a:srgbClr val="C00000"/>
          </a:solidFill>
        </p:spPr>
        <p:txBody>
          <a:bodyPr>
            <a:normAutofit/>
          </a:bodyPr>
          <a:lstStyle/>
          <a:p>
            <a:pPr algn="ctr"/>
            <a:r>
              <a:rPr lang="ru-RU" sz="2000" b="1" dirty="0" smtClean="0">
                <a:solidFill>
                  <a:srgbClr val="FFFF00"/>
                </a:solidFill>
                <a:latin typeface="Times New Roman" pitchFamily="18" charset="0"/>
                <a:cs typeface="Times New Roman" pitchFamily="18" charset="0"/>
              </a:rPr>
              <a:t>10. Выполнение кровельных и других работ на крышах зданий</a:t>
            </a:r>
            <a:r>
              <a:rPr lang="ru-RU" sz="2000" b="1" dirty="0" smtClean="0">
                <a:latin typeface="Times New Roman" pitchFamily="18" charset="0"/>
                <a:cs typeface="Times New Roman" pitchFamily="18" charset="0"/>
              </a:rPr>
              <a:t/>
            </a:r>
            <a:br>
              <a:rPr lang="ru-RU" sz="2000" b="1" dirty="0" smtClean="0">
                <a:latin typeface="Times New Roman" pitchFamily="18" charset="0"/>
                <a:cs typeface="Times New Roman" pitchFamily="18" charset="0"/>
              </a:rPr>
            </a:br>
            <a:endParaRPr lang="ru-RU" sz="2000" dirty="0"/>
          </a:p>
        </p:txBody>
      </p:sp>
      <p:sp>
        <p:nvSpPr>
          <p:cNvPr id="222209" name="Rectangle 1"/>
          <p:cNvSpPr>
            <a:spLocks noChangeArrowheads="1"/>
          </p:cNvSpPr>
          <p:nvPr/>
        </p:nvSpPr>
        <p:spPr bwMode="auto">
          <a:xfrm>
            <a:off x="179512" y="911936"/>
            <a:ext cx="8712968" cy="2246769"/>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ru-RU" sz="28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248. </a:t>
            </a:r>
            <a:r>
              <a:rPr kumimoji="0" lang="ru-RU" sz="2800" b="1" i="0" u="none" strike="noStrike" cap="none" normalizeH="0" baseline="0" dirty="0" smtClean="0">
                <a:ln>
                  <a:noFill/>
                </a:ln>
                <a:solidFill>
                  <a:schemeClr val="tx1"/>
                </a:solidFill>
                <a:effectLst/>
                <a:latin typeface="Arial" pitchFamily="34" charset="0"/>
                <a:ea typeface="Calibri" pitchFamily="34" charset="0"/>
                <a:cs typeface="Calibri" pitchFamily="34" charset="0"/>
              </a:rPr>
              <a:t>Подниматься</a:t>
            </a:r>
            <a:r>
              <a:rPr kumimoji="0" lang="ru-RU" sz="28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на кровлю и спускаться с нее следует </a:t>
            </a:r>
            <a:r>
              <a:rPr kumimoji="0" lang="ru-RU" sz="2800" b="0" i="0" u="sng" strike="noStrike" cap="none" normalizeH="0" baseline="0" dirty="0" smtClean="0">
                <a:ln>
                  <a:noFill/>
                </a:ln>
                <a:solidFill>
                  <a:schemeClr val="tx1"/>
                </a:solidFill>
                <a:effectLst/>
                <a:latin typeface="Arial" pitchFamily="34" charset="0"/>
                <a:ea typeface="Calibri" pitchFamily="34" charset="0"/>
                <a:cs typeface="Calibri" pitchFamily="34" charset="0"/>
              </a:rPr>
              <a:t>только по лестничным маршам и оборудованным для подъема на крышу лестницам</a:t>
            </a:r>
            <a:r>
              <a:rPr kumimoji="0" lang="ru-RU" sz="28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Использовать в этих целях </a:t>
            </a:r>
            <a:r>
              <a:rPr kumimoji="0" lang="ru-RU" sz="2800" b="0" i="0" u="sng" strike="noStrike" cap="none" normalizeH="0" baseline="0" dirty="0" smtClean="0">
                <a:ln>
                  <a:noFill/>
                </a:ln>
                <a:solidFill>
                  <a:schemeClr val="tx1"/>
                </a:solidFill>
                <a:effectLst/>
                <a:latin typeface="Arial" pitchFamily="34" charset="0"/>
                <a:ea typeface="Calibri" pitchFamily="34" charset="0"/>
                <a:cs typeface="Calibri" pitchFamily="34" charset="0"/>
              </a:rPr>
              <a:t>пожарные лестницы </a:t>
            </a:r>
            <a:r>
              <a:rPr kumimoji="0" lang="ru-RU" sz="2800" b="1" i="0" u="sng" strike="noStrike" cap="none" normalizeH="0" baseline="0" dirty="0" smtClean="0">
                <a:ln>
                  <a:noFill/>
                </a:ln>
                <a:solidFill>
                  <a:schemeClr val="tx1"/>
                </a:solidFill>
                <a:effectLst/>
                <a:latin typeface="Arial" pitchFamily="34" charset="0"/>
                <a:ea typeface="Calibri" pitchFamily="34" charset="0"/>
                <a:cs typeface="Calibri" pitchFamily="34" charset="0"/>
              </a:rPr>
              <a:t>запрещается</a:t>
            </a:r>
            <a:r>
              <a:rPr kumimoji="0" lang="ru-RU" sz="2800" b="0" i="0" u="none" strike="noStrike" cap="none" normalizeH="0" baseline="0" dirty="0" smtClean="0">
                <a:ln>
                  <a:noFill/>
                </a:ln>
                <a:solidFill>
                  <a:schemeClr val="tx1"/>
                </a:solidFill>
                <a:effectLst/>
                <a:latin typeface="Arial" pitchFamily="34" charset="0"/>
                <a:ea typeface="Calibri" pitchFamily="34" charset="0"/>
                <a:cs typeface="Calibri" pitchFamily="34" charset="0"/>
              </a:rPr>
              <a:t>.</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8" name="Прямоугольник 27"/>
          <p:cNvSpPr/>
          <p:nvPr/>
        </p:nvSpPr>
        <p:spPr>
          <a:xfrm>
            <a:off x="971600" y="188640"/>
            <a:ext cx="7056784" cy="369332"/>
          </a:xfrm>
          <a:prstGeom prst="rect">
            <a:avLst/>
          </a:prstGeom>
          <a:solidFill>
            <a:schemeClr val="accent3">
              <a:lumMod val="60000"/>
              <a:lumOff val="40000"/>
            </a:schemeClr>
          </a:solidFill>
        </p:spPr>
        <p:txBody>
          <a:bodyPr wrap="square">
            <a:spAutoFit/>
          </a:bodyPr>
          <a:lstStyle/>
          <a:p>
            <a:pPr algn="ctr"/>
            <a:r>
              <a:rPr lang="ru-RU" b="1" dirty="0" smtClean="0">
                <a:latin typeface="Times New Roman" pitchFamily="18" charset="0"/>
                <a:cs typeface="Times New Roman" pitchFamily="18" charset="0"/>
              </a:rPr>
              <a:t>10. Выполнение кровельных и других работ на крышах зданий</a:t>
            </a:r>
            <a:endParaRPr lang="ru-RU" b="1" dirty="0">
              <a:latin typeface="Times New Roman" pitchFamily="18" charset="0"/>
              <a:cs typeface="Times New Roman" pitchFamily="18" charset="0"/>
            </a:endParaRPr>
          </a:p>
        </p:txBody>
      </p:sp>
      <p:sp>
        <p:nvSpPr>
          <p:cNvPr id="91144" name="Rectangle 8"/>
          <p:cNvSpPr>
            <a:spLocks noChangeArrowheads="1"/>
          </p:cNvSpPr>
          <p:nvPr/>
        </p:nvSpPr>
        <p:spPr bwMode="auto">
          <a:xfrm>
            <a:off x="179512" y="833771"/>
            <a:ext cx="8784976" cy="1477328"/>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249. Элементы и детали кровель, в том числе компенсаторы в швах, защитные фартуки, звенья водосточных труб, сливы, свесы, следует </a:t>
            </a:r>
            <a:r>
              <a:rPr kumimoji="0" lang="ru-RU"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подавать на рабочие места в заготовленном виде, в контейнерах.</a:t>
            </a:r>
            <a:endParaRPr kumimoji="0" lang="ru-RU" b="1" i="1" u="sng" strike="noStrike" cap="none" normalizeH="0" baseline="0" dirty="0" smtClean="0">
              <a:ln>
                <a:noFill/>
              </a:ln>
              <a:solidFill>
                <a:schemeClr val="tx1"/>
              </a:solidFill>
              <a:effectLst/>
              <a:latin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b="1" i="1" u="sng" strike="noStrike" cap="none" normalizeH="0" baseline="0" dirty="0" smtClean="0">
                <a:ln>
                  <a:noFill/>
                </a:ln>
                <a:solidFill>
                  <a:schemeClr val="tx1"/>
                </a:solidFill>
                <a:effectLst/>
                <a:latin typeface="Arial" pitchFamily="34" charset="0"/>
                <a:ea typeface="Times New Roman" pitchFamily="18" charset="0"/>
              </a:rPr>
              <a:t>Заготовка элементов и деталей кровель непосредственно на крыше не допускается.</a:t>
            </a:r>
            <a:endParaRPr kumimoji="0" lang="ru-RU" b="1" i="1" u="sng" strike="noStrike" cap="none" normalizeH="0" baseline="0" dirty="0" smtClean="0">
              <a:ln>
                <a:noFill/>
              </a:ln>
              <a:solidFill>
                <a:schemeClr val="tx1"/>
              </a:solidFill>
              <a:effectLst/>
              <a:latin typeface="Arial" pitchFamily="34" charset="0"/>
            </a:endParaRPr>
          </a:p>
        </p:txBody>
      </p:sp>
      <p:pic>
        <p:nvPicPr>
          <p:cNvPr id="25" name="Picture 2" descr="H:\РАБОТА НА ВЫСОТЕ\ФОТО ВЫСОТА 2\Фото монтаж трубы.jpg"/>
          <p:cNvPicPr>
            <a:picLocks noChangeAspect="1" noChangeArrowheads="1"/>
          </p:cNvPicPr>
          <p:nvPr/>
        </p:nvPicPr>
        <p:blipFill>
          <a:blip r:embed="rId2" cstate="print"/>
          <a:srcRect/>
          <a:stretch>
            <a:fillRect/>
          </a:stretch>
        </p:blipFill>
        <p:spPr bwMode="auto">
          <a:xfrm>
            <a:off x="1979711" y="2492896"/>
            <a:ext cx="5112569" cy="4176464"/>
          </a:xfrm>
          <a:prstGeom prst="rect">
            <a:avLst/>
          </a:prstGeom>
          <a:noFill/>
        </p:spPr>
      </p:pic>
    </p:spTree>
  </p:cSld>
  <p:clrMapOvr>
    <a:masterClrMapping/>
  </p:clrMapOvr>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8" name="Прямоугольник 27"/>
          <p:cNvSpPr/>
          <p:nvPr/>
        </p:nvSpPr>
        <p:spPr>
          <a:xfrm>
            <a:off x="971600" y="188640"/>
            <a:ext cx="7056784" cy="369332"/>
          </a:xfrm>
          <a:prstGeom prst="rect">
            <a:avLst/>
          </a:prstGeom>
          <a:solidFill>
            <a:schemeClr val="accent3">
              <a:lumMod val="60000"/>
              <a:lumOff val="40000"/>
            </a:schemeClr>
          </a:solidFill>
        </p:spPr>
        <p:txBody>
          <a:bodyPr wrap="square">
            <a:spAutoFit/>
          </a:bodyPr>
          <a:lstStyle/>
          <a:p>
            <a:pPr algn="ctr"/>
            <a:r>
              <a:rPr lang="ru-RU" b="1" dirty="0" smtClean="0">
                <a:latin typeface="Times New Roman" pitchFamily="18" charset="0"/>
                <a:cs typeface="Times New Roman" pitchFamily="18" charset="0"/>
              </a:rPr>
              <a:t>10. Выполнение кровельных и других работ на крышах зданий</a:t>
            </a:r>
            <a:endParaRPr lang="ru-RU" b="1" dirty="0">
              <a:latin typeface="Times New Roman" pitchFamily="18" charset="0"/>
              <a:cs typeface="Times New Roman" pitchFamily="18" charset="0"/>
            </a:endParaRPr>
          </a:p>
        </p:txBody>
      </p:sp>
      <p:pic>
        <p:nvPicPr>
          <p:cNvPr id="91146" name="Picture 10" descr="http://www.spravka053.ru/show_image/3224"/>
          <p:cNvPicPr>
            <a:picLocks noChangeAspect="1" noChangeArrowheads="1"/>
          </p:cNvPicPr>
          <p:nvPr/>
        </p:nvPicPr>
        <p:blipFill>
          <a:blip r:embed="rId2" cstate="print"/>
          <a:srcRect/>
          <a:stretch>
            <a:fillRect/>
          </a:stretch>
        </p:blipFill>
        <p:spPr bwMode="auto">
          <a:xfrm>
            <a:off x="0" y="1340768"/>
            <a:ext cx="4824536" cy="4464496"/>
          </a:xfrm>
          <a:prstGeom prst="rect">
            <a:avLst/>
          </a:prstGeom>
          <a:noFill/>
        </p:spPr>
      </p:pic>
      <p:sp>
        <p:nvSpPr>
          <p:cNvPr id="91147" name="Rectangle 11"/>
          <p:cNvSpPr>
            <a:spLocks noChangeArrowheads="1"/>
          </p:cNvSpPr>
          <p:nvPr/>
        </p:nvSpPr>
        <p:spPr bwMode="auto">
          <a:xfrm>
            <a:off x="4788024" y="670842"/>
            <a:ext cx="4176464" cy="5940088"/>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defTabSz="914400" rtl="0" eaLnBrk="1" fontAlgn="base" latinLnBrk="0" hangingPunct="1">
              <a:lnSpc>
                <a:spcPct val="100000"/>
              </a:lnSpc>
              <a:spcBef>
                <a:spcPct val="0"/>
              </a:spcBef>
              <a:spcAft>
                <a:spcPct val="0"/>
              </a:spcAft>
              <a:buClrTx/>
              <a:buSzTx/>
              <a:buFontTx/>
              <a:buNone/>
              <a:tabLst/>
            </a:pPr>
            <a:r>
              <a:rPr kumimoji="0" lang="ru-RU" sz="20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251. Выполнение работ по установке </a:t>
            </a:r>
            <a:r>
              <a:rPr kumimoji="0" lang="ru-RU" sz="2000" strike="noStrike" cap="none" normalizeH="0" baseline="0" dirty="0" smtClean="0">
                <a:ln>
                  <a:noFill/>
                </a:ln>
                <a:solidFill>
                  <a:schemeClr val="tx1"/>
                </a:solidFill>
                <a:effectLst/>
                <a:latin typeface="Arial" pitchFamily="34" charset="0"/>
                <a:ea typeface="Times New Roman" pitchFamily="18" charset="0"/>
                <a:cs typeface="Arial" pitchFamily="34" charset="0"/>
              </a:rPr>
              <a:t>(подвеске) готовых водосточных желобов, </a:t>
            </a:r>
            <a:r>
              <a:rPr kumimoji="0" lang="ru-RU" sz="20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воронок и труб, а также колпаков и зонтов на дымовых и вентиляционных трубах, по покрытию парапетов, отделке свесов следует производить </a:t>
            </a:r>
            <a:r>
              <a:rPr kumimoji="0" lang="ru-RU" sz="20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со специальных подмостей, выпускных лесов, с самоподъемных люлек или автомобильных подъемников, </a:t>
            </a:r>
            <a:r>
              <a:rPr kumimoji="0" lang="ru-RU" sz="20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 также с использованием систем </a:t>
            </a:r>
            <a:r>
              <a:rPr kumimoji="0" lang="ru-RU" sz="20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канатного доступа.</a:t>
            </a:r>
            <a:endParaRPr kumimoji="0" lang="ru-RU" sz="2000" b="1" i="1" u="sng" strike="noStrike" cap="none" normalizeH="0" baseline="0" dirty="0" smtClean="0">
              <a:ln>
                <a:noFill/>
              </a:ln>
              <a:solidFill>
                <a:schemeClr val="tx1"/>
              </a:solidFill>
              <a:effectLst/>
              <a:latin typeface="Arial" pitchFamily="34" charset="0"/>
            </a:endParaRPr>
          </a:p>
          <a:p>
            <a:pPr marL="0" marR="0" lvl="0" indent="450850" defTabSz="914400" rtl="0" eaLnBrk="0" fontAlgn="base" latinLnBrk="0" hangingPunct="0">
              <a:lnSpc>
                <a:spcPct val="100000"/>
              </a:lnSpc>
              <a:spcBef>
                <a:spcPct val="0"/>
              </a:spcBef>
              <a:spcAft>
                <a:spcPct val="0"/>
              </a:spcAft>
              <a:buClrTx/>
              <a:buSzTx/>
              <a:buFontTx/>
              <a:buNone/>
              <a:tabLst/>
            </a:pPr>
            <a:r>
              <a:rPr kumimoji="0" lang="ru-RU" sz="2000"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Не допускается использование приставной лестницы при устройстве зонтов на дымовых и вентиляционных трубах.</a:t>
            </a:r>
            <a:endParaRPr kumimoji="0" lang="ru-RU" sz="2000" i="0" u="sng"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5" name="Скругленный прямоугольник 24"/>
          <p:cNvSpPr/>
          <p:nvPr/>
        </p:nvSpPr>
        <p:spPr>
          <a:xfrm>
            <a:off x="2843808" y="44624"/>
            <a:ext cx="3720169" cy="408623"/>
          </a:xfrm>
          <a:prstGeom prst="roundRect">
            <a:avLst/>
          </a:prstGeom>
          <a:solidFill>
            <a:schemeClr val="accent4">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r>
              <a:rPr lang="ru-RU" b="1" dirty="0" smtClean="0">
                <a:latin typeface="Times New Roman" pitchFamily="18" charset="0"/>
                <a:cs typeface="Times New Roman" pitchFamily="18" charset="0"/>
              </a:rPr>
              <a:t>12. Производство бетонных работ</a:t>
            </a:r>
            <a:endParaRPr lang="ru-RU" b="1" dirty="0">
              <a:latin typeface="Times New Roman" pitchFamily="18" charset="0"/>
              <a:cs typeface="Times New Roman" pitchFamily="18" charset="0"/>
            </a:endParaRPr>
          </a:p>
        </p:txBody>
      </p:sp>
      <p:pic>
        <p:nvPicPr>
          <p:cNvPr id="91138" name="Picture 2" descr="SS.ua: ООО ''Крымсплав'' Черкассы на постоянной основе - Объявления"/>
          <p:cNvPicPr>
            <a:picLocks noChangeAspect="1" noChangeArrowheads="1"/>
          </p:cNvPicPr>
          <p:nvPr/>
        </p:nvPicPr>
        <p:blipFill>
          <a:blip r:embed="rId2" cstate="print"/>
          <a:srcRect/>
          <a:stretch>
            <a:fillRect/>
          </a:stretch>
        </p:blipFill>
        <p:spPr bwMode="auto">
          <a:xfrm>
            <a:off x="3779912" y="2636912"/>
            <a:ext cx="5184576" cy="4050450"/>
          </a:xfrm>
          <a:prstGeom prst="rect">
            <a:avLst/>
          </a:prstGeom>
          <a:noFill/>
        </p:spPr>
      </p:pic>
      <p:sp>
        <p:nvSpPr>
          <p:cNvPr id="91139" name="Rectangle 3"/>
          <p:cNvSpPr>
            <a:spLocks noChangeArrowheads="1"/>
          </p:cNvSpPr>
          <p:nvPr/>
        </p:nvSpPr>
        <p:spPr bwMode="auto">
          <a:xfrm>
            <a:off x="0" y="769839"/>
            <a:ext cx="9144000" cy="1464231"/>
          </a:xfrm>
          <a:prstGeom prst="roundRect">
            <a:avLst/>
          </a:prstGeom>
          <a:solidFill>
            <a:schemeClr val="bg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264. Сварку арматуры на высоте следует осуществлять с инвентарных подмостей или лесов. Ходить  по уложенной арматуре допускается только по специальным настилам шириной не менее 0,6 м, уложенным на арматурный каркас.</a:t>
            </a:r>
            <a:endParaRPr kumimoji="0" lang="ru-RU" sz="2000" b="1"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4" name="Скругленный прямоугольник 23"/>
          <p:cNvSpPr/>
          <p:nvPr/>
        </p:nvSpPr>
        <p:spPr>
          <a:xfrm>
            <a:off x="1907704" y="44624"/>
            <a:ext cx="5400600" cy="442674"/>
          </a:xfrm>
          <a:prstGeom prst="round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sz="2000" b="1" dirty="0" smtClean="0">
                <a:latin typeface="Times New Roman" pitchFamily="18" charset="0"/>
                <a:cs typeface="Times New Roman" pitchFamily="18" charset="0"/>
              </a:rPr>
              <a:t>13. Выполнение каменных работ</a:t>
            </a:r>
            <a:endParaRPr lang="ru-RU" sz="2000" b="1" dirty="0">
              <a:latin typeface="Times New Roman" pitchFamily="18" charset="0"/>
              <a:cs typeface="Times New Roman" pitchFamily="18" charset="0"/>
            </a:endParaRPr>
          </a:p>
        </p:txBody>
      </p:sp>
      <p:sp>
        <p:nvSpPr>
          <p:cNvPr id="96259" name="Rectangle 3"/>
          <p:cNvSpPr>
            <a:spLocks noChangeArrowheads="1"/>
          </p:cNvSpPr>
          <p:nvPr/>
        </p:nvSpPr>
        <p:spPr bwMode="auto">
          <a:xfrm>
            <a:off x="251520" y="428089"/>
            <a:ext cx="8748464" cy="1634490"/>
          </a:xfrm>
          <a:prstGeom prst="roundRect">
            <a:avLst/>
          </a:prstGeom>
          <a:solidFill>
            <a:srgbClr val="FFC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268. При кладке стен здания на высоту до 0,7 м от рабочего настила и расстоянии от уровня кладки с внешней стороны стены до поверхности земли (перекрытия) более 1,8 м необходимо применять ограждающие устройства, а при невозможности их применения – системы безопасности.</a:t>
            </a:r>
            <a:endParaRPr kumimoji="0" lang="ru-RU" b="1" i="0" u="none" strike="noStrike" cap="none" normalizeH="0" baseline="0" dirty="0" smtClean="0">
              <a:ln>
                <a:noFill/>
              </a:ln>
              <a:solidFill>
                <a:schemeClr val="tx1"/>
              </a:solidFill>
              <a:effectLst/>
              <a:latin typeface="Arial" pitchFamily="34" charset="0"/>
            </a:endParaRPr>
          </a:p>
        </p:txBody>
      </p:sp>
      <p:pic>
        <p:nvPicPr>
          <p:cNvPr id="27" name="Picture 2" descr="H:\РАБОТА НА ВЫСОТЕ\ФОТО ВЫСОТА 2\Рис кирп кладка.jpg"/>
          <p:cNvPicPr>
            <a:picLocks noChangeAspect="1" noChangeArrowheads="1"/>
          </p:cNvPicPr>
          <p:nvPr/>
        </p:nvPicPr>
        <p:blipFill>
          <a:blip r:embed="rId2" cstate="print"/>
          <a:srcRect/>
          <a:stretch>
            <a:fillRect/>
          </a:stretch>
        </p:blipFill>
        <p:spPr bwMode="auto">
          <a:xfrm>
            <a:off x="1403648" y="2132856"/>
            <a:ext cx="6336704" cy="4725144"/>
          </a:xfrm>
          <a:prstGeom prst="rect">
            <a:avLst/>
          </a:prstGeom>
          <a:noFill/>
        </p:spPr>
      </p:pic>
    </p:spTree>
  </p:cSld>
  <p:clrMapOvr>
    <a:masterClrMapping/>
  </p:clrMapOvr>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4" name="Скругленный прямоугольник 23"/>
          <p:cNvSpPr/>
          <p:nvPr/>
        </p:nvSpPr>
        <p:spPr>
          <a:xfrm>
            <a:off x="1763688" y="0"/>
            <a:ext cx="5616624" cy="442674"/>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sz="2000" b="1" dirty="0" smtClean="0">
                <a:latin typeface="Times New Roman" pitchFamily="18" charset="0"/>
                <a:cs typeface="Times New Roman" pitchFamily="18" charset="0"/>
              </a:rPr>
              <a:t>13. Выполнение каменных работ</a:t>
            </a:r>
            <a:endParaRPr lang="ru-RU" sz="2000" b="1" dirty="0">
              <a:latin typeface="Times New Roman" pitchFamily="18" charset="0"/>
              <a:cs typeface="Times New Roman" pitchFamily="18" charset="0"/>
            </a:endParaRPr>
          </a:p>
        </p:txBody>
      </p:sp>
      <p:sp>
        <p:nvSpPr>
          <p:cNvPr id="96260" name="Rectangle 4"/>
          <p:cNvSpPr>
            <a:spLocks noChangeArrowheads="1"/>
          </p:cNvSpPr>
          <p:nvPr/>
        </p:nvSpPr>
        <p:spPr bwMode="auto">
          <a:xfrm>
            <a:off x="251520" y="2449304"/>
            <a:ext cx="8712968" cy="1328023"/>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271. Не допускается кладка стены, находясь на ней; особые условия производства работ устанавливаются ППР на высоте.</a:t>
            </a:r>
            <a:endParaRPr kumimoji="0" lang="ru-RU" sz="2400" b="1" i="0" u="none" strike="noStrike" cap="none" normalizeH="0" baseline="0" dirty="0" smtClean="0">
              <a:ln>
                <a:noFill/>
              </a:ln>
              <a:solidFill>
                <a:schemeClr val="tx1"/>
              </a:solidFill>
              <a:effectLst/>
              <a:latin typeface="Arial" pitchFamily="34" charset="0"/>
            </a:endParaRPr>
          </a:p>
        </p:txBody>
      </p:sp>
      <p:sp>
        <p:nvSpPr>
          <p:cNvPr id="96261" name="Rectangle 5"/>
          <p:cNvSpPr>
            <a:spLocks noChangeArrowheads="1"/>
          </p:cNvSpPr>
          <p:nvPr/>
        </p:nvSpPr>
        <p:spPr bwMode="auto">
          <a:xfrm>
            <a:off x="251520" y="617870"/>
            <a:ext cx="8712968" cy="1736646"/>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269. Не допускается кладка стен последующего этажа без установки несущих конструкций междуэтажного перекрытия, а также площадок и маршей в лестничных клетках.</a:t>
            </a:r>
            <a:endParaRPr kumimoji="0" lang="ru-RU" sz="2400" b="1" i="0" u="none" strike="noStrike" cap="none" normalizeH="0" baseline="0" dirty="0" smtClean="0">
              <a:ln>
                <a:noFill/>
              </a:ln>
              <a:solidFill>
                <a:schemeClr val="tx1"/>
              </a:solidFill>
              <a:effectLst/>
              <a:latin typeface="Arial" pitchFamily="34" charset="0"/>
            </a:endParaRPr>
          </a:p>
        </p:txBody>
      </p:sp>
      <p:sp>
        <p:nvSpPr>
          <p:cNvPr id="96262" name="Rectangle 6"/>
          <p:cNvSpPr>
            <a:spLocks noChangeArrowheads="1"/>
          </p:cNvSpPr>
          <p:nvPr/>
        </p:nvSpPr>
        <p:spPr bwMode="auto">
          <a:xfrm>
            <a:off x="251520" y="3925305"/>
            <a:ext cx="8712968" cy="1736646"/>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272. Временные крепления элементов карниза, а также опалубки кирпичных перемычек допускается снимать после достижения раствором прочности, установленной проектом.</a:t>
            </a:r>
            <a:endParaRPr kumimoji="0" lang="ru-RU" sz="2400" b="1"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96258" name="Picture 2" descr="ригаду каменщиков - вахта - - приглашаем на работу срочно"/>
          <p:cNvPicPr>
            <a:picLocks noChangeAspect="1" noChangeArrowheads="1"/>
          </p:cNvPicPr>
          <p:nvPr/>
        </p:nvPicPr>
        <p:blipFill>
          <a:blip r:embed="rId2" cstate="print"/>
          <a:srcRect/>
          <a:stretch>
            <a:fillRect/>
          </a:stretch>
        </p:blipFill>
        <p:spPr bwMode="auto">
          <a:xfrm>
            <a:off x="3779912" y="1988840"/>
            <a:ext cx="5159896" cy="4644008"/>
          </a:xfrm>
          <a:prstGeom prst="rect">
            <a:avLst/>
          </a:prstGeom>
          <a:noFill/>
        </p:spPr>
      </p:pic>
      <p:sp>
        <p:nvSpPr>
          <p:cNvPr id="24" name="Скругленный прямоугольник 23"/>
          <p:cNvSpPr/>
          <p:nvPr/>
        </p:nvSpPr>
        <p:spPr>
          <a:xfrm>
            <a:off x="1691680" y="44624"/>
            <a:ext cx="5688632" cy="442674"/>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ru-RU" sz="2000" b="1" dirty="0" smtClean="0">
                <a:latin typeface="Times New Roman" pitchFamily="18" charset="0"/>
                <a:cs typeface="Times New Roman" pitchFamily="18" charset="0"/>
              </a:rPr>
              <a:t>13. Выполнение каменных работ</a:t>
            </a:r>
            <a:endParaRPr lang="ru-RU" sz="2000" b="1" dirty="0">
              <a:latin typeface="Times New Roman" pitchFamily="18" charset="0"/>
              <a:cs typeface="Times New Roman" pitchFamily="18" charset="0"/>
            </a:endParaRPr>
          </a:p>
        </p:txBody>
      </p:sp>
      <p:sp>
        <p:nvSpPr>
          <p:cNvPr id="96260" name="Rectangle 4"/>
          <p:cNvSpPr>
            <a:spLocks noChangeArrowheads="1"/>
          </p:cNvSpPr>
          <p:nvPr/>
        </p:nvSpPr>
        <p:spPr bwMode="auto">
          <a:xfrm>
            <a:off x="0" y="2000420"/>
            <a:ext cx="3671392" cy="1940957"/>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271. Не допускается кладка стены, находясь на ней; особые условия производства работ устанавливаются ППР на высоте.</a:t>
            </a:r>
            <a:endParaRPr kumimoji="0" lang="ru-RU" b="1" i="0" u="none" strike="noStrike" cap="none" normalizeH="0" baseline="0" dirty="0" smtClean="0">
              <a:ln>
                <a:noFill/>
              </a:ln>
              <a:solidFill>
                <a:schemeClr val="tx1"/>
              </a:solidFill>
              <a:effectLst/>
              <a:latin typeface="Arial" pitchFamily="34" charset="0"/>
            </a:endParaRPr>
          </a:p>
        </p:txBody>
      </p:sp>
      <p:sp>
        <p:nvSpPr>
          <p:cNvPr id="96261" name="Rectangle 5"/>
          <p:cNvSpPr>
            <a:spLocks noChangeArrowheads="1"/>
          </p:cNvSpPr>
          <p:nvPr/>
        </p:nvSpPr>
        <p:spPr bwMode="auto">
          <a:xfrm>
            <a:off x="0" y="696600"/>
            <a:ext cx="8964488" cy="1123712"/>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269. Не допускается кладка стен последующего этажа без установки несущих конструкций междуэтажного перекрытия, а также площадок и маршей в лестничных клетках.</a:t>
            </a:r>
            <a:endParaRPr kumimoji="0" lang="ru-RU" sz="2000" b="1" i="0" u="none" strike="noStrike" cap="none" normalizeH="0" baseline="0" dirty="0" smtClean="0">
              <a:ln>
                <a:noFill/>
              </a:ln>
              <a:solidFill>
                <a:schemeClr val="tx1"/>
              </a:solidFill>
              <a:effectLst/>
              <a:latin typeface="Arial" pitchFamily="34" charset="0"/>
            </a:endParaRPr>
          </a:p>
        </p:txBody>
      </p:sp>
      <p:sp>
        <p:nvSpPr>
          <p:cNvPr id="96262" name="Rectangle 6"/>
          <p:cNvSpPr>
            <a:spLocks noChangeArrowheads="1"/>
          </p:cNvSpPr>
          <p:nvPr/>
        </p:nvSpPr>
        <p:spPr bwMode="auto">
          <a:xfrm>
            <a:off x="0" y="4152718"/>
            <a:ext cx="3599384" cy="2553891"/>
          </a:xfrm>
          <a:prstGeom prst="roundRect">
            <a:avLst/>
          </a:prstGeom>
          <a:solidFill>
            <a:srgbClr val="FFFF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ctr" anchorCtr="0" compatLnSpc="1">
            <a:prstTxWarp prst="textNoShape">
              <a:avLst/>
            </a:prstTxWarp>
            <a:spAutoFit/>
          </a:bodyPr>
          <a:lstStyle/>
          <a:p>
            <a:pPr marL="0" marR="0" lvl="0" indent="450850"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272. Временные крепления элементов карниза, а также опалубки кирпичных перемычек допускается снимать после достижения раствором прочности, установленной проектом.</a:t>
            </a:r>
            <a:endParaRPr kumimoji="0" lang="ru-RU" b="1"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7" name="Прямоугольник 26"/>
          <p:cNvSpPr/>
          <p:nvPr/>
        </p:nvSpPr>
        <p:spPr>
          <a:xfrm>
            <a:off x="539552" y="0"/>
            <a:ext cx="8280920" cy="369332"/>
          </a:xfrm>
          <a:prstGeom prst="rect">
            <a:avLst/>
          </a:prstGeom>
          <a:solidFill>
            <a:srgbClr val="FFFF00"/>
          </a:solidFill>
        </p:spPr>
        <p:txBody>
          <a:bodyPr wrap="square">
            <a:spAutoFit/>
          </a:bodyPr>
          <a:lstStyle/>
          <a:p>
            <a:pPr algn="ctr"/>
            <a:r>
              <a:rPr lang="ru-RU" b="1" dirty="0" smtClean="0">
                <a:latin typeface="Times New Roman" pitchFamily="18" charset="0"/>
                <a:cs typeface="Times New Roman" pitchFamily="18" charset="0"/>
              </a:rPr>
              <a:t>14. Производство стекольных работ и при очистке остекления зданий</a:t>
            </a:r>
            <a:endParaRPr lang="ru-RU" b="1" dirty="0">
              <a:latin typeface="Times New Roman" pitchFamily="18" charset="0"/>
              <a:cs typeface="Times New Roman" pitchFamily="18" charset="0"/>
            </a:endParaRPr>
          </a:p>
        </p:txBody>
      </p:sp>
      <p:pic>
        <p:nvPicPr>
          <p:cNvPr id="28" name="Рисунок 27" descr="http://www.trakt.ru/upload/wm/iblock/167/167038cc4b453223b0c4b8abedd28b7b.jpg"/>
          <p:cNvPicPr/>
          <p:nvPr/>
        </p:nvPicPr>
        <p:blipFill>
          <a:blip r:embed="rId2" cstate="print"/>
          <a:srcRect/>
          <a:stretch>
            <a:fillRect/>
          </a:stretch>
        </p:blipFill>
        <p:spPr bwMode="auto">
          <a:xfrm>
            <a:off x="179512" y="3645023"/>
            <a:ext cx="4104456" cy="3168353"/>
          </a:xfrm>
          <a:prstGeom prst="rect">
            <a:avLst/>
          </a:prstGeom>
          <a:noFill/>
          <a:ln w="9525">
            <a:noFill/>
            <a:miter lim="800000"/>
            <a:headEnd/>
            <a:tailEnd/>
          </a:ln>
        </p:spPr>
      </p:pic>
      <p:sp>
        <p:nvSpPr>
          <p:cNvPr id="87041" name="Rectangle 1"/>
          <p:cNvSpPr>
            <a:spLocks noChangeArrowheads="1"/>
          </p:cNvSpPr>
          <p:nvPr/>
        </p:nvSpPr>
        <p:spPr bwMode="auto">
          <a:xfrm>
            <a:off x="107504" y="488720"/>
            <a:ext cx="8892480" cy="3539430"/>
          </a:xfrm>
          <a:prstGeom prst="rect">
            <a:avLst/>
          </a:prstGeom>
          <a:solidFill>
            <a:schemeClr val="accent3">
              <a:lumMod val="60000"/>
              <a:lumOff val="4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6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278. Безопасность работ при производстве стекольных работ и работ по очистке остекления зданий (фасадов, окон, плафонов светильников, световых фонарей) обеспечивается:</a:t>
            </a:r>
            <a:endParaRPr kumimoji="0" lang="ru-RU" sz="1600"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а)</a:t>
            </a:r>
            <a:r>
              <a:rPr kumimoji="0" lang="ru-RU" sz="16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выбором средств и способов доступа к остеклению </a:t>
            </a:r>
            <a:r>
              <a:rPr kumimoji="0" lang="ru-RU" sz="16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(подмости, леса, вышки, люльки, площадки, стремянки с рабочей площадкой или системы канатного доступа);</a:t>
            </a:r>
            <a:endParaRPr kumimoji="0" lang="ru-RU" sz="1600" b="1" i="1" u="sng"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б)</a:t>
            </a:r>
            <a:r>
              <a:rPr kumimoji="0" lang="ru-RU" sz="16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применением </a:t>
            </a:r>
            <a:r>
              <a:rPr kumimoji="0" lang="ru-RU" sz="16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средств коллективной и индивидуальной защиты</a:t>
            </a:r>
            <a:r>
              <a:rPr kumimoji="0" lang="ru-RU" sz="16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удерживающих и страховочных систем, специальной одежды, специальной обуви;</a:t>
            </a:r>
            <a:endParaRPr kumimoji="0" lang="ru-RU" sz="1600"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в)</a:t>
            </a:r>
            <a:r>
              <a:rPr kumimoji="0" lang="ru-RU" sz="16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организацией рабочих мест;</a:t>
            </a:r>
            <a:endParaRPr kumimoji="0" lang="ru-RU" sz="1600" b="1" i="1" u="sng"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г) компетентностью работников;</a:t>
            </a:r>
            <a:endParaRPr kumimoji="0" lang="ru-RU" sz="1600" b="1" i="1" u="sng"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1" u="sng" strike="noStrike" cap="none" normalizeH="0" baseline="0" dirty="0" err="1" smtClean="0">
                <a:ln>
                  <a:noFill/>
                </a:ln>
                <a:solidFill>
                  <a:schemeClr val="tx1"/>
                </a:solidFill>
                <a:effectLst/>
                <a:latin typeface="Arial" pitchFamily="34" charset="0"/>
                <a:ea typeface="Times New Roman" pitchFamily="18" charset="0"/>
                <a:cs typeface="Arial" pitchFamily="34" charset="0"/>
              </a:rPr>
              <a:t>д</a:t>
            </a:r>
            <a:r>
              <a:rPr kumimoji="0" lang="ru-RU" sz="16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ru-RU" sz="16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выбором средств очистки стекол </a:t>
            </a:r>
            <a:r>
              <a:rPr kumimoji="0" lang="ru-RU" sz="16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(сухие, полусухие, мокрые) и способов очистки (ручной, механизированный);</a:t>
            </a:r>
            <a:endParaRPr kumimoji="0" lang="ru-RU" sz="1600" i="0" u="none" strike="noStrike" cap="none" normalizeH="0" baseline="0" dirty="0" smtClean="0">
              <a:ln>
                <a:noFill/>
              </a:ln>
              <a:solidFill>
                <a:schemeClr val="tx1"/>
              </a:solidFill>
              <a:effectLst/>
              <a:latin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е)</a:t>
            </a:r>
            <a:r>
              <a:rPr kumimoji="0" lang="ru-RU" sz="16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выбором моющего состава, </a:t>
            </a:r>
            <a:r>
              <a:rPr kumimoji="0" lang="ru-RU" sz="16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выбором методов защиты стекол от агрессивных загрязнений.</a:t>
            </a:r>
            <a:endParaRPr kumimoji="0" lang="ru-RU" sz="1600" i="0" u="none" strike="noStrike" cap="none" normalizeH="0" baseline="0" dirty="0" smtClean="0">
              <a:ln>
                <a:noFill/>
              </a:ln>
              <a:solidFill>
                <a:schemeClr val="tx1"/>
              </a:solidFill>
              <a:effectLst/>
              <a:latin typeface="Arial" pitchFamily="34" charset="0"/>
            </a:endParaRPr>
          </a:p>
        </p:txBody>
      </p:sp>
      <p:pic>
        <p:nvPicPr>
          <p:cNvPr id="422914" name="Picture 2"/>
          <p:cNvPicPr>
            <a:picLocks noChangeAspect="1" noChangeArrowheads="1"/>
          </p:cNvPicPr>
          <p:nvPr/>
        </p:nvPicPr>
        <p:blipFill>
          <a:blip r:embed="rId3" cstate="print"/>
          <a:srcRect/>
          <a:stretch>
            <a:fillRect/>
          </a:stretch>
        </p:blipFill>
        <p:spPr bwMode="auto">
          <a:xfrm>
            <a:off x="4643438" y="3786190"/>
            <a:ext cx="4500562" cy="307181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Когти монтерские, лазы монтерские - ЯЭМЗ"/>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http://www.city.kherson.ua/photos/remont-elektromerej_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 name="AutoShape 2" descr="Лазы монтерские ЛМ-3, фото 1 - СпецМаг- спецодежда, спецобувь, респиратор, средства защиты"/>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 name="AutoShape 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 name="AutoShape 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 name="AutoShape 1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AutoShape 1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 name="AutoShape 1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AutoShape 1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2" name="AutoShape 18"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4" name="AutoShape 20"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6" name="AutoShape 22"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8" name="AutoShape 24"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50" name="AutoShape 26" descr="Когти, лазы и комплектующ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5" name="Rectangle 2"/>
          <p:cNvSpPr>
            <a:spLocks noChangeArrowheads="1"/>
          </p:cNvSpPr>
          <p:nvPr/>
        </p:nvSpPr>
        <p:spPr bwMode="auto">
          <a:xfrm>
            <a:off x="899592" y="188640"/>
            <a:ext cx="7920880" cy="369332"/>
          </a:xfrm>
          <a:prstGeom prst="rect">
            <a:avLst/>
          </a:prstGeom>
          <a:solidFill>
            <a:srgbClr val="FFFF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algn="ctr" defTabSz="914400" rtl="0" eaLnBrk="1" fontAlgn="base" latinLnBrk="0" hangingPunct="1">
              <a:lnSpc>
                <a:spcPct val="100000"/>
              </a:lnSpc>
              <a:spcBef>
                <a:spcPct val="0"/>
              </a:spcBef>
              <a:spcAft>
                <a:spcPct val="0"/>
              </a:spcAft>
              <a:buClrTx/>
              <a:buSzTx/>
              <a:buFontTx/>
              <a:buNone/>
              <a:tabLst>
                <a:tab pos="571500" algn="l"/>
              </a:tabLst>
            </a:pP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17. Работа на высоте в ограниченном пространстве</a:t>
            </a:r>
            <a:endParaRPr kumimoji="0" lang="ru-RU"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91137" name="Rectangle 1"/>
          <p:cNvSpPr>
            <a:spLocks noChangeArrowheads="1"/>
          </p:cNvSpPr>
          <p:nvPr/>
        </p:nvSpPr>
        <p:spPr bwMode="auto">
          <a:xfrm>
            <a:off x="4932040" y="905595"/>
            <a:ext cx="4032448" cy="2862322"/>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defTabSz="914400" rtl="0" eaLnBrk="1" fontAlgn="base" latinLnBrk="0" hangingPunct="1">
              <a:lnSpc>
                <a:spcPct val="100000"/>
              </a:lnSpc>
              <a:spcBef>
                <a:spcPct val="0"/>
              </a:spcBef>
              <a:spcAft>
                <a:spcPct val="0"/>
              </a:spcAft>
              <a:buClrTx/>
              <a:buSzTx/>
              <a:buFontTx/>
              <a:buNone/>
              <a:tabLst/>
            </a:pPr>
            <a:r>
              <a:rPr kumimoji="0" lang="ru-RU" sz="20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293. К работам на высоте в ограниченном пространстве относятся работы </a:t>
            </a:r>
            <a:r>
              <a:rPr kumimoji="0" lang="ru-RU" sz="20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в бункере, колодце, емкости, резервуаре, внутри труб,</a:t>
            </a:r>
            <a:r>
              <a:rPr kumimoji="0" lang="ru-RU" sz="20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в которых доступ к рабочему месту осуществляется через специально предусмотренные люки, дверцы, отверстия.</a:t>
            </a:r>
            <a:endParaRPr kumimoji="0" lang="ru-RU" sz="2000" i="0" u="none" strike="noStrike" cap="none" normalizeH="0" baseline="0" dirty="0" smtClean="0">
              <a:ln>
                <a:noFill/>
              </a:ln>
              <a:solidFill>
                <a:schemeClr val="tx1"/>
              </a:solidFill>
              <a:effectLst/>
              <a:latin typeface="Arial" pitchFamily="34" charset="0"/>
            </a:endParaRPr>
          </a:p>
        </p:txBody>
      </p:sp>
      <p:pic>
        <p:nvPicPr>
          <p:cNvPr id="91139" name="Picture 3" descr="http://znakiest.narod.ru/plakatu/water_supply_sewerage_safety_3.jpg"/>
          <p:cNvPicPr>
            <a:picLocks noChangeAspect="1" noChangeArrowheads="1"/>
          </p:cNvPicPr>
          <p:nvPr/>
        </p:nvPicPr>
        <p:blipFill>
          <a:blip r:embed="rId2" cstate="print"/>
          <a:srcRect/>
          <a:stretch>
            <a:fillRect/>
          </a:stretch>
        </p:blipFill>
        <p:spPr bwMode="auto">
          <a:xfrm>
            <a:off x="251520" y="764704"/>
            <a:ext cx="4499992" cy="5872490"/>
          </a:xfrm>
          <a:prstGeom prst="rect">
            <a:avLst/>
          </a:prstGeom>
          <a:noFill/>
        </p:spPr>
      </p:pic>
      <p:sp>
        <p:nvSpPr>
          <p:cNvPr id="91140" name="Rectangle 4"/>
          <p:cNvSpPr>
            <a:spLocks noChangeArrowheads="1"/>
          </p:cNvSpPr>
          <p:nvPr/>
        </p:nvSpPr>
        <p:spPr bwMode="auto">
          <a:xfrm>
            <a:off x="4932040" y="4167227"/>
            <a:ext cx="4032448" cy="2246769"/>
          </a:xfrm>
          <a:prstGeom prst="rect">
            <a:avLst/>
          </a:prstGeom>
          <a:solidFill>
            <a:srgbClr val="FFC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20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297. При работе на высоте в ограниченном пространстве ответственный руководитель работ назначает наблюдающих за работниками из расчета </a:t>
            </a:r>
            <a:r>
              <a:rPr kumimoji="0" lang="ru-RU" sz="2000"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не менее одного наблюдающего за каждым работником.</a:t>
            </a:r>
            <a:endParaRPr kumimoji="0" lang="ru-RU" sz="2000" b="1" i="1" u="sng"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332656"/>
            <a:ext cx="6048672" cy="432048"/>
          </a:xfrm>
          <a:solidFill>
            <a:srgbClr val="FF0000"/>
          </a:solidFill>
        </p:spPr>
        <p:txBody>
          <a:bodyPr>
            <a:noAutofit/>
          </a:bodyPr>
          <a:lstStyle/>
          <a:p>
            <a:pPr algn="ctr"/>
            <a:r>
              <a:rPr lang="ru-RU" sz="2800" b="1" dirty="0" smtClean="0"/>
              <a:t>РЕКОМЕНДАЦИИ РУКОВОДИТЕЛЮ</a:t>
            </a:r>
            <a:endParaRPr lang="ru-RU" sz="2800" b="1" dirty="0"/>
          </a:p>
        </p:txBody>
      </p:sp>
      <p:sp>
        <p:nvSpPr>
          <p:cNvPr id="3" name="Содержимое 2"/>
          <p:cNvSpPr>
            <a:spLocks noGrp="1"/>
          </p:cNvSpPr>
          <p:nvPr>
            <p:ph idx="1"/>
          </p:nvPr>
        </p:nvSpPr>
        <p:spPr>
          <a:xfrm>
            <a:off x="179512" y="908720"/>
            <a:ext cx="8784976" cy="5760640"/>
          </a:xfrm>
          <a:solidFill>
            <a:schemeClr val="accent1">
              <a:lumMod val="40000"/>
              <a:lumOff val="60000"/>
            </a:schemeClr>
          </a:solidFill>
        </p:spPr>
        <p:txBody>
          <a:bodyPr>
            <a:normAutofit lnSpcReduction="10000"/>
          </a:bodyPr>
          <a:lstStyle/>
          <a:p>
            <a:r>
              <a:rPr lang="ru-RU" sz="2200" b="1" dirty="0" smtClean="0"/>
              <a:t>1. Рассмотреть необходимость  </a:t>
            </a:r>
            <a:r>
              <a:rPr lang="ru-RU" sz="2200" b="1" u="sng" dirty="0" smtClean="0"/>
              <a:t>переработки инструкций </a:t>
            </a:r>
            <a:r>
              <a:rPr lang="ru-RU" sz="2200" b="1" dirty="0" smtClean="0"/>
              <a:t>по охране труда с учетом новых Правил по ОТ на высоте и </a:t>
            </a:r>
            <a:r>
              <a:rPr lang="ru-RU" sz="2200" b="1" u="sng" dirty="0" smtClean="0"/>
              <a:t>проведение внеочередных инструктажей</a:t>
            </a:r>
            <a:r>
              <a:rPr lang="ru-RU" sz="2200" b="1" dirty="0" smtClean="0"/>
              <a:t>.</a:t>
            </a:r>
          </a:p>
          <a:p>
            <a:r>
              <a:rPr lang="ru-RU" sz="2200" b="1" dirty="0" smtClean="0"/>
              <a:t>2. </a:t>
            </a:r>
            <a:r>
              <a:rPr lang="ru-RU" sz="2200" b="1" u="sng" dirty="0" smtClean="0"/>
              <a:t>Определить круг работников для обучения по новым Правилам в первоочередном порядке</a:t>
            </a:r>
            <a:r>
              <a:rPr lang="ru-RU" sz="2200" b="1" dirty="0" smtClean="0"/>
              <a:t>.</a:t>
            </a:r>
          </a:p>
          <a:p>
            <a:r>
              <a:rPr lang="ru-RU" sz="2200" b="1" dirty="0" smtClean="0"/>
              <a:t>3. Создать приказом </a:t>
            </a:r>
            <a:r>
              <a:rPr lang="ru-RU" sz="2200" b="1" u="sng" dirty="0" smtClean="0"/>
              <a:t>аттестационную комиссию</a:t>
            </a:r>
            <a:r>
              <a:rPr lang="ru-RU" sz="2200" b="1" dirty="0" smtClean="0"/>
              <a:t>.</a:t>
            </a:r>
          </a:p>
          <a:p>
            <a:r>
              <a:rPr lang="ru-RU" sz="2200" b="1" dirty="0" smtClean="0"/>
              <a:t>4. </a:t>
            </a:r>
            <a:r>
              <a:rPr lang="ru-RU" sz="2200" b="1" u="sng" dirty="0" smtClean="0"/>
              <a:t>Назначить приказами ответственных должностных </a:t>
            </a:r>
            <a:r>
              <a:rPr lang="ru-RU" sz="2200" b="1" dirty="0" smtClean="0"/>
              <a:t>лиц, согласно требованиям Правил.</a:t>
            </a:r>
          </a:p>
          <a:p>
            <a:r>
              <a:rPr lang="ru-RU" sz="2200" b="1" dirty="0" smtClean="0"/>
              <a:t>5. Разработать </a:t>
            </a:r>
            <a:r>
              <a:rPr lang="ru-RU" sz="2200" b="1" u="sng" dirty="0" smtClean="0"/>
              <a:t>локальные НА </a:t>
            </a:r>
            <a:r>
              <a:rPr lang="ru-RU" sz="2200" b="1" dirty="0" smtClean="0"/>
              <a:t>по организации работ на высоте (обучение на предприятии, работа с </a:t>
            </a:r>
            <a:r>
              <a:rPr lang="ru-RU" sz="2200" b="1" dirty="0" err="1" smtClean="0"/>
              <a:t>СИЗами</a:t>
            </a:r>
            <a:r>
              <a:rPr lang="ru-RU" sz="2200" b="1" dirty="0" smtClean="0"/>
              <a:t>, разработка ППР и </a:t>
            </a:r>
            <a:r>
              <a:rPr lang="ru-RU" sz="2200" b="1" dirty="0" err="1" smtClean="0"/>
              <a:t>техкарт</a:t>
            </a:r>
            <a:r>
              <a:rPr lang="ru-RU" sz="2200" b="1" dirty="0" smtClean="0"/>
              <a:t>, система работы по НД и пр.)</a:t>
            </a:r>
          </a:p>
          <a:p>
            <a:r>
              <a:rPr lang="ru-RU" sz="2200" b="1" dirty="0" smtClean="0"/>
              <a:t>5. Нацелить </a:t>
            </a:r>
            <a:r>
              <a:rPr lang="ru-RU" sz="2200" b="1" u="sng" dirty="0" smtClean="0"/>
              <a:t>службу ОТ </a:t>
            </a:r>
            <a:r>
              <a:rPr lang="ru-RU" sz="2200" b="1" dirty="0" smtClean="0"/>
              <a:t>на усиление контроля и помощи ответственным лицам в организации исполнения нормативных требований новых Правил.</a:t>
            </a:r>
          </a:p>
          <a:p>
            <a:r>
              <a:rPr lang="ru-RU" sz="2200" b="1" dirty="0" smtClean="0"/>
              <a:t>6. Самое серьезное внимание – </a:t>
            </a:r>
            <a:r>
              <a:rPr lang="ru-RU" sz="2200" b="1" u="sng" dirty="0" smtClean="0"/>
              <a:t>приобретению СИЗ </a:t>
            </a:r>
            <a:r>
              <a:rPr lang="ru-RU" sz="2200" b="1" dirty="0" smtClean="0"/>
              <a:t>для работы на высоте и </a:t>
            </a:r>
            <a:r>
              <a:rPr lang="ru-RU" sz="2200" b="1" u="sng" dirty="0" smtClean="0"/>
              <a:t>организация их грамотной эксплуатации </a:t>
            </a:r>
            <a:r>
              <a:rPr lang="ru-RU" sz="2200" b="1" dirty="0" smtClean="0"/>
              <a:t>с учетом новых нормативных требований.</a:t>
            </a:r>
          </a:p>
          <a:p>
            <a:endParaRPr lang="ru-RU" b="1" dirty="0"/>
          </a:p>
        </p:txBody>
      </p:sp>
      <p:sp>
        <p:nvSpPr>
          <p:cNvPr id="4" name="Скругленный прямоугольник 3"/>
          <p:cNvSpPr/>
          <p:nvPr/>
        </p:nvSpPr>
        <p:spPr>
          <a:xfrm>
            <a:off x="6228184" y="188640"/>
            <a:ext cx="2915816" cy="648072"/>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solidFill>
                <a:srgbClr val="FFFF00"/>
              </a:solidFill>
            </a:endParaRPr>
          </a:p>
          <a:p>
            <a:pPr algn="ctr"/>
            <a:r>
              <a:rPr lang="ru-RU" sz="2800" b="1" dirty="0" smtClean="0">
                <a:solidFill>
                  <a:srgbClr val="FFFF00"/>
                </a:solidFill>
              </a:rPr>
              <a:t>ЧТО ДЕЛАТЬ?</a:t>
            </a:r>
          </a:p>
          <a:p>
            <a:pPr algn="ctr"/>
            <a:endParaRPr lang="ru-RU" sz="2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РАБОТА НА ВЫСОТЕ\ФОТО ВЫСОТА 2\Фото выс как нельзя.jpg"/>
          <p:cNvPicPr>
            <a:picLocks noGrp="1" noChangeAspect="1" noChangeArrowheads="1"/>
          </p:cNvPicPr>
          <p:nvPr>
            <p:ph sz="half" idx="2"/>
          </p:nvPr>
        </p:nvPicPr>
        <p:blipFill>
          <a:blip r:embed="rId2" cstate="print"/>
          <a:srcRect/>
          <a:stretch>
            <a:fillRect/>
          </a:stretch>
        </p:blipFill>
        <p:spPr bwMode="auto">
          <a:xfrm>
            <a:off x="251520" y="2708920"/>
            <a:ext cx="4968552" cy="3672408"/>
          </a:xfrm>
          <a:prstGeom prst="rect">
            <a:avLst/>
          </a:prstGeom>
          <a:noFill/>
        </p:spPr>
      </p:pic>
      <p:sp>
        <p:nvSpPr>
          <p:cNvPr id="7" name="Скругленный прямоугольник 6"/>
          <p:cNvSpPr/>
          <p:nvPr/>
        </p:nvSpPr>
        <p:spPr>
          <a:xfrm>
            <a:off x="755576" y="476672"/>
            <a:ext cx="3500462" cy="18448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rgbClr val="FFFF00"/>
                </a:solidFill>
              </a:rPr>
              <a:t>ТАК РАБОТАТЬ </a:t>
            </a:r>
          </a:p>
          <a:p>
            <a:pPr algn="ctr"/>
            <a:r>
              <a:rPr lang="ru-RU" sz="2400" b="1" dirty="0" smtClean="0">
                <a:solidFill>
                  <a:srgbClr val="FFFF00"/>
                </a:solidFill>
              </a:rPr>
              <a:t>НА ВЫСОТЕ НЕЛЬЗЯ!</a:t>
            </a:r>
            <a:endParaRPr lang="ru-RU" sz="2400" dirty="0"/>
          </a:p>
        </p:txBody>
      </p:sp>
      <p:pic>
        <p:nvPicPr>
          <p:cNvPr id="8" name="Picture 21" descr="92"/>
          <p:cNvPicPr>
            <a:picLocks noChangeAspect="1" noChangeArrowheads="1"/>
          </p:cNvPicPr>
          <p:nvPr/>
        </p:nvPicPr>
        <p:blipFill>
          <a:blip r:embed="rId3" cstate="print"/>
          <a:srcRect/>
          <a:stretch>
            <a:fillRect/>
          </a:stretch>
        </p:blipFill>
        <p:spPr bwMode="auto">
          <a:xfrm>
            <a:off x="5357818" y="0"/>
            <a:ext cx="3600400" cy="5013176"/>
          </a:xfrm>
          <a:prstGeom prst="rect">
            <a:avLst/>
          </a:prstGeom>
          <a:noFill/>
          <a:ln w="9525">
            <a:noFill/>
            <a:miter lim="800000"/>
            <a:headEnd/>
            <a:tailEnd/>
          </a:ln>
        </p:spPr>
      </p:pic>
      <p:sp>
        <p:nvSpPr>
          <p:cNvPr id="5" name="Скругленный прямоугольник 4"/>
          <p:cNvSpPr/>
          <p:nvPr/>
        </p:nvSpPr>
        <p:spPr>
          <a:xfrm>
            <a:off x="5429256" y="5214950"/>
            <a:ext cx="3500462" cy="1500198"/>
          </a:xfrm>
          <a:prstGeom prst="round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rgbClr val="FFC000"/>
                </a:solidFill>
              </a:rPr>
              <a:t>СПАСИБО </a:t>
            </a:r>
          </a:p>
          <a:p>
            <a:pPr algn="ctr"/>
            <a:r>
              <a:rPr lang="ru-RU" sz="2400" b="1" dirty="0" smtClean="0">
                <a:solidFill>
                  <a:srgbClr val="FFC000"/>
                </a:solidFill>
              </a:rPr>
              <a:t>ЗА ВНИМАНИЕ!</a:t>
            </a:r>
          </a:p>
          <a:p>
            <a:pPr algn="ctr"/>
            <a:r>
              <a:rPr lang="ru-RU" b="1" dirty="0" smtClean="0">
                <a:solidFill>
                  <a:srgbClr val="FFC000"/>
                </a:solidFill>
                <a:latin typeface="+mj-lt"/>
              </a:rPr>
              <a:t>Тимшин Николай Павлович </a:t>
            </a:r>
          </a:p>
          <a:p>
            <a:pPr algn="ctr"/>
            <a:r>
              <a:rPr lang="ru-RU" sz="2800" b="1" dirty="0" smtClean="0">
                <a:solidFill>
                  <a:srgbClr val="FFC000"/>
                </a:solidFill>
                <a:latin typeface="+mj-lt"/>
              </a:rPr>
              <a:t>8912 714 4426</a:t>
            </a:r>
            <a:endParaRPr lang="ru-RU" sz="2800" dirty="0">
              <a:solidFill>
                <a:srgbClr val="FFC000"/>
              </a:solidFill>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0.70"/>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8983</TotalTime>
  <Words>19400</Words>
  <Application>Microsoft Office PowerPoint</Application>
  <PresentationFormat>Экран (4:3)</PresentationFormat>
  <Paragraphs>1758</Paragraphs>
  <Slides>229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229</vt:i4>
      </vt:variant>
    </vt:vector>
  </HeadingPairs>
  <TitlesOfParts>
    <vt:vector size="230" baseType="lpstr">
      <vt:lpstr>Поток</vt:lpstr>
      <vt:lpstr>Слайд 1</vt:lpstr>
      <vt:lpstr>РАБОТА НА ВЫСОТЕ</vt:lpstr>
      <vt:lpstr>РАБОТА НА ВЫСОТЕ</vt:lpstr>
      <vt:lpstr>Слайд 4</vt:lpstr>
      <vt:lpstr>Работы на высоте –  работы повышенной опасности!</vt:lpstr>
      <vt:lpstr>МЕЖОТРАСЛЕВЫЕ ПРАВИЛА ПО ОХРАНЕ ТРУДА ПРИ РАБОТЕ НА ВЫСОТЕ  ПОТ Р М-012-2000 введены с 2000 года</vt:lpstr>
      <vt:lpstr>   </vt:lpstr>
      <vt:lpstr>Слайд 8</vt:lpstr>
      <vt:lpstr>Слайд 9</vt:lpstr>
      <vt:lpstr>Слайд 10</vt:lpstr>
      <vt:lpstr>Слайд 11</vt:lpstr>
      <vt:lpstr>Изменения с 04.08.2015</vt:lpstr>
      <vt:lpstr>Слайд 13</vt:lpstr>
      <vt:lpstr>ГРУППЫ  ПО БЕЗОПАСНОСТИ РАБОТ НА ВЫСОТЕ</vt:lpstr>
      <vt:lpstr>ГРУППЫ  ПО БЕЗОПАСНОСТИ РАБОТ НА ВЫСОТЕ</vt:lpstr>
      <vt:lpstr>Правила по охране труда при работе на высоте</vt:lpstr>
      <vt:lpstr>Правила по охране труда при работе на высоте</vt:lpstr>
      <vt:lpstr>Правила по охране труда при работе на высоте </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Аттестационная комиссия. Экзамен.</vt:lpstr>
      <vt:lpstr>Слайд 31</vt:lpstr>
      <vt:lpstr>Изменения с 04.08.2015</vt:lpstr>
      <vt:lpstr>Слайд 33</vt:lpstr>
      <vt:lpstr>Слайд 34</vt:lpstr>
      <vt:lpstr> </vt:lpstr>
      <vt:lpstr>Слайд 36</vt:lpstr>
      <vt:lpstr> </vt:lpstr>
      <vt:lpstr>Слайд 38</vt:lpstr>
      <vt:lpstr>Слайд 39</vt:lpstr>
      <vt:lpstr>Слайд 40</vt:lpstr>
      <vt:lpstr>Слайд 41</vt:lpstr>
      <vt:lpstr>Должностное лицо, ответственное за организацию и безопасное проведение работ на высоте</vt:lpstr>
      <vt:lpstr> </vt:lpstr>
      <vt:lpstr>ГОСТ Р ЕН 365-2010 ССБТ. Средства индивидуальной защиты от падения с высоты. Основные требования к инструкции по применению, техническому обслуживанию, периодической проверке, ремонту, маркировке и упаковке.</vt:lpstr>
      <vt:lpstr>ГОСТ Р ЕН 365-2010 ССБТ. Средства индивидуальной защиты от падения с высоты. Основные требования к инструкции по применению, техническому обслуживанию, периодической проверке, ремонту, маркировке и упаковке.</vt:lpstr>
      <vt:lpstr>ГОСТ Р ЕН 365-2010 ССБТ. Средства индивидуальной защиты от падения с высоты. Основные требования к инструкции по применению, техническому обслуживанию, периодической проверке, ремонту, маркировке и упаковке.</vt:lpstr>
      <vt:lpstr>ГОСТ Р ЕН 365-2010 ССБТ. Средства индивидуальной защиты от падения с высоты. Основные требования к инструкции по применению, техническому обслуживанию, периодической проверке, ремонту, маркировке и упаковке.</vt:lpstr>
      <vt:lpstr>ГОСТ Р ЕН 365-2010 ССБТ. Средства индивидуальной защиты от падения с высоты. Основные требования к инструкции по применению, техническому обслуживанию, периодической проверке, ремонту, маркировке и упаковке.</vt:lpstr>
      <vt:lpstr>ГОСТ Р ЕН 365-2010 ССБТ. Средства индивидуальной защиты от падения с высоты. Основные требования к инструкции по применению, техническому обслуживанию, периодической проверке, ремонту, маркировке и упаковке.</vt:lpstr>
      <vt:lpstr>Нормативные документы:</vt:lpstr>
      <vt:lpstr>Нормативные документы:</vt:lpstr>
      <vt:lpstr>Национальные стандарты средств индивидуальной защиты от падения с высоты, вступившие в силу в 2012-2013 году</vt:lpstr>
      <vt:lpstr>Обеспечение безопасности работ на высоте </vt:lpstr>
      <vt:lpstr>III. Требования, предъявляемые к производственным площадкам </vt:lpstr>
      <vt:lpstr> Требования к производственным площадкам</vt:lpstr>
      <vt:lpstr> Требования к производственным площадкам</vt:lpstr>
      <vt:lpstr>ГОСТ 12.4.059-89 Ограждения предохранительные инвентарные.  Общие технические условия</vt:lpstr>
      <vt:lpstr>ГОСТ 12.4.059-89 Ограждения предохранительные инвентарные. Общие технические условия</vt:lpstr>
      <vt:lpstr>Слайд 59</vt:lpstr>
      <vt:lpstr>III. Требования к производственным площадкам</vt:lpstr>
      <vt:lpstr>III. Требования к производственным площадкам</vt:lpstr>
      <vt:lpstr>III. Требования к производственным площадкам</vt:lpstr>
      <vt:lpstr>III. Требования к производственным площадкам</vt:lpstr>
      <vt:lpstr>III. Требования к производственным площадкам</vt:lpstr>
      <vt:lpstr>III. Требования к производственным площадкам. Леса и подмости</vt:lpstr>
      <vt:lpstr>ЛЕСА И ПОДМОСТИ</vt:lpstr>
      <vt:lpstr>Слайд 67</vt:lpstr>
      <vt:lpstr>III. Требования к производственным площадкам. Леса и подмости</vt:lpstr>
      <vt:lpstr>III. Требования к производственным площадкам. Леса и подмости</vt:lpstr>
      <vt:lpstr>III. Требования к производственным площадкам. Леса и подмости</vt:lpstr>
      <vt:lpstr>III. Требования к производственным площадкам. Леса и подмости</vt:lpstr>
      <vt:lpstr>III. Требования к производственным площадкам. Леса и подмости</vt:lpstr>
      <vt:lpstr>III. Требования к производственным площадкам. Леса и подмости</vt:lpstr>
      <vt:lpstr>III. Требования к производственным площадкам. Леса и подмости</vt:lpstr>
      <vt:lpstr>III. Требования к производственным площадкам.  Леса и подмости</vt:lpstr>
      <vt:lpstr>III. Требования к производственным площадкам.  Леса и подмости</vt:lpstr>
      <vt:lpstr>III. Требования к производственным площадкам. Леса и подмости</vt:lpstr>
      <vt:lpstr>III. Требования к производственным площадкам. Леса и подмости</vt:lpstr>
      <vt:lpstr>III. Требования к производственным площадкам. Леса и подмости</vt:lpstr>
      <vt:lpstr>III. Требования к производственным площадкам. Леса и подмости</vt:lpstr>
      <vt:lpstr>III. Требования к производственным площадкам.</vt:lpstr>
      <vt:lpstr>Слайд 82</vt:lpstr>
      <vt:lpstr>III. Требования к производственным площадкам</vt:lpstr>
      <vt:lpstr>Слайд 84</vt:lpstr>
      <vt:lpstr>    Вспомним пункт 48: При невозможности применения защитных ограждений допускается производство работ на высоте с применением систем безопасности. </vt:lpstr>
      <vt:lpstr>    Вспомним пункт 48: При невозможности применения защитных ограждений допускается производство работ на высоте с применением систем безопасности. </vt:lpstr>
      <vt:lpstr> </vt:lpstr>
      <vt:lpstr> </vt:lpstr>
      <vt:lpstr> </vt:lpstr>
      <vt:lpstr> </vt:lpstr>
      <vt:lpstr> </vt:lpstr>
      <vt:lpstr>Слайд 92</vt:lpstr>
      <vt:lpstr>Слайд 93</vt:lpstr>
      <vt:lpstr>Слайд 94</vt:lpstr>
      <vt:lpstr>Слайд 95</vt:lpstr>
      <vt:lpstr>Слайд 96</vt:lpstr>
      <vt:lpstr>Слайд 97</vt:lpstr>
      <vt:lpstr>Слайд 98</vt:lpstr>
      <vt:lpstr>системы обеспечения безопасности работ:  c) страховочные системы</vt:lpstr>
      <vt:lpstr>Слайд 100</vt:lpstr>
      <vt:lpstr>Слайд 101</vt:lpstr>
      <vt:lpstr>Слайд 102</vt:lpstr>
      <vt:lpstr>Слайд 103</vt:lpstr>
      <vt:lpstr>Слайд 104</vt:lpstr>
      <vt:lpstr>Слайд 105</vt:lpstr>
      <vt:lpstr>Слайд 106</vt:lpstr>
      <vt:lpstr>Слайд 107</vt:lpstr>
      <vt:lpstr> </vt:lpstr>
      <vt:lpstr>Слайд 109</vt:lpstr>
      <vt:lpstr>Слайд 110</vt:lpstr>
      <vt:lpstr>Слайд 111</vt:lpstr>
      <vt:lpstr>Слайд 112</vt:lpstr>
      <vt:lpstr>Слайд 113</vt:lpstr>
      <vt:lpstr>Слайд 114</vt:lpstr>
      <vt:lpstr>Слайд 115</vt:lpstr>
      <vt:lpstr>Слайд 116</vt:lpstr>
      <vt:lpstr>Слайд 117</vt:lpstr>
      <vt:lpstr>Слайд 118</vt:lpstr>
      <vt:lpstr>Слайд 119</vt:lpstr>
      <vt:lpstr>ОФОРМЛЕНИЕ  НАРЯДА-ДОПУСКА</vt:lpstr>
      <vt:lpstr>Слайд 121</vt:lpstr>
      <vt:lpstr>Слайд 122</vt:lpstr>
      <vt:lpstr>Слайд 123</vt:lpstr>
      <vt:lpstr>Слайд 124</vt:lpstr>
      <vt:lpstr>Слайд 125</vt:lpstr>
      <vt:lpstr>Слайд 126</vt:lpstr>
      <vt:lpstr>Слайд 127</vt:lpstr>
      <vt:lpstr>Слайд 128</vt:lpstr>
      <vt:lpstr>Слайд 129</vt:lpstr>
      <vt:lpstr>Слайд 130</vt:lpstr>
      <vt:lpstr>Слайд 131</vt:lpstr>
      <vt:lpstr>Слайд 132</vt:lpstr>
      <vt:lpstr>Слайд 133</vt:lpstr>
      <vt:lpstr>ОРГАНИЗАЦИЯ РАБОТ НА ВЫСОТЕ С ОФОРМЛЕНИЕМ НАРЯДА-ДОПУСКА</vt:lpstr>
      <vt:lpstr>Слайд 135</vt:lpstr>
      <vt:lpstr>Слайд 136</vt:lpstr>
      <vt:lpstr>Слайд 137</vt:lpstr>
      <vt:lpstr>Слайд 138</vt:lpstr>
      <vt:lpstr>Слайд 139</vt:lpstr>
      <vt:lpstr>Слайд 140</vt:lpstr>
      <vt:lpstr>Слайд 141</vt:lpstr>
      <vt:lpstr>Слайд 142</vt:lpstr>
      <vt:lpstr>Слайд 143</vt:lpstr>
      <vt:lpstr>Слайд 144</vt:lpstr>
      <vt:lpstr>Слайд 145</vt:lpstr>
      <vt:lpstr>Слайд 146</vt:lpstr>
      <vt:lpstr>Слайд 147</vt:lpstr>
      <vt:lpstr>Слайд 148</vt:lpstr>
      <vt:lpstr>Система канатного доступа </vt:lpstr>
      <vt:lpstr> Система канатного доступа</vt:lpstr>
      <vt:lpstr>Система канатного доступа обеспечивает работнику доступ к рабочему месту и возврат обратно, выход на поверхность площадки и изменение в рабочей позиции, предоставляет опору и позиционирование, защищая от падения, обеспечивая при необходимости спасение с высоты. </vt:lpstr>
      <vt:lpstr>Слайд 152</vt:lpstr>
      <vt:lpstr>Система канатного доступа</vt:lpstr>
      <vt:lpstr>Система канатного доступа</vt:lpstr>
      <vt:lpstr>Система канатного доступа</vt:lpstr>
      <vt:lpstr>Система канатного доступа</vt:lpstr>
      <vt:lpstr>Система канатного доступа</vt:lpstr>
      <vt:lpstr>Система канатного доступа</vt:lpstr>
      <vt:lpstr>Слайд 159</vt:lpstr>
      <vt:lpstr>Слайд 160</vt:lpstr>
      <vt:lpstr>Слайд 161</vt:lpstr>
      <vt:lpstr>Перемещение по конструкциям и высотным объектам </vt:lpstr>
      <vt:lpstr>Слайд 163</vt:lpstr>
      <vt:lpstr> Перемещение по конструкциям и высотным объектам: работа на деревьях</vt:lpstr>
      <vt:lpstr>Слайд 165</vt:lpstr>
      <vt:lpstr>3. Жесткие и гибкие анкерные линии</vt:lpstr>
      <vt:lpstr>3. Жесткие и гибкие анкерные линии</vt:lpstr>
      <vt:lpstr>Слайд 168</vt:lpstr>
      <vt:lpstr>3. Жесткие и гибкие анкерные линии </vt:lpstr>
      <vt:lpstr>Слайд 170</vt:lpstr>
      <vt:lpstr>Слайд 171</vt:lpstr>
      <vt:lpstr>3. Жесткие и гибкие анкерные линии</vt:lpstr>
      <vt:lpstr>Слайд 173</vt:lpstr>
      <vt:lpstr> Применение лестниц, площадок, трапов </vt:lpstr>
      <vt:lpstr>Слайд 175</vt:lpstr>
      <vt:lpstr>Слайд 176</vt:lpstr>
      <vt:lpstr>4. Применение лестниц, площадок, трапов </vt:lpstr>
      <vt:lpstr>4. Применение лестниц, площадок, трапов </vt:lpstr>
      <vt:lpstr>Применение лестниц, площадок, трапов</vt:lpstr>
      <vt:lpstr>Применение лестниц, площадок, трапов</vt:lpstr>
      <vt:lpstr>Слайд 181</vt:lpstr>
      <vt:lpstr>Применение лестниц, площадок, трапов</vt:lpstr>
      <vt:lpstr>Применение лестниц, площадок, трапов</vt:lpstr>
      <vt:lpstr>Применение лестниц, площадок, трапов</vt:lpstr>
      <vt:lpstr>Слайд 185</vt:lpstr>
      <vt:lpstr>Слайд 186</vt:lpstr>
      <vt:lpstr>Слайд 187</vt:lpstr>
      <vt:lpstr>Слайд 188</vt:lpstr>
      <vt:lpstr>Слайд 189</vt:lpstr>
      <vt:lpstr>Слайд 190</vt:lpstr>
      <vt:lpstr>Слайд 191</vt:lpstr>
      <vt:lpstr>Слайд 192</vt:lpstr>
      <vt:lpstr>Слайд 193</vt:lpstr>
      <vt:lpstr>5. Применение когтей и лазов монтерских </vt:lpstr>
      <vt:lpstr>Слайд 195</vt:lpstr>
      <vt:lpstr>Слайд 196</vt:lpstr>
      <vt:lpstr>Слайд 197</vt:lpstr>
      <vt:lpstr>Слайд 198</vt:lpstr>
      <vt:lpstr>Слайд 199</vt:lpstr>
      <vt:lpstr>Слайд 200</vt:lpstr>
      <vt:lpstr>Слайд 201</vt:lpstr>
      <vt:lpstr>Слайд 202</vt:lpstr>
      <vt:lpstr>Слайд 203</vt:lpstr>
      <vt:lpstr>Слайд 204</vt:lpstr>
      <vt:lpstr>Слайд 205</vt:lpstr>
      <vt:lpstr>Слайд 206</vt:lpstr>
      <vt:lpstr>Слайд 207</vt:lpstr>
      <vt:lpstr>Слайд 208</vt:lpstr>
      <vt:lpstr>Слайд 209</vt:lpstr>
      <vt:lpstr>Слайд 210</vt:lpstr>
      <vt:lpstr>Слайд 211</vt:lpstr>
      <vt:lpstr>Слайд 212</vt:lpstr>
      <vt:lpstr>Слайд 213</vt:lpstr>
      <vt:lpstr>10. Выполнение кровельных и других работ на крышах зданий </vt:lpstr>
      <vt:lpstr>10. Выполнение кровельных и других работ на крышах зданий </vt:lpstr>
      <vt:lpstr>Слайд 216</vt:lpstr>
      <vt:lpstr>10. Выполнение кровельных и других работ на крышах зданий </vt:lpstr>
      <vt:lpstr>Слайд 218</vt:lpstr>
      <vt:lpstr>10. Выполнение кровельных и других работ на крышах зданий </vt:lpstr>
      <vt:lpstr>Слайд 220</vt:lpstr>
      <vt:lpstr>Слайд 221</vt:lpstr>
      <vt:lpstr>Слайд 222</vt:lpstr>
      <vt:lpstr>Слайд 223</vt:lpstr>
      <vt:lpstr>Слайд 224</vt:lpstr>
      <vt:lpstr>Слайд 225</vt:lpstr>
      <vt:lpstr>Слайд 226</vt:lpstr>
      <vt:lpstr>Слайд 227</vt:lpstr>
      <vt:lpstr>РЕКОМЕНДАЦИИ РУКОВОДИТЕЛЮ</vt:lpstr>
      <vt:lpstr>Слайд 229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cp:lastModifiedBy>д</cp:lastModifiedBy>
  <cp:revision>694</cp:revision>
  <dcterms:modified xsi:type="dcterms:W3CDTF">2015-11-25T14:01:41Z</dcterms:modified>
</cp:coreProperties>
</file>